
<file path=[Content_Types].xml><?xml version="1.0" encoding="utf-8"?>
<Types xmlns="http://schemas.openxmlformats.org/package/2006/content-types">
  <Default Extension="jfif" ContentType="image/jpeg"/>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media/image146.jpg" ContentType="image/png"/>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theme/themeOverride3.xml" ContentType="application/vnd.openxmlformats-officedocument.themeOverride+xml"/>
  <Override PartName="/ppt/notesSlides/notesSlide2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0"/>
  </p:notesMasterIdLst>
  <p:sldIdLst>
    <p:sldId id="256" r:id="rId2"/>
    <p:sldId id="257" r:id="rId3"/>
    <p:sldId id="459" r:id="rId4"/>
    <p:sldId id="758" r:id="rId5"/>
    <p:sldId id="774" r:id="rId6"/>
    <p:sldId id="775" r:id="rId7"/>
    <p:sldId id="776" r:id="rId8"/>
    <p:sldId id="777" r:id="rId9"/>
    <p:sldId id="778" r:id="rId10"/>
    <p:sldId id="650" r:id="rId11"/>
    <p:sldId id="651" r:id="rId12"/>
    <p:sldId id="652" r:id="rId13"/>
    <p:sldId id="897" r:id="rId14"/>
    <p:sldId id="1064" r:id="rId15"/>
    <p:sldId id="898" r:id="rId16"/>
    <p:sldId id="649" r:id="rId17"/>
    <p:sldId id="653" r:id="rId18"/>
    <p:sldId id="874" r:id="rId19"/>
    <p:sldId id="654" r:id="rId20"/>
    <p:sldId id="875" r:id="rId21"/>
    <p:sldId id="876" r:id="rId22"/>
    <p:sldId id="655" r:id="rId23"/>
    <p:sldId id="779" r:id="rId24"/>
    <p:sldId id="759" r:id="rId25"/>
    <p:sldId id="771" r:id="rId26"/>
    <p:sldId id="772" r:id="rId27"/>
    <p:sldId id="773" r:id="rId28"/>
    <p:sldId id="633" r:id="rId29"/>
    <p:sldId id="547" r:id="rId30"/>
    <p:sldId id="634" r:id="rId31"/>
    <p:sldId id="640" r:id="rId32"/>
    <p:sldId id="641" r:id="rId33"/>
    <p:sldId id="838" r:id="rId34"/>
    <p:sldId id="938" r:id="rId35"/>
    <p:sldId id="642" r:id="rId36"/>
    <p:sldId id="643" r:id="rId37"/>
    <p:sldId id="839" r:id="rId38"/>
    <p:sldId id="840" r:id="rId39"/>
    <p:sldId id="644" r:id="rId40"/>
    <p:sldId id="939" r:id="rId41"/>
    <p:sldId id="940" r:id="rId42"/>
    <p:sldId id="645" r:id="rId43"/>
    <p:sldId id="941" r:id="rId44"/>
    <p:sldId id="948" r:id="rId45"/>
    <p:sldId id="646" r:id="rId46"/>
    <p:sldId id="846" r:id="rId47"/>
    <p:sldId id="647" r:id="rId48"/>
    <p:sldId id="648" r:id="rId49"/>
    <p:sldId id="942" r:id="rId50"/>
    <p:sldId id="943" r:id="rId51"/>
    <p:sldId id="944" r:id="rId52"/>
    <p:sldId id="656" r:id="rId53"/>
    <p:sldId id="657" r:id="rId54"/>
    <p:sldId id="841" r:id="rId55"/>
    <p:sldId id="635" r:id="rId56"/>
    <p:sldId id="658" r:id="rId57"/>
    <p:sldId id="659" r:id="rId58"/>
    <p:sldId id="847" r:id="rId59"/>
    <p:sldId id="945" r:id="rId60"/>
    <p:sldId id="660" r:id="rId61"/>
    <p:sldId id="661" r:id="rId62"/>
    <p:sldId id="662" r:id="rId63"/>
    <p:sldId id="663" r:id="rId64"/>
    <p:sldId id="946" r:id="rId65"/>
    <p:sldId id="664" r:id="rId66"/>
    <p:sldId id="848" r:id="rId67"/>
    <p:sldId id="665" r:id="rId68"/>
    <p:sldId id="666" r:id="rId69"/>
    <p:sldId id="667" r:id="rId70"/>
    <p:sldId id="849" r:id="rId71"/>
    <p:sldId id="851" r:id="rId72"/>
    <p:sldId id="636" r:id="rId73"/>
    <p:sldId id="842" r:id="rId74"/>
    <p:sldId id="843" r:id="rId75"/>
    <p:sldId id="844" r:id="rId76"/>
    <p:sldId id="845" r:id="rId77"/>
    <p:sldId id="668" r:id="rId78"/>
    <p:sldId id="947" r:id="rId79"/>
    <p:sldId id="637" r:id="rId80"/>
    <p:sldId id="673" r:id="rId81"/>
    <p:sldId id="674" r:id="rId82"/>
    <p:sldId id="675" r:id="rId83"/>
    <p:sldId id="853" r:id="rId84"/>
    <p:sldId id="676" r:id="rId85"/>
    <p:sldId id="677" r:id="rId86"/>
    <p:sldId id="678" r:id="rId87"/>
    <p:sldId id="679" r:id="rId88"/>
    <p:sldId id="680" r:id="rId89"/>
    <p:sldId id="864" r:id="rId90"/>
    <p:sldId id="682" r:id="rId91"/>
    <p:sldId id="681" r:id="rId92"/>
    <p:sldId id="683" r:id="rId93"/>
    <p:sldId id="684" r:id="rId94"/>
    <p:sldId id="865" r:id="rId95"/>
    <p:sldId id="866" r:id="rId96"/>
    <p:sldId id="867" r:id="rId97"/>
    <p:sldId id="929" r:id="rId98"/>
    <p:sldId id="868" r:id="rId99"/>
    <p:sldId id="869" r:id="rId100"/>
    <p:sldId id="870" r:id="rId101"/>
    <p:sldId id="871" r:id="rId102"/>
    <p:sldId id="872" r:id="rId103"/>
    <p:sldId id="932" r:id="rId104"/>
    <p:sldId id="873" r:id="rId105"/>
    <p:sldId id="933" r:id="rId106"/>
    <p:sldId id="935" r:id="rId107"/>
    <p:sldId id="936" r:id="rId108"/>
    <p:sldId id="937" r:id="rId109"/>
    <p:sldId id="685" r:id="rId110"/>
    <p:sldId id="686" r:id="rId111"/>
    <p:sldId id="687" r:id="rId112"/>
    <p:sldId id="863" r:id="rId113"/>
    <p:sldId id="688" r:id="rId114"/>
    <p:sldId id="689" r:id="rId115"/>
    <p:sldId id="690" r:id="rId116"/>
    <p:sldId id="930" r:id="rId117"/>
    <p:sldId id="931" r:id="rId118"/>
    <p:sldId id="691" r:id="rId119"/>
    <p:sldId id="877" r:id="rId120"/>
    <p:sldId id="878" r:id="rId121"/>
    <p:sldId id="692" r:id="rId122"/>
    <p:sldId id="879" r:id="rId123"/>
    <p:sldId id="880" r:id="rId124"/>
    <p:sldId id="881" r:id="rId125"/>
    <p:sldId id="984" r:id="rId126"/>
    <p:sldId id="882" r:id="rId127"/>
    <p:sldId id="883" r:id="rId128"/>
    <p:sldId id="889" r:id="rId129"/>
    <p:sldId id="884" r:id="rId130"/>
    <p:sldId id="885" r:id="rId131"/>
    <p:sldId id="886" r:id="rId132"/>
    <p:sldId id="887" r:id="rId133"/>
    <p:sldId id="888" r:id="rId134"/>
    <p:sldId id="890" r:id="rId135"/>
    <p:sldId id="891" r:id="rId136"/>
    <p:sldId id="892" r:id="rId137"/>
    <p:sldId id="893" r:id="rId138"/>
    <p:sldId id="894" r:id="rId139"/>
    <p:sldId id="895" r:id="rId140"/>
    <p:sldId id="896" r:id="rId141"/>
    <p:sldId id="975" r:id="rId142"/>
    <p:sldId id="976" r:id="rId143"/>
    <p:sldId id="977" r:id="rId144"/>
    <p:sldId id="978" r:id="rId145"/>
    <p:sldId id="982" r:id="rId146"/>
    <p:sldId id="983" r:id="rId147"/>
    <p:sldId id="854" r:id="rId148"/>
    <p:sldId id="855" r:id="rId149"/>
    <p:sldId id="856" r:id="rId150"/>
    <p:sldId id="857" r:id="rId151"/>
    <p:sldId id="858" r:id="rId152"/>
    <p:sldId id="1063" r:id="rId153"/>
    <p:sldId id="859" r:id="rId154"/>
    <p:sldId id="949" r:id="rId155"/>
    <p:sldId id="972" r:id="rId156"/>
    <p:sldId id="973" r:id="rId157"/>
    <p:sldId id="974" r:id="rId158"/>
    <p:sldId id="950" r:id="rId159"/>
    <p:sldId id="860" r:id="rId160"/>
    <p:sldId id="861" r:id="rId161"/>
    <p:sldId id="862" r:id="rId162"/>
    <p:sldId id="632" r:id="rId163"/>
    <p:sldId id="693" r:id="rId164"/>
    <p:sldId id="694" r:id="rId165"/>
    <p:sldId id="899" r:id="rId166"/>
    <p:sldId id="927" r:id="rId167"/>
    <p:sldId id="901" r:id="rId168"/>
    <p:sldId id="902" r:id="rId169"/>
    <p:sldId id="695" r:id="rId170"/>
    <p:sldId id="903" r:id="rId171"/>
    <p:sldId id="904" r:id="rId172"/>
    <p:sldId id="905" r:id="rId173"/>
    <p:sldId id="906" r:id="rId174"/>
    <p:sldId id="907" r:id="rId175"/>
    <p:sldId id="908" r:id="rId176"/>
    <p:sldId id="701" r:id="rId177"/>
    <p:sldId id="909" r:id="rId178"/>
    <p:sldId id="910" r:id="rId179"/>
    <p:sldId id="911" r:id="rId180"/>
    <p:sldId id="928" r:id="rId181"/>
    <p:sldId id="951" r:id="rId182"/>
    <p:sldId id="952" r:id="rId183"/>
    <p:sldId id="954" r:id="rId184"/>
    <p:sldId id="953" r:id="rId185"/>
    <p:sldId id="955" r:id="rId186"/>
    <p:sldId id="956" r:id="rId187"/>
    <p:sldId id="957" r:id="rId188"/>
    <p:sldId id="958" r:id="rId189"/>
    <p:sldId id="959" r:id="rId190"/>
    <p:sldId id="912" r:id="rId191"/>
    <p:sldId id="913" r:id="rId192"/>
    <p:sldId id="914" r:id="rId193"/>
    <p:sldId id="917" r:id="rId194"/>
    <p:sldId id="918" r:id="rId195"/>
    <p:sldId id="916" r:id="rId196"/>
    <p:sldId id="919" r:id="rId197"/>
    <p:sldId id="915" r:id="rId198"/>
    <p:sldId id="920" r:id="rId199"/>
    <p:sldId id="921" r:id="rId200"/>
    <p:sldId id="922" r:id="rId201"/>
    <p:sldId id="923" r:id="rId202"/>
    <p:sldId id="924" r:id="rId203"/>
    <p:sldId id="925" r:id="rId204"/>
    <p:sldId id="926" r:id="rId205"/>
    <p:sldId id="550" r:id="rId206"/>
    <p:sldId id="551" r:id="rId207"/>
    <p:sldId id="703" r:id="rId208"/>
    <p:sldId id="704" r:id="rId209"/>
    <p:sldId id="705" r:id="rId210"/>
    <p:sldId id="985" r:id="rId211"/>
    <p:sldId id="986" r:id="rId212"/>
    <p:sldId id="988" r:id="rId213"/>
    <p:sldId id="987" r:id="rId214"/>
    <p:sldId id="990" r:id="rId215"/>
    <p:sldId id="991" r:id="rId216"/>
    <p:sldId id="993" r:id="rId217"/>
    <p:sldId id="994" r:id="rId218"/>
    <p:sldId id="964" r:id="rId219"/>
    <p:sldId id="965" r:id="rId220"/>
    <p:sldId id="995" r:id="rId221"/>
    <p:sldId id="996" r:id="rId222"/>
    <p:sldId id="997" r:id="rId223"/>
    <p:sldId id="998" r:id="rId224"/>
    <p:sldId id="1061" r:id="rId225"/>
    <p:sldId id="999" r:id="rId226"/>
    <p:sldId id="1062" r:id="rId227"/>
    <p:sldId id="717" r:id="rId228"/>
    <p:sldId id="1002" r:id="rId229"/>
    <p:sldId id="1004" r:id="rId230"/>
    <p:sldId id="1007" r:id="rId231"/>
    <p:sldId id="1008" r:id="rId232"/>
    <p:sldId id="1011" r:id="rId233"/>
    <p:sldId id="1009" r:id="rId234"/>
    <p:sldId id="722" r:id="rId235"/>
    <p:sldId id="1013" r:id="rId236"/>
    <p:sldId id="1014" r:id="rId237"/>
    <p:sldId id="1012" r:id="rId238"/>
    <p:sldId id="1015" r:id="rId239"/>
    <p:sldId id="1016" r:id="rId240"/>
    <p:sldId id="1017" r:id="rId241"/>
    <p:sldId id="1018" r:id="rId242"/>
    <p:sldId id="1019" r:id="rId243"/>
    <p:sldId id="1020" r:id="rId244"/>
    <p:sldId id="1021" r:id="rId245"/>
    <p:sldId id="1022" r:id="rId246"/>
    <p:sldId id="735" r:id="rId247"/>
    <p:sldId id="1024" r:id="rId248"/>
    <p:sldId id="1027" r:id="rId249"/>
    <p:sldId id="1028" r:id="rId250"/>
    <p:sldId id="1023" r:id="rId251"/>
    <p:sldId id="738" r:id="rId252"/>
    <p:sldId id="1031" r:id="rId253"/>
    <p:sldId id="1032" r:id="rId254"/>
    <p:sldId id="1039" r:id="rId255"/>
    <p:sldId id="1040" r:id="rId256"/>
    <p:sldId id="1025" r:id="rId257"/>
    <p:sldId id="1026" r:id="rId258"/>
    <p:sldId id="736" r:id="rId259"/>
    <p:sldId id="1041" r:id="rId260"/>
    <p:sldId id="1042" r:id="rId261"/>
    <p:sldId id="1043" r:id="rId262"/>
    <p:sldId id="1044" r:id="rId263"/>
    <p:sldId id="1045" r:id="rId264"/>
    <p:sldId id="1046" r:id="rId265"/>
    <p:sldId id="1047" r:id="rId266"/>
    <p:sldId id="1049" r:id="rId267"/>
    <p:sldId id="1050" r:id="rId268"/>
    <p:sldId id="1051" r:id="rId269"/>
    <p:sldId id="1052" r:id="rId270"/>
    <p:sldId id="1054" r:id="rId271"/>
    <p:sldId id="1053" r:id="rId272"/>
    <p:sldId id="1055" r:id="rId273"/>
    <p:sldId id="1056" r:id="rId274"/>
    <p:sldId id="1058" r:id="rId275"/>
    <p:sldId id="1057" r:id="rId276"/>
    <p:sldId id="1059" r:id="rId277"/>
    <p:sldId id="1060" r:id="rId278"/>
    <p:sldId id="263" r:id="rId279"/>
  </p:sldIdLst>
  <p:sldSz cx="12192000" cy="6858000"/>
  <p:notesSz cx="6858000" cy="9144000"/>
  <p:custDataLst>
    <p:tags r:id="rId2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2" userDrawn="1">
          <p15:clr>
            <a:srgbClr val="A4A3A4"/>
          </p15:clr>
        </p15:guide>
        <p15:guide id="2" pos="3840" userDrawn="1">
          <p15:clr>
            <a:srgbClr val="A4A3A4"/>
          </p15:clr>
        </p15:guide>
        <p15:guide id="3" pos="438" userDrawn="1">
          <p15:clr>
            <a:srgbClr val="A4A3A4"/>
          </p15:clr>
        </p15:guide>
        <p15:guide id="4" pos="7242" userDrawn="1">
          <p15:clr>
            <a:srgbClr val="A4A3A4"/>
          </p15:clr>
        </p15:guide>
        <p15:guide id="5" orient="horz" pos="799" userDrawn="1">
          <p15:clr>
            <a:srgbClr val="A4A3A4"/>
          </p15:clr>
        </p15:guide>
        <p15:guide id="6" orient="horz" pos="40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f" initials="h" lastIdx="0" clrIdx="0">
    <p:extLst>
      <p:ext uri="{19B8F6BF-5375-455C-9EA6-DF929625EA0E}">
        <p15:presenceInfo xmlns:p15="http://schemas.microsoft.com/office/powerpoint/2012/main" userId="hy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C7"/>
    <a:srgbClr val="BCBA5E"/>
    <a:srgbClr val="C5E505"/>
    <a:srgbClr val="B9DA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73" autoAdjust="0"/>
    <p:restoredTop sz="83762" autoAdjust="0"/>
  </p:normalViewPr>
  <p:slideViewPr>
    <p:cSldViewPr snapToGrid="0" showGuides="1">
      <p:cViewPr varScale="1">
        <p:scale>
          <a:sx n="96" d="100"/>
          <a:sy n="96" d="100"/>
        </p:scale>
        <p:origin x="492" y="54"/>
      </p:cViewPr>
      <p:guideLst>
        <p:guide orient="horz" pos="2432"/>
        <p:guide pos="3840"/>
        <p:guide pos="438"/>
        <p:guide pos="7242"/>
        <p:guide orient="horz" pos="799"/>
        <p:guide orient="horz" pos="4088"/>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notesMaster" Target="notesMasters/notesMaster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ags" Target="tags/tag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commentAuthors" Target="commentAuthor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24.wmf"/><Relationship Id="rId1" Type="http://schemas.openxmlformats.org/officeDocument/2006/relationships/image" Target="../media/image49.wmf"/><Relationship Id="rId5" Type="http://schemas.openxmlformats.org/officeDocument/2006/relationships/image" Target="../media/image52.wmf"/><Relationship Id="rId4"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6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image" Target="../media/image17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95DA7-C378-4EA6-96C8-9729AD8A43DD}" type="datetimeFigureOut">
              <a:rPr lang="zh-CN" altLang="en-US" smtClean="0"/>
              <a:t>2023/10/18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398E3-16CD-4F8A-A268-FE366D8E7381}" type="slidenum">
              <a:rPr lang="zh-CN" altLang="en-US" smtClean="0"/>
              <a:t>‹#›</a:t>
            </a:fld>
            <a:endParaRPr lang="zh-CN" altLang="en-US"/>
          </a:p>
        </p:txBody>
      </p:sp>
    </p:spTree>
    <p:extLst>
      <p:ext uri="{BB962C8B-B14F-4D97-AF65-F5344CB8AC3E}">
        <p14:creationId xmlns:p14="http://schemas.microsoft.com/office/powerpoint/2010/main" val="189329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aike.baidu.com/item/%E5%9C%86%E6%9F%B1%E5%9D%90%E6%A0%87%E7%B3%BB/0?fromModule=lemma_inlink"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baike.baidu.com/item/%E9%A5%B1%E5%92%8C%E5%BA%A6/0?fromModule=lemma_inlink" TargetMode="External"/><Relationship Id="rId5" Type="http://schemas.openxmlformats.org/officeDocument/2006/relationships/hyperlink" Target="https://baike.baidu.com/item/%E8%89%B2%E7%9B%B8/0?fromModule=lemma_inlink" TargetMode="External"/><Relationship Id="rId4" Type="http://schemas.openxmlformats.org/officeDocument/2006/relationships/hyperlink" Target="https://baike.baidu.com/item/%E6%97%8B%E8%BD%AC%E8%A7%92/0?fromModule=lemma_inlink" TargetMode="Externa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a:t>
            </a:fld>
            <a:endParaRPr lang="zh-CN" altLang="en-US"/>
          </a:p>
        </p:txBody>
      </p:sp>
    </p:spTree>
    <p:extLst>
      <p:ext uri="{BB962C8B-B14F-4D97-AF65-F5344CB8AC3E}">
        <p14:creationId xmlns:p14="http://schemas.microsoft.com/office/powerpoint/2010/main" val="376218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10</a:t>
            </a:fld>
            <a:endParaRPr lang="zh-CN" altLang="en-US"/>
          </a:p>
        </p:txBody>
      </p:sp>
    </p:spTree>
    <p:extLst>
      <p:ext uri="{BB962C8B-B14F-4D97-AF65-F5344CB8AC3E}">
        <p14:creationId xmlns:p14="http://schemas.microsoft.com/office/powerpoint/2010/main" val="3804066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100</a:t>
            </a:fld>
            <a:endParaRPr lang="zh-CN" altLang="en-US"/>
          </a:p>
        </p:txBody>
      </p:sp>
    </p:spTree>
    <p:extLst>
      <p:ext uri="{BB962C8B-B14F-4D97-AF65-F5344CB8AC3E}">
        <p14:creationId xmlns:p14="http://schemas.microsoft.com/office/powerpoint/2010/main" val="20108794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101</a:t>
            </a:fld>
            <a:endParaRPr lang="zh-CN" altLang="en-US"/>
          </a:p>
        </p:txBody>
      </p:sp>
    </p:spTree>
    <p:extLst>
      <p:ext uri="{BB962C8B-B14F-4D97-AF65-F5344CB8AC3E}">
        <p14:creationId xmlns:p14="http://schemas.microsoft.com/office/powerpoint/2010/main" val="12487349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102</a:t>
            </a:fld>
            <a:endParaRPr lang="zh-CN" altLang="en-US"/>
          </a:p>
        </p:txBody>
      </p:sp>
    </p:spTree>
    <p:extLst>
      <p:ext uri="{BB962C8B-B14F-4D97-AF65-F5344CB8AC3E}">
        <p14:creationId xmlns:p14="http://schemas.microsoft.com/office/powerpoint/2010/main" val="41412337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103</a:t>
            </a:fld>
            <a:endParaRPr lang="zh-CN" altLang="en-US"/>
          </a:p>
        </p:txBody>
      </p:sp>
    </p:spTree>
    <p:extLst>
      <p:ext uri="{BB962C8B-B14F-4D97-AF65-F5344CB8AC3E}">
        <p14:creationId xmlns:p14="http://schemas.microsoft.com/office/powerpoint/2010/main" val="22290700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104</a:t>
            </a:fld>
            <a:endParaRPr lang="zh-CN" altLang="en-US"/>
          </a:p>
        </p:txBody>
      </p:sp>
    </p:spTree>
    <p:extLst>
      <p:ext uri="{BB962C8B-B14F-4D97-AF65-F5344CB8AC3E}">
        <p14:creationId xmlns:p14="http://schemas.microsoft.com/office/powerpoint/2010/main" val="3035955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105</a:t>
            </a:fld>
            <a:endParaRPr lang="zh-CN" altLang="en-US"/>
          </a:p>
        </p:txBody>
      </p:sp>
    </p:spTree>
    <p:extLst>
      <p:ext uri="{BB962C8B-B14F-4D97-AF65-F5344CB8AC3E}">
        <p14:creationId xmlns:p14="http://schemas.microsoft.com/office/powerpoint/2010/main" val="23044226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106</a:t>
            </a:fld>
            <a:endParaRPr lang="zh-CN" altLang="en-US"/>
          </a:p>
        </p:txBody>
      </p:sp>
    </p:spTree>
    <p:extLst>
      <p:ext uri="{BB962C8B-B14F-4D97-AF65-F5344CB8AC3E}">
        <p14:creationId xmlns:p14="http://schemas.microsoft.com/office/powerpoint/2010/main" val="41236542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107</a:t>
            </a:fld>
            <a:endParaRPr lang="zh-CN" altLang="en-US"/>
          </a:p>
        </p:txBody>
      </p:sp>
    </p:spTree>
    <p:extLst>
      <p:ext uri="{BB962C8B-B14F-4D97-AF65-F5344CB8AC3E}">
        <p14:creationId xmlns:p14="http://schemas.microsoft.com/office/powerpoint/2010/main" val="30490241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108</a:t>
            </a:fld>
            <a:endParaRPr lang="zh-CN" altLang="en-US"/>
          </a:p>
        </p:txBody>
      </p:sp>
    </p:spTree>
    <p:extLst>
      <p:ext uri="{BB962C8B-B14F-4D97-AF65-F5344CB8AC3E}">
        <p14:creationId xmlns:p14="http://schemas.microsoft.com/office/powerpoint/2010/main" val="21409687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109</a:t>
            </a:fld>
            <a:endParaRPr lang="zh-CN" altLang="en-US"/>
          </a:p>
        </p:txBody>
      </p:sp>
    </p:spTree>
    <p:extLst>
      <p:ext uri="{BB962C8B-B14F-4D97-AF65-F5344CB8AC3E}">
        <p14:creationId xmlns:p14="http://schemas.microsoft.com/office/powerpoint/2010/main" val="2668901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11</a:t>
            </a:fld>
            <a:endParaRPr lang="zh-CN" altLang="en-US"/>
          </a:p>
        </p:txBody>
      </p:sp>
    </p:spTree>
    <p:extLst>
      <p:ext uri="{BB962C8B-B14F-4D97-AF65-F5344CB8AC3E}">
        <p14:creationId xmlns:p14="http://schemas.microsoft.com/office/powerpoint/2010/main" val="31478884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110</a:t>
            </a:fld>
            <a:endParaRPr lang="zh-CN" altLang="en-US"/>
          </a:p>
        </p:txBody>
      </p:sp>
    </p:spTree>
    <p:extLst>
      <p:ext uri="{BB962C8B-B14F-4D97-AF65-F5344CB8AC3E}">
        <p14:creationId xmlns:p14="http://schemas.microsoft.com/office/powerpoint/2010/main" val="22260445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111</a:t>
            </a:fld>
            <a:endParaRPr lang="zh-CN" altLang="en-US"/>
          </a:p>
        </p:txBody>
      </p:sp>
    </p:spTree>
    <p:extLst>
      <p:ext uri="{BB962C8B-B14F-4D97-AF65-F5344CB8AC3E}">
        <p14:creationId xmlns:p14="http://schemas.microsoft.com/office/powerpoint/2010/main" val="20317794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112</a:t>
            </a:fld>
            <a:endParaRPr lang="zh-CN" altLang="en-US"/>
          </a:p>
        </p:txBody>
      </p:sp>
    </p:spTree>
    <p:extLst>
      <p:ext uri="{BB962C8B-B14F-4D97-AF65-F5344CB8AC3E}">
        <p14:creationId xmlns:p14="http://schemas.microsoft.com/office/powerpoint/2010/main" val="21436885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113</a:t>
            </a:fld>
            <a:endParaRPr lang="zh-CN" altLang="en-US"/>
          </a:p>
        </p:txBody>
      </p:sp>
    </p:spTree>
    <p:extLst>
      <p:ext uri="{BB962C8B-B14F-4D97-AF65-F5344CB8AC3E}">
        <p14:creationId xmlns:p14="http://schemas.microsoft.com/office/powerpoint/2010/main" val="57077209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114</a:t>
            </a:fld>
            <a:endParaRPr lang="zh-CN" altLang="en-US"/>
          </a:p>
        </p:txBody>
      </p:sp>
    </p:spTree>
    <p:extLst>
      <p:ext uri="{BB962C8B-B14F-4D97-AF65-F5344CB8AC3E}">
        <p14:creationId xmlns:p14="http://schemas.microsoft.com/office/powerpoint/2010/main" val="22437538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115</a:t>
            </a:fld>
            <a:endParaRPr lang="zh-CN" altLang="en-US"/>
          </a:p>
        </p:txBody>
      </p:sp>
    </p:spTree>
    <p:extLst>
      <p:ext uri="{BB962C8B-B14F-4D97-AF65-F5344CB8AC3E}">
        <p14:creationId xmlns:p14="http://schemas.microsoft.com/office/powerpoint/2010/main" val="3431159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116</a:t>
            </a:fld>
            <a:endParaRPr lang="zh-CN" altLang="en-US"/>
          </a:p>
        </p:txBody>
      </p:sp>
    </p:spTree>
    <p:extLst>
      <p:ext uri="{BB962C8B-B14F-4D97-AF65-F5344CB8AC3E}">
        <p14:creationId xmlns:p14="http://schemas.microsoft.com/office/powerpoint/2010/main" val="26829231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117</a:t>
            </a:fld>
            <a:endParaRPr lang="zh-CN" altLang="en-US"/>
          </a:p>
        </p:txBody>
      </p:sp>
    </p:spTree>
    <p:extLst>
      <p:ext uri="{BB962C8B-B14F-4D97-AF65-F5344CB8AC3E}">
        <p14:creationId xmlns:p14="http://schemas.microsoft.com/office/powerpoint/2010/main" val="17395144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118</a:t>
            </a:fld>
            <a:endParaRPr lang="zh-CN" altLang="en-US"/>
          </a:p>
        </p:txBody>
      </p:sp>
    </p:spTree>
    <p:extLst>
      <p:ext uri="{BB962C8B-B14F-4D97-AF65-F5344CB8AC3E}">
        <p14:creationId xmlns:p14="http://schemas.microsoft.com/office/powerpoint/2010/main" val="5052063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119</a:t>
            </a:fld>
            <a:endParaRPr lang="zh-CN" altLang="en-US"/>
          </a:p>
        </p:txBody>
      </p:sp>
    </p:spTree>
    <p:extLst>
      <p:ext uri="{BB962C8B-B14F-4D97-AF65-F5344CB8AC3E}">
        <p14:creationId xmlns:p14="http://schemas.microsoft.com/office/powerpoint/2010/main" val="2951440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12</a:t>
            </a:fld>
            <a:endParaRPr lang="zh-CN" altLang="en-US"/>
          </a:p>
        </p:txBody>
      </p:sp>
    </p:spTree>
    <p:extLst>
      <p:ext uri="{BB962C8B-B14F-4D97-AF65-F5344CB8AC3E}">
        <p14:creationId xmlns:p14="http://schemas.microsoft.com/office/powerpoint/2010/main" val="19978443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120</a:t>
            </a:fld>
            <a:endParaRPr lang="zh-CN" altLang="en-US"/>
          </a:p>
        </p:txBody>
      </p:sp>
    </p:spTree>
    <p:extLst>
      <p:ext uri="{BB962C8B-B14F-4D97-AF65-F5344CB8AC3E}">
        <p14:creationId xmlns:p14="http://schemas.microsoft.com/office/powerpoint/2010/main" val="282885428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121</a:t>
            </a:fld>
            <a:endParaRPr lang="zh-CN" altLang="en-US"/>
          </a:p>
        </p:txBody>
      </p:sp>
    </p:spTree>
    <p:extLst>
      <p:ext uri="{BB962C8B-B14F-4D97-AF65-F5344CB8AC3E}">
        <p14:creationId xmlns:p14="http://schemas.microsoft.com/office/powerpoint/2010/main" val="296045765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122</a:t>
            </a:fld>
            <a:endParaRPr lang="zh-CN" altLang="en-US"/>
          </a:p>
        </p:txBody>
      </p:sp>
    </p:spTree>
    <p:extLst>
      <p:ext uri="{BB962C8B-B14F-4D97-AF65-F5344CB8AC3E}">
        <p14:creationId xmlns:p14="http://schemas.microsoft.com/office/powerpoint/2010/main" val="2560284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123</a:t>
            </a:fld>
            <a:endParaRPr lang="zh-CN" altLang="en-US"/>
          </a:p>
        </p:txBody>
      </p:sp>
    </p:spTree>
    <p:extLst>
      <p:ext uri="{BB962C8B-B14F-4D97-AF65-F5344CB8AC3E}">
        <p14:creationId xmlns:p14="http://schemas.microsoft.com/office/powerpoint/2010/main" val="195507343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124</a:t>
            </a:fld>
            <a:endParaRPr lang="zh-CN" altLang="en-US"/>
          </a:p>
        </p:txBody>
      </p:sp>
    </p:spTree>
    <p:extLst>
      <p:ext uri="{BB962C8B-B14F-4D97-AF65-F5344CB8AC3E}">
        <p14:creationId xmlns:p14="http://schemas.microsoft.com/office/powerpoint/2010/main" val="23354791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125</a:t>
            </a:fld>
            <a:endParaRPr lang="zh-CN" altLang="en-US"/>
          </a:p>
        </p:txBody>
      </p:sp>
    </p:spTree>
    <p:extLst>
      <p:ext uri="{BB962C8B-B14F-4D97-AF65-F5344CB8AC3E}">
        <p14:creationId xmlns:p14="http://schemas.microsoft.com/office/powerpoint/2010/main" val="12785592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126</a:t>
            </a:fld>
            <a:endParaRPr lang="zh-CN" altLang="en-US"/>
          </a:p>
        </p:txBody>
      </p:sp>
    </p:spTree>
    <p:extLst>
      <p:ext uri="{BB962C8B-B14F-4D97-AF65-F5344CB8AC3E}">
        <p14:creationId xmlns:p14="http://schemas.microsoft.com/office/powerpoint/2010/main" val="22537717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127</a:t>
            </a:fld>
            <a:endParaRPr lang="zh-CN" altLang="en-US"/>
          </a:p>
        </p:txBody>
      </p:sp>
    </p:spTree>
    <p:extLst>
      <p:ext uri="{BB962C8B-B14F-4D97-AF65-F5344CB8AC3E}">
        <p14:creationId xmlns:p14="http://schemas.microsoft.com/office/powerpoint/2010/main" val="27541789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128</a:t>
            </a:fld>
            <a:endParaRPr lang="zh-CN" altLang="en-US"/>
          </a:p>
        </p:txBody>
      </p:sp>
    </p:spTree>
    <p:extLst>
      <p:ext uri="{BB962C8B-B14F-4D97-AF65-F5344CB8AC3E}">
        <p14:creationId xmlns:p14="http://schemas.microsoft.com/office/powerpoint/2010/main" val="25922625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129</a:t>
            </a:fld>
            <a:endParaRPr lang="zh-CN" altLang="en-US"/>
          </a:p>
        </p:txBody>
      </p:sp>
    </p:spTree>
    <p:extLst>
      <p:ext uri="{BB962C8B-B14F-4D97-AF65-F5344CB8AC3E}">
        <p14:creationId xmlns:p14="http://schemas.microsoft.com/office/powerpoint/2010/main" val="3340793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13</a:t>
            </a:fld>
            <a:endParaRPr lang="zh-CN" altLang="en-US"/>
          </a:p>
        </p:txBody>
      </p:sp>
    </p:spTree>
    <p:extLst>
      <p:ext uri="{BB962C8B-B14F-4D97-AF65-F5344CB8AC3E}">
        <p14:creationId xmlns:p14="http://schemas.microsoft.com/office/powerpoint/2010/main" val="29945160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130</a:t>
            </a:fld>
            <a:endParaRPr lang="zh-CN" altLang="en-US"/>
          </a:p>
        </p:txBody>
      </p:sp>
    </p:spTree>
    <p:extLst>
      <p:ext uri="{BB962C8B-B14F-4D97-AF65-F5344CB8AC3E}">
        <p14:creationId xmlns:p14="http://schemas.microsoft.com/office/powerpoint/2010/main" val="3104180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131</a:t>
            </a:fld>
            <a:endParaRPr lang="zh-CN" altLang="en-US"/>
          </a:p>
        </p:txBody>
      </p:sp>
    </p:spTree>
    <p:extLst>
      <p:ext uri="{BB962C8B-B14F-4D97-AF65-F5344CB8AC3E}">
        <p14:creationId xmlns:p14="http://schemas.microsoft.com/office/powerpoint/2010/main" val="12786800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132</a:t>
            </a:fld>
            <a:endParaRPr lang="zh-CN" altLang="en-US"/>
          </a:p>
        </p:txBody>
      </p:sp>
    </p:spTree>
    <p:extLst>
      <p:ext uri="{BB962C8B-B14F-4D97-AF65-F5344CB8AC3E}">
        <p14:creationId xmlns:p14="http://schemas.microsoft.com/office/powerpoint/2010/main" val="12260944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133</a:t>
            </a:fld>
            <a:endParaRPr lang="zh-CN" altLang="en-US"/>
          </a:p>
        </p:txBody>
      </p:sp>
    </p:spTree>
    <p:extLst>
      <p:ext uri="{BB962C8B-B14F-4D97-AF65-F5344CB8AC3E}">
        <p14:creationId xmlns:p14="http://schemas.microsoft.com/office/powerpoint/2010/main" val="21731115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134</a:t>
            </a:fld>
            <a:endParaRPr lang="zh-CN" altLang="en-US"/>
          </a:p>
        </p:txBody>
      </p:sp>
    </p:spTree>
    <p:extLst>
      <p:ext uri="{BB962C8B-B14F-4D97-AF65-F5344CB8AC3E}">
        <p14:creationId xmlns:p14="http://schemas.microsoft.com/office/powerpoint/2010/main" val="47634454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135</a:t>
            </a:fld>
            <a:endParaRPr lang="zh-CN" altLang="en-US"/>
          </a:p>
        </p:txBody>
      </p:sp>
    </p:spTree>
    <p:extLst>
      <p:ext uri="{BB962C8B-B14F-4D97-AF65-F5344CB8AC3E}">
        <p14:creationId xmlns:p14="http://schemas.microsoft.com/office/powerpoint/2010/main" val="65030835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136</a:t>
            </a:fld>
            <a:endParaRPr lang="zh-CN" altLang="en-US"/>
          </a:p>
        </p:txBody>
      </p:sp>
    </p:spTree>
    <p:extLst>
      <p:ext uri="{BB962C8B-B14F-4D97-AF65-F5344CB8AC3E}">
        <p14:creationId xmlns:p14="http://schemas.microsoft.com/office/powerpoint/2010/main" val="1181998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137</a:t>
            </a:fld>
            <a:endParaRPr lang="zh-CN" altLang="en-US"/>
          </a:p>
        </p:txBody>
      </p:sp>
    </p:spTree>
    <p:extLst>
      <p:ext uri="{BB962C8B-B14F-4D97-AF65-F5344CB8AC3E}">
        <p14:creationId xmlns:p14="http://schemas.microsoft.com/office/powerpoint/2010/main" val="22963625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138</a:t>
            </a:fld>
            <a:endParaRPr lang="zh-CN" altLang="en-US"/>
          </a:p>
        </p:txBody>
      </p:sp>
    </p:spTree>
    <p:extLst>
      <p:ext uri="{BB962C8B-B14F-4D97-AF65-F5344CB8AC3E}">
        <p14:creationId xmlns:p14="http://schemas.microsoft.com/office/powerpoint/2010/main" val="17438825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139</a:t>
            </a:fld>
            <a:endParaRPr lang="zh-CN" altLang="en-US"/>
          </a:p>
        </p:txBody>
      </p:sp>
    </p:spTree>
    <p:extLst>
      <p:ext uri="{BB962C8B-B14F-4D97-AF65-F5344CB8AC3E}">
        <p14:creationId xmlns:p14="http://schemas.microsoft.com/office/powerpoint/2010/main" val="1525115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比如下图（图一）中如果 </a:t>
            </a:r>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点（绿色） 和 </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点（红色）两个点的颜色等比例混合，那么得到的新的颜色黄色一定在 </a:t>
            </a:r>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点和 </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点连线的中点 </a:t>
            </a:r>
            <a:r>
              <a:rPr lang="en-US" altLang="zh-CN" sz="1200" b="0" i="0" kern="1200" dirty="0" smtClean="0">
                <a:solidFill>
                  <a:schemeClr val="tx1"/>
                </a:solidFill>
                <a:effectLst/>
                <a:latin typeface="+mn-lt"/>
                <a:ea typeface="+mn-ea"/>
                <a:cs typeface="+mn-cs"/>
              </a:rPr>
              <a:t>E </a:t>
            </a:r>
            <a:r>
              <a:rPr lang="zh-CN" altLang="en-US" sz="1200" b="0" i="0" kern="1200" dirty="0" smtClean="0">
                <a:solidFill>
                  <a:schemeClr val="tx1"/>
                </a:solidFill>
                <a:effectLst/>
                <a:latin typeface="+mn-lt"/>
                <a:ea typeface="+mn-ea"/>
                <a:cs typeface="+mn-cs"/>
              </a:rPr>
              <a:t>点上，反观（图二）在圆形色盘（非感知均匀性图形）上去连接纯绿色 </a:t>
            </a:r>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和纯红色 </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两个点，他们的中点 </a:t>
            </a:r>
            <a:r>
              <a:rPr lang="en-US" altLang="zh-CN" sz="1200" b="0" i="0" kern="1200" dirty="0" smtClean="0">
                <a:solidFill>
                  <a:schemeClr val="tx1"/>
                </a:solidFill>
                <a:effectLst/>
                <a:latin typeface="+mn-lt"/>
                <a:ea typeface="+mn-ea"/>
                <a:cs typeface="+mn-cs"/>
              </a:rPr>
              <a:t>E </a:t>
            </a:r>
            <a:r>
              <a:rPr lang="zh-CN" altLang="en-US" sz="1200" b="0" i="0" kern="1200" dirty="0" smtClean="0">
                <a:solidFill>
                  <a:schemeClr val="tx1"/>
                </a:solidFill>
                <a:effectLst/>
                <a:latin typeface="+mn-lt"/>
                <a:ea typeface="+mn-ea"/>
                <a:cs typeface="+mn-cs"/>
              </a:rPr>
              <a:t>并不是纯黄色，纯黄色在圆周 </a:t>
            </a:r>
            <a:r>
              <a:rPr lang="en-US" altLang="zh-CN" sz="1200" b="0" i="0" kern="1200" dirty="0" smtClean="0">
                <a:solidFill>
                  <a:schemeClr val="tx1"/>
                </a:solidFill>
                <a:effectLst/>
                <a:latin typeface="+mn-lt"/>
                <a:ea typeface="+mn-ea"/>
                <a:cs typeface="+mn-cs"/>
              </a:rPr>
              <a:t>F </a:t>
            </a:r>
            <a:r>
              <a:rPr lang="zh-CN" altLang="en-US" sz="1200" b="0" i="0" kern="1200" dirty="0" smtClean="0">
                <a:solidFill>
                  <a:schemeClr val="tx1"/>
                </a:solidFill>
                <a:effectLst/>
                <a:latin typeface="+mn-lt"/>
                <a:ea typeface="+mn-ea"/>
                <a:cs typeface="+mn-cs"/>
              </a:rPr>
              <a:t>点上；换言之，如果 </a:t>
            </a:r>
            <a:r>
              <a:rPr lang="en-US" altLang="zh-CN" sz="1200" b="0" i="0" kern="1200" dirty="0" smtClean="0">
                <a:solidFill>
                  <a:schemeClr val="tx1"/>
                </a:solidFill>
                <a:effectLst/>
                <a:latin typeface="+mn-lt"/>
                <a:ea typeface="+mn-ea"/>
                <a:cs typeface="+mn-cs"/>
              </a:rPr>
              <a:t>A </a:t>
            </a:r>
            <a:r>
              <a:rPr lang="zh-CN" altLang="en-US" sz="1200" b="0" i="0" kern="1200" dirty="0" smtClean="0">
                <a:solidFill>
                  <a:schemeClr val="tx1"/>
                </a:solidFill>
                <a:effectLst/>
                <a:latin typeface="+mn-lt"/>
                <a:ea typeface="+mn-ea"/>
                <a:cs typeface="+mn-cs"/>
              </a:rPr>
              <a:t>点和 </a:t>
            </a:r>
            <a:r>
              <a:rPr lang="en-US" altLang="zh-CN" sz="1200" b="0" i="0" kern="1200" dirty="0" smtClean="0">
                <a:solidFill>
                  <a:schemeClr val="tx1"/>
                </a:solidFill>
                <a:effectLst/>
                <a:latin typeface="+mn-lt"/>
                <a:ea typeface="+mn-ea"/>
                <a:cs typeface="+mn-cs"/>
              </a:rPr>
              <a:t>B </a:t>
            </a:r>
            <a:r>
              <a:rPr lang="zh-CN" altLang="en-US" sz="1200" b="0" i="0" kern="1200" dirty="0" smtClean="0">
                <a:solidFill>
                  <a:schemeClr val="tx1"/>
                </a:solidFill>
                <a:effectLst/>
                <a:latin typeface="+mn-lt"/>
                <a:ea typeface="+mn-ea"/>
                <a:cs typeface="+mn-cs"/>
              </a:rPr>
              <a:t>点两个颜色通过任意比例混合，那么得到的新的颜色也必然在 </a:t>
            </a:r>
            <a:r>
              <a:rPr lang="en-US" altLang="zh-CN" sz="1200" b="0" i="0" kern="1200" dirty="0" smtClean="0">
                <a:solidFill>
                  <a:schemeClr val="tx1"/>
                </a:solidFill>
                <a:effectLst/>
                <a:latin typeface="+mn-lt"/>
                <a:ea typeface="+mn-ea"/>
                <a:cs typeface="+mn-cs"/>
              </a:rPr>
              <a:t>A B </a:t>
            </a:r>
            <a:r>
              <a:rPr lang="zh-CN" altLang="en-US" sz="1200" b="0" i="0" kern="1200" dirty="0" smtClean="0">
                <a:solidFill>
                  <a:schemeClr val="tx1"/>
                </a:solidFill>
                <a:effectLst/>
                <a:latin typeface="+mn-lt"/>
                <a:ea typeface="+mn-ea"/>
                <a:cs typeface="+mn-cs"/>
              </a:rPr>
              <a:t>两点的连线上。也就是说，（图三）</a:t>
            </a:r>
            <a:r>
              <a:rPr lang="en-US" altLang="zh-CN" sz="1200" b="0" i="0" kern="1200" dirty="0" smtClean="0">
                <a:solidFill>
                  <a:schemeClr val="tx1"/>
                </a:solidFill>
                <a:effectLst/>
                <a:latin typeface="+mn-lt"/>
                <a:ea typeface="+mn-ea"/>
                <a:cs typeface="+mn-cs"/>
              </a:rPr>
              <a:t>R G B </a:t>
            </a:r>
            <a:r>
              <a:rPr lang="zh-CN" altLang="en-US" sz="1200" b="0" i="0" kern="1200" dirty="0" smtClean="0">
                <a:solidFill>
                  <a:schemeClr val="tx1"/>
                </a:solidFill>
                <a:effectLst/>
                <a:latin typeface="+mn-lt"/>
                <a:ea typeface="+mn-ea"/>
                <a:cs typeface="+mn-cs"/>
              </a:rPr>
              <a:t>三个点的颜色通过任意比例混合，他们所表现出来的新颜色也必然在这个三角范围内。</a:t>
            </a:r>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14</a:t>
            </a:fld>
            <a:endParaRPr lang="zh-CN" altLang="en-US"/>
          </a:p>
        </p:txBody>
      </p:sp>
    </p:spTree>
    <p:extLst>
      <p:ext uri="{BB962C8B-B14F-4D97-AF65-F5344CB8AC3E}">
        <p14:creationId xmlns:p14="http://schemas.microsoft.com/office/powerpoint/2010/main" val="61229694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140</a:t>
            </a:fld>
            <a:endParaRPr lang="zh-CN" altLang="en-US"/>
          </a:p>
        </p:txBody>
      </p:sp>
    </p:spTree>
    <p:extLst>
      <p:ext uri="{BB962C8B-B14F-4D97-AF65-F5344CB8AC3E}">
        <p14:creationId xmlns:p14="http://schemas.microsoft.com/office/powerpoint/2010/main" val="36671756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141</a:t>
            </a:fld>
            <a:endParaRPr lang="zh-CN" altLang="en-US"/>
          </a:p>
        </p:txBody>
      </p:sp>
    </p:spTree>
    <p:extLst>
      <p:ext uri="{BB962C8B-B14F-4D97-AF65-F5344CB8AC3E}">
        <p14:creationId xmlns:p14="http://schemas.microsoft.com/office/powerpoint/2010/main" val="412693198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142</a:t>
            </a:fld>
            <a:endParaRPr lang="zh-CN" altLang="en-US"/>
          </a:p>
        </p:txBody>
      </p:sp>
    </p:spTree>
    <p:extLst>
      <p:ext uri="{BB962C8B-B14F-4D97-AF65-F5344CB8AC3E}">
        <p14:creationId xmlns:p14="http://schemas.microsoft.com/office/powerpoint/2010/main" val="31066369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143</a:t>
            </a:fld>
            <a:endParaRPr lang="zh-CN" altLang="en-US"/>
          </a:p>
        </p:txBody>
      </p:sp>
    </p:spTree>
    <p:extLst>
      <p:ext uri="{BB962C8B-B14F-4D97-AF65-F5344CB8AC3E}">
        <p14:creationId xmlns:p14="http://schemas.microsoft.com/office/powerpoint/2010/main" val="182623878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144</a:t>
            </a:fld>
            <a:endParaRPr lang="zh-CN" altLang="en-US"/>
          </a:p>
        </p:txBody>
      </p:sp>
    </p:spTree>
    <p:extLst>
      <p:ext uri="{BB962C8B-B14F-4D97-AF65-F5344CB8AC3E}">
        <p14:creationId xmlns:p14="http://schemas.microsoft.com/office/powerpoint/2010/main" val="221421038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145</a:t>
            </a:fld>
            <a:endParaRPr lang="zh-CN" altLang="en-US"/>
          </a:p>
        </p:txBody>
      </p:sp>
    </p:spTree>
    <p:extLst>
      <p:ext uri="{BB962C8B-B14F-4D97-AF65-F5344CB8AC3E}">
        <p14:creationId xmlns:p14="http://schemas.microsoft.com/office/powerpoint/2010/main" val="261358722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146</a:t>
            </a:fld>
            <a:endParaRPr lang="zh-CN" altLang="en-US"/>
          </a:p>
        </p:txBody>
      </p:sp>
    </p:spTree>
    <p:extLst>
      <p:ext uri="{BB962C8B-B14F-4D97-AF65-F5344CB8AC3E}">
        <p14:creationId xmlns:p14="http://schemas.microsoft.com/office/powerpoint/2010/main" val="9700231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147</a:t>
            </a:fld>
            <a:endParaRPr lang="zh-CN" altLang="en-US"/>
          </a:p>
        </p:txBody>
      </p:sp>
    </p:spTree>
    <p:extLst>
      <p:ext uri="{BB962C8B-B14F-4D97-AF65-F5344CB8AC3E}">
        <p14:creationId xmlns:p14="http://schemas.microsoft.com/office/powerpoint/2010/main" val="3541850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148</a:t>
            </a:fld>
            <a:endParaRPr lang="zh-CN" altLang="en-US"/>
          </a:p>
        </p:txBody>
      </p:sp>
    </p:spTree>
    <p:extLst>
      <p:ext uri="{BB962C8B-B14F-4D97-AF65-F5344CB8AC3E}">
        <p14:creationId xmlns:p14="http://schemas.microsoft.com/office/powerpoint/2010/main" val="13050881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149</a:t>
            </a:fld>
            <a:endParaRPr lang="zh-CN" altLang="en-US"/>
          </a:p>
        </p:txBody>
      </p:sp>
    </p:spTree>
    <p:extLst>
      <p:ext uri="{BB962C8B-B14F-4D97-AF65-F5344CB8AC3E}">
        <p14:creationId xmlns:p14="http://schemas.microsoft.com/office/powerpoint/2010/main" val="40308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15</a:t>
            </a:fld>
            <a:endParaRPr lang="zh-CN" altLang="en-US"/>
          </a:p>
        </p:txBody>
      </p:sp>
    </p:spTree>
    <p:extLst>
      <p:ext uri="{BB962C8B-B14F-4D97-AF65-F5344CB8AC3E}">
        <p14:creationId xmlns:p14="http://schemas.microsoft.com/office/powerpoint/2010/main" val="162732351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150</a:t>
            </a:fld>
            <a:endParaRPr lang="zh-CN" altLang="en-US"/>
          </a:p>
        </p:txBody>
      </p:sp>
    </p:spTree>
    <p:extLst>
      <p:ext uri="{BB962C8B-B14F-4D97-AF65-F5344CB8AC3E}">
        <p14:creationId xmlns:p14="http://schemas.microsoft.com/office/powerpoint/2010/main" val="404037554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151</a:t>
            </a:fld>
            <a:endParaRPr lang="zh-CN" altLang="en-US"/>
          </a:p>
        </p:txBody>
      </p:sp>
    </p:spTree>
    <p:extLst>
      <p:ext uri="{BB962C8B-B14F-4D97-AF65-F5344CB8AC3E}">
        <p14:creationId xmlns:p14="http://schemas.microsoft.com/office/powerpoint/2010/main" val="34721033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152</a:t>
            </a:fld>
            <a:endParaRPr lang="zh-CN" altLang="en-US"/>
          </a:p>
        </p:txBody>
      </p:sp>
    </p:spTree>
    <p:extLst>
      <p:ext uri="{BB962C8B-B14F-4D97-AF65-F5344CB8AC3E}">
        <p14:creationId xmlns:p14="http://schemas.microsoft.com/office/powerpoint/2010/main" val="353934963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153</a:t>
            </a:fld>
            <a:endParaRPr lang="zh-CN" altLang="en-US"/>
          </a:p>
        </p:txBody>
      </p:sp>
    </p:spTree>
    <p:extLst>
      <p:ext uri="{BB962C8B-B14F-4D97-AF65-F5344CB8AC3E}">
        <p14:creationId xmlns:p14="http://schemas.microsoft.com/office/powerpoint/2010/main" val="180186623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154</a:t>
            </a:fld>
            <a:endParaRPr lang="zh-CN" altLang="en-US"/>
          </a:p>
        </p:txBody>
      </p:sp>
    </p:spTree>
    <p:extLst>
      <p:ext uri="{BB962C8B-B14F-4D97-AF65-F5344CB8AC3E}">
        <p14:creationId xmlns:p14="http://schemas.microsoft.com/office/powerpoint/2010/main" val="32754434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155</a:t>
            </a:fld>
            <a:endParaRPr lang="zh-CN" altLang="en-US"/>
          </a:p>
        </p:txBody>
      </p:sp>
    </p:spTree>
    <p:extLst>
      <p:ext uri="{BB962C8B-B14F-4D97-AF65-F5344CB8AC3E}">
        <p14:creationId xmlns:p14="http://schemas.microsoft.com/office/powerpoint/2010/main" val="32824305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156</a:t>
            </a:fld>
            <a:endParaRPr lang="zh-CN" altLang="en-US"/>
          </a:p>
        </p:txBody>
      </p:sp>
    </p:spTree>
    <p:extLst>
      <p:ext uri="{BB962C8B-B14F-4D97-AF65-F5344CB8AC3E}">
        <p14:creationId xmlns:p14="http://schemas.microsoft.com/office/powerpoint/2010/main" val="18016700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157</a:t>
            </a:fld>
            <a:endParaRPr lang="zh-CN" altLang="en-US"/>
          </a:p>
        </p:txBody>
      </p:sp>
    </p:spTree>
    <p:extLst>
      <p:ext uri="{BB962C8B-B14F-4D97-AF65-F5344CB8AC3E}">
        <p14:creationId xmlns:p14="http://schemas.microsoft.com/office/powerpoint/2010/main" val="247508369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158</a:t>
            </a:fld>
            <a:endParaRPr lang="zh-CN" altLang="en-US"/>
          </a:p>
        </p:txBody>
      </p:sp>
    </p:spTree>
    <p:extLst>
      <p:ext uri="{BB962C8B-B14F-4D97-AF65-F5344CB8AC3E}">
        <p14:creationId xmlns:p14="http://schemas.microsoft.com/office/powerpoint/2010/main" val="395629899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159</a:t>
            </a:fld>
            <a:endParaRPr lang="zh-CN" altLang="en-US"/>
          </a:p>
        </p:txBody>
      </p:sp>
    </p:spTree>
    <p:extLst>
      <p:ext uri="{BB962C8B-B14F-4D97-AF65-F5344CB8AC3E}">
        <p14:creationId xmlns:p14="http://schemas.microsoft.com/office/powerpoint/2010/main" val="3602382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16</a:t>
            </a:fld>
            <a:endParaRPr lang="zh-CN" altLang="en-US"/>
          </a:p>
        </p:txBody>
      </p:sp>
    </p:spTree>
    <p:extLst>
      <p:ext uri="{BB962C8B-B14F-4D97-AF65-F5344CB8AC3E}">
        <p14:creationId xmlns:p14="http://schemas.microsoft.com/office/powerpoint/2010/main" val="19892045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160</a:t>
            </a:fld>
            <a:endParaRPr lang="zh-CN" altLang="en-US"/>
          </a:p>
        </p:txBody>
      </p:sp>
    </p:spTree>
    <p:extLst>
      <p:ext uri="{BB962C8B-B14F-4D97-AF65-F5344CB8AC3E}">
        <p14:creationId xmlns:p14="http://schemas.microsoft.com/office/powerpoint/2010/main" val="265635948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161</a:t>
            </a:fld>
            <a:endParaRPr lang="zh-CN" altLang="en-US"/>
          </a:p>
        </p:txBody>
      </p:sp>
    </p:spTree>
    <p:extLst>
      <p:ext uri="{BB962C8B-B14F-4D97-AF65-F5344CB8AC3E}">
        <p14:creationId xmlns:p14="http://schemas.microsoft.com/office/powerpoint/2010/main" val="17332331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162</a:t>
            </a:fld>
            <a:endParaRPr lang="zh-CN" altLang="en-US"/>
          </a:p>
        </p:txBody>
      </p:sp>
    </p:spTree>
    <p:extLst>
      <p:ext uri="{BB962C8B-B14F-4D97-AF65-F5344CB8AC3E}">
        <p14:creationId xmlns:p14="http://schemas.microsoft.com/office/powerpoint/2010/main" val="96228101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163</a:t>
            </a:fld>
            <a:endParaRPr lang="zh-CN" altLang="en-US"/>
          </a:p>
        </p:txBody>
      </p:sp>
    </p:spTree>
    <p:extLst>
      <p:ext uri="{BB962C8B-B14F-4D97-AF65-F5344CB8AC3E}">
        <p14:creationId xmlns:p14="http://schemas.microsoft.com/office/powerpoint/2010/main" val="75884144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164</a:t>
            </a:fld>
            <a:endParaRPr lang="zh-CN" altLang="en-US"/>
          </a:p>
        </p:txBody>
      </p:sp>
    </p:spTree>
    <p:extLst>
      <p:ext uri="{BB962C8B-B14F-4D97-AF65-F5344CB8AC3E}">
        <p14:creationId xmlns:p14="http://schemas.microsoft.com/office/powerpoint/2010/main" val="224079500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165</a:t>
            </a:fld>
            <a:endParaRPr lang="zh-CN" altLang="en-US"/>
          </a:p>
        </p:txBody>
      </p:sp>
    </p:spTree>
    <p:extLst>
      <p:ext uri="{BB962C8B-B14F-4D97-AF65-F5344CB8AC3E}">
        <p14:creationId xmlns:p14="http://schemas.microsoft.com/office/powerpoint/2010/main" val="88002772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166</a:t>
            </a:fld>
            <a:endParaRPr lang="zh-CN" altLang="en-US"/>
          </a:p>
        </p:txBody>
      </p:sp>
    </p:spTree>
    <p:extLst>
      <p:ext uri="{BB962C8B-B14F-4D97-AF65-F5344CB8AC3E}">
        <p14:creationId xmlns:p14="http://schemas.microsoft.com/office/powerpoint/2010/main" val="176459759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167</a:t>
            </a:fld>
            <a:endParaRPr lang="zh-CN" altLang="en-US"/>
          </a:p>
        </p:txBody>
      </p:sp>
    </p:spTree>
    <p:extLst>
      <p:ext uri="{BB962C8B-B14F-4D97-AF65-F5344CB8AC3E}">
        <p14:creationId xmlns:p14="http://schemas.microsoft.com/office/powerpoint/2010/main" val="257551424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168</a:t>
            </a:fld>
            <a:endParaRPr lang="zh-CN" altLang="en-US"/>
          </a:p>
        </p:txBody>
      </p:sp>
    </p:spTree>
    <p:extLst>
      <p:ext uri="{BB962C8B-B14F-4D97-AF65-F5344CB8AC3E}">
        <p14:creationId xmlns:p14="http://schemas.microsoft.com/office/powerpoint/2010/main" val="369918834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169</a:t>
            </a:fld>
            <a:endParaRPr lang="zh-CN" altLang="en-US"/>
          </a:p>
        </p:txBody>
      </p:sp>
    </p:spTree>
    <p:extLst>
      <p:ext uri="{BB962C8B-B14F-4D97-AF65-F5344CB8AC3E}">
        <p14:creationId xmlns:p14="http://schemas.microsoft.com/office/powerpoint/2010/main" val="1017805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17</a:t>
            </a:fld>
            <a:endParaRPr lang="zh-CN" altLang="en-US"/>
          </a:p>
        </p:txBody>
      </p:sp>
    </p:spTree>
    <p:extLst>
      <p:ext uri="{BB962C8B-B14F-4D97-AF65-F5344CB8AC3E}">
        <p14:creationId xmlns:p14="http://schemas.microsoft.com/office/powerpoint/2010/main" val="112138503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170</a:t>
            </a:fld>
            <a:endParaRPr lang="zh-CN" altLang="en-US"/>
          </a:p>
        </p:txBody>
      </p:sp>
    </p:spTree>
    <p:extLst>
      <p:ext uri="{BB962C8B-B14F-4D97-AF65-F5344CB8AC3E}">
        <p14:creationId xmlns:p14="http://schemas.microsoft.com/office/powerpoint/2010/main" val="294266053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171</a:t>
            </a:fld>
            <a:endParaRPr lang="zh-CN" altLang="en-US"/>
          </a:p>
        </p:txBody>
      </p:sp>
    </p:spTree>
    <p:extLst>
      <p:ext uri="{BB962C8B-B14F-4D97-AF65-F5344CB8AC3E}">
        <p14:creationId xmlns:p14="http://schemas.microsoft.com/office/powerpoint/2010/main" val="190813278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172</a:t>
            </a:fld>
            <a:endParaRPr lang="zh-CN" altLang="en-US"/>
          </a:p>
        </p:txBody>
      </p:sp>
    </p:spTree>
    <p:extLst>
      <p:ext uri="{BB962C8B-B14F-4D97-AF65-F5344CB8AC3E}">
        <p14:creationId xmlns:p14="http://schemas.microsoft.com/office/powerpoint/2010/main" val="359986941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173</a:t>
            </a:fld>
            <a:endParaRPr lang="zh-CN" altLang="en-US"/>
          </a:p>
        </p:txBody>
      </p:sp>
    </p:spTree>
    <p:extLst>
      <p:ext uri="{BB962C8B-B14F-4D97-AF65-F5344CB8AC3E}">
        <p14:creationId xmlns:p14="http://schemas.microsoft.com/office/powerpoint/2010/main" val="316925085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174</a:t>
            </a:fld>
            <a:endParaRPr lang="zh-CN" altLang="en-US"/>
          </a:p>
        </p:txBody>
      </p:sp>
    </p:spTree>
    <p:extLst>
      <p:ext uri="{BB962C8B-B14F-4D97-AF65-F5344CB8AC3E}">
        <p14:creationId xmlns:p14="http://schemas.microsoft.com/office/powerpoint/2010/main" val="354424163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175</a:t>
            </a:fld>
            <a:endParaRPr lang="zh-CN" altLang="en-US"/>
          </a:p>
        </p:txBody>
      </p:sp>
    </p:spTree>
    <p:extLst>
      <p:ext uri="{BB962C8B-B14F-4D97-AF65-F5344CB8AC3E}">
        <p14:creationId xmlns:p14="http://schemas.microsoft.com/office/powerpoint/2010/main" val="190821512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176</a:t>
            </a:fld>
            <a:endParaRPr lang="zh-CN" altLang="en-US"/>
          </a:p>
        </p:txBody>
      </p:sp>
    </p:spTree>
    <p:extLst>
      <p:ext uri="{BB962C8B-B14F-4D97-AF65-F5344CB8AC3E}">
        <p14:creationId xmlns:p14="http://schemas.microsoft.com/office/powerpoint/2010/main" val="214725962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177</a:t>
            </a:fld>
            <a:endParaRPr lang="zh-CN" altLang="en-US"/>
          </a:p>
        </p:txBody>
      </p:sp>
    </p:spTree>
    <p:extLst>
      <p:ext uri="{BB962C8B-B14F-4D97-AF65-F5344CB8AC3E}">
        <p14:creationId xmlns:p14="http://schemas.microsoft.com/office/powerpoint/2010/main" val="58646923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178</a:t>
            </a:fld>
            <a:endParaRPr lang="zh-CN" altLang="en-US"/>
          </a:p>
        </p:txBody>
      </p:sp>
    </p:spTree>
    <p:extLst>
      <p:ext uri="{BB962C8B-B14F-4D97-AF65-F5344CB8AC3E}">
        <p14:creationId xmlns:p14="http://schemas.microsoft.com/office/powerpoint/2010/main" val="371015354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179</a:t>
            </a:fld>
            <a:endParaRPr lang="zh-CN" altLang="en-US"/>
          </a:p>
        </p:txBody>
      </p:sp>
    </p:spTree>
    <p:extLst>
      <p:ext uri="{BB962C8B-B14F-4D97-AF65-F5344CB8AC3E}">
        <p14:creationId xmlns:p14="http://schemas.microsoft.com/office/powerpoint/2010/main" val="3325388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18</a:t>
            </a:fld>
            <a:endParaRPr lang="zh-CN" altLang="en-US"/>
          </a:p>
        </p:txBody>
      </p:sp>
    </p:spTree>
    <p:extLst>
      <p:ext uri="{BB962C8B-B14F-4D97-AF65-F5344CB8AC3E}">
        <p14:creationId xmlns:p14="http://schemas.microsoft.com/office/powerpoint/2010/main" val="70119682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180</a:t>
            </a:fld>
            <a:endParaRPr lang="zh-CN" altLang="en-US"/>
          </a:p>
        </p:txBody>
      </p:sp>
    </p:spTree>
    <p:extLst>
      <p:ext uri="{BB962C8B-B14F-4D97-AF65-F5344CB8AC3E}">
        <p14:creationId xmlns:p14="http://schemas.microsoft.com/office/powerpoint/2010/main" val="344108106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181</a:t>
            </a:fld>
            <a:endParaRPr lang="zh-CN" altLang="en-US"/>
          </a:p>
        </p:txBody>
      </p:sp>
    </p:spTree>
    <p:extLst>
      <p:ext uri="{BB962C8B-B14F-4D97-AF65-F5344CB8AC3E}">
        <p14:creationId xmlns:p14="http://schemas.microsoft.com/office/powerpoint/2010/main" val="118740868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182</a:t>
            </a:fld>
            <a:endParaRPr lang="zh-CN" altLang="en-US"/>
          </a:p>
        </p:txBody>
      </p:sp>
    </p:spTree>
    <p:extLst>
      <p:ext uri="{BB962C8B-B14F-4D97-AF65-F5344CB8AC3E}">
        <p14:creationId xmlns:p14="http://schemas.microsoft.com/office/powerpoint/2010/main" val="124000259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183</a:t>
            </a:fld>
            <a:endParaRPr lang="zh-CN" altLang="en-US"/>
          </a:p>
        </p:txBody>
      </p:sp>
    </p:spTree>
    <p:extLst>
      <p:ext uri="{BB962C8B-B14F-4D97-AF65-F5344CB8AC3E}">
        <p14:creationId xmlns:p14="http://schemas.microsoft.com/office/powerpoint/2010/main" val="18314427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184</a:t>
            </a:fld>
            <a:endParaRPr lang="zh-CN" altLang="en-US"/>
          </a:p>
        </p:txBody>
      </p:sp>
    </p:spTree>
    <p:extLst>
      <p:ext uri="{BB962C8B-B14F-4D97-AF65-F5344CB8AC3E}">
        <p14:creationId xmlns:p14="http://schemas.microsoft.com/office/powerpoint/2010/main" val="78233600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185</a:t>
            </a:fld>
            <a:endParaRPr lang="zh-CN" altLang="en-US"/>
          </a:p>
        </p:txBody>
      </p:sp>
    </p:spTree>
    <p:extLst>
      <p:ext uri="{BB962C8B-B14F-4D97-AF65-F5344CB8AC3E}">
        <p14:creationId xmlns:p14="http://schemas.microsoft.com/office/powerpoint/2010/main" val="231524390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186</a:t>
            </a:fld>
            <a:endParaRPr lang="zh-CN" altLang="en-US"/>
          </a:p>
        </p:txBody>
      </p:sp>
    </p:spTree>
    <p:extLst>
      <p:ext uri="{BB962C8B-B14F-4D97-AF65-F5344CB8AC3E}">
        <p14:creationId xmlns:p14="http://schemas.microsoft.com/office/powerpoint/2010/main" val="311136280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187</a:t>
            </a:fld>
            <a:endParaRPr lang="zh-CN" altLang="en-US"/>
          </a:p>
        </p:txBody>
      </p:sp>
    </p:spTree>
    <p:extLst>
      <p:ext uri="{BB962C8B-B14F-4D97-AF65-F5344CB8AC3E}">
        <p14:creationId xmlns:p14="http://schemas.microsoft.com/office/powerpoint/2010/main" val="350653908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188</a:t>
            </a:fld>
            <a:endParaRPr lang="zh-CN" altLang="en-US"/>
          </a:p>
        </p:txBody>
      </p:sp>
    </p:spTree>
    <p:extLst>
      <p:ext uri="{BB962C8B-B14F-4D97-AF65-F5344CB8AC3E}">
        <p14:creationId xmlns:p14="http://schemas.microsoft.com/office/powerpoint/2010/main" val="13647486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189</a:t>
            </a:fld>
            <a:endParaRPr lang="zh-CN" altLang="en-US"/>
          </a:p>
        </p:txBody>
      </p:sp>
    </p:spTree>
    <p:extLst>
      <p:ext uri="{BB962C8B-B14F-4D97-AF65-F5344CB8AC3E}">
        <p14:creationId xmlns:p14="http://schemas.microsoft.com/office/powerpoint/2010/main" val="3042172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19</a:t>
            </a:fld>
            <a:endParaRPr lang="zh-CN" altLang="en-US"/>
          </a:p>
        </p:txBody>
      </p:sp>
    </p:spTree>
    <p:extLst>
      <p:ext uri="{BB962C8B-B14F-4D97-AF65-F5344CB8AC3E}">
        <p14:creationId xmlns:p14="http://schemas.microsoft.com/office/powerpoint/2010/main" val="19189230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190</a:t>
            </a:fld>
            <a:endParaRPr lang="zh-CN" altLang="en-US"/>
          </a:p>
        </p:txBody>
      </p:sp>
    </p:spTree>
    <p:extLst>
      <p:ext uri="{BB962C8B-B14F-4D97-AF65-F5344CB8AC3E}">
        <p14:creationId xmlns:p14="http://schemas.microsoft.com/office/powerpoint/2010/main" val="26697243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191</a:t>
            </a:fld>
            <a:endParaRPr lang="zh-CN" altLang="en-US"/>
          </a:p>
        </p:txBody>
      </p:sp>
    </p:spTree>
    <p:extLst>
      <p:ext uri="{BB962C8B-B14F-4D97-AF65-F5344CB8AC3E}">
        <p14:creationId xmlns:p14="http://schemas.microsoft.com/office/powerpoint/2010/main" val="15437938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192</a:t>
            </a:fld>
            <a:endParaRPr lang="zh-CN" altLang="en-US"/>
          </a:p>
        </p:txBody>
      </p:sp>
    </p:spTree>
    <p:extLst>
      <p:ext uri="{BB962C8B-B14F-4D97-AF65-F5344CB8AC3E}">
        <p14:creationId xmlns:p14="http://schemas.microsoft.com/office/powerpoint/2010/main" val="41681397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193</a:t>
            </a:fld>
            <a:endParaRPr lang="zh-CN" altLang="en-US"/>
          </a:p>
        </p:txBody>
      </p:sp>
    </p:spTree>
    <p:extLst>
      <p:ext uri="{BB962C8B-B14F-4D97-AF65-F5344CB8AC3E}">
        <p14:creationId xmlns:p14="http://schemas.microsoft.com/office/powerpoint/2010/main" val="285537533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194</a:t>
            </a:fld>
            <a:endParaRPr lang="zh-CN" altLang="en-US"/>
          </a:p>
        </p:txBody>
      </p:sp>
    </p:spTree>
    <p:extLst>
      <p:ext uri="{BB962C8B-B14F-4D97-AF65-F5344CB8AC3E}">
        <p14:creationId xmlns:p14="http://schemas.microsoft.com/office/powerpoint/2010/main" val="296995081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195</a:t>
            </a:fld>
            <a:endParaRPr lang="zh-CN" altLang="en-US"/>
          </a:p>
        </p:txBody>
      </p:sp>
    </p:spTree>
    <p:extLst>
      <p:ext uri="{BB962C8B-B14F-4D97-AF65-F5344CB8AC3E}">
        <p14:creationId xmlns:p14="http://schemas.microsoft.com/office/powerpoint/2010/main" val="237319360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196</a:t>
            </a:fld>
            <a:endParaRPr lang="zh-CN" altLang="en-US"/>
          </a:p>
        </p:txBody>
      </p:sp>
    </p:spTree>
    <p:extLst>
      <p:ext uri="{BB962C8B-B14F-4D97-AF65-F5344CB8AC3E}">
        <p14:creationId xmlns:p14="http://schemas.microsoft.com/office/powerpoint/2010/main" val="196416321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197</a:t>
            </a:fld>
            <a:endParaRPr lang="zh-CN" altLang="en-US"/>
          </a:p>
        </p:txBody>
      </p:sp>
    </p:spTree>
    <p:extLst>
      <p:ext uri="{BB962C8B-B14F-4D97-AF65-F5344CB8AC3E}">
        <p14:creationId xmlns:p14="http://schemas.microsoft.com/office/powerpoint/2010/main" val="269032774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198</a:t>
            </a:fld>
            <a:endParaRPr lang="zh-CN" altLang="en-US"/>
          </a:p>
        </p:txBody>
      </p:sp>
    </p:spTree>
    <p:extLst>
      <p:ext uri="{BB962C8B-B14F-4D97-AF65-F5344CB8AC3E}">
        <p14:creationId xmlns:p14="http://schemas.microsoft.com/office/powerpoint/2010/main" val="234963915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199</a:t>
            </a:fld>
            <a:endParaRPr lang="zh-CN" altLang="en-US"/>
          </a:p>
        </p:txBody>
      </p:sp>
    </p:spTree>
    <p:extLst>
      <p:ext uri="{BB962C8B-B14F-4D97-AF65-F5344CB8AC3E}">
        <p14:creationId xmlns:p14="http://schemas.microsoft.com/office/powerpoint/2010/main" val="3761989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a:t>
            </a:fld>
            <a:endParaRPr lang="zh-CN" altLang="en-US"/>
          </a:p>
        </p:txBody>
      </p:sp>
    </p:spTree>
    <p:extLst>
      <p:ext uri="{BB962C8B-B14F-4D97-AF65-F5344CB8AC3E}">
        <p14:creationId xmlns:p14="http://schemas.microsoft.com/office/powerpoint/2010/main" val="2900607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20</a:t>
            </a:fld>
            <a:endParaRPr lang="zh-CN" altLang="en-US"/>
          </a:p>
        </p:txBody>
      </p:sp>
    </p:spTree>
    <p:extLst>
      <p:ext uri="{BB962C8B-B14F-4D97-AF65-F5344CB8AC3E}">
        <p14:creationId xmlns:p14="http://schemas.microsoft.com/office/powerpoint/2010/main" val="5249709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200</a:t>
            </a:fld>
            <a:endParaRPr lang="zh-CN" altLang="en-US"/>
          </a:p>
        </p:txBody>
      </p:sp>
    </p:spTree>
    <p:extLst>
      <p:ext uri="{BB962C8B-B14F-4D97-AF65-F5344CB8AC3E}">
        <p14:creationId xmlns:p14="http://schemas.microsoft.com/office/powerpoint/2010/main" val="239707354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201</a:t>
            </a:fld>
            <a:endParaRPr lang="zh-CN" altLang="en-US"/>
          </a:p>
        </p:txBody>
      </p:sp>
    </p:spTree>
    <p:extLst>
      <p:ext uri="{BB962C8B-B14F-4D97-AF65-F5344CB8AC3E}">
        <p14:creationId xmlns:p14="http://schemas.microsoft.com/office/powerpoint/2010/main" val="6598193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202</a:t>
            </a:fld>
            <a:endParaRPr lang="zh-CN" altLang="en-US"/>
          </a:p>
        </p:txBody>
      </p:sp>
    </p:spTree>
    <p:extLst>
      <p:ext uri="{BB962C8B-B14F-4D97-AF65-F5344CB8AC3E}">
        <p14:creationId xmlns:p14="http://schemas.microsoft.com/office/powerpoint/2010/main" val="396997291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203</a:t>
            </a:fld>
            <a:endParaRPr lang="zh-CN" altLang="en-US"/>
          </a:p>
        </p:txBody>
      </p:sp>
    </p:spTree>
    <p:extLst>
      <p:ext uri="{BB962C8B-B14F-4D97-AF65-F5344CB8AC3E}">
        <p14:creationId xmlns:p14="http://schemas.microsoft.com/office/powerpoint/2010/main" val="259474527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204</a:t>
            </a:fld>
            <a:endParaRPr lang="zh-CN" altLang="en-US"/>
          </a:p>
        </p:txBody>
      </p:sp>
    </p:spTree>
    <p:extLst>
      <p:ext uri="{BB962C8B-B14F-4D97-AF65-F5344CB8AC3E}">
        <p14:creationId xmlns:p14="http://schemas.microsoft.com/office/powerpoint/2010/main" val="3385797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205</a:t>
            </a:fld>
            <a:endParaRPr lang="zh-CN" altLang="en-US"/>
          </a:p>
        </p:txBody>
      </p:sp>
    </p:spTree>
    <p:extLst>
      <p:ext uri="{BB962C8B-B14F-4D97-AF65-F5344CB8AC3E}">
        <p14:creationId xmlns:p14="http://schemas.microsoft.com/office/powerpoint/2010/main" val="246316214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206</a:t>
            </a:fld>
            <a:endParaRPr lang="zh-CN" altLang="en-US"/>
          </a:p>
        </p:txBody>
      </p:sp>
    </p:spTree>
    <p:extLst>
      <p:ext uri="{BB962C8B-B14F-4D97-AF65-F5344CB8AC3E}">
        <p14:creationId xmlns:p14="http://schemas.microsoft.com/office/powerpoint/2010/main" val="40293786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207</a:t>
            </a:fld>
            <a:endParaRPr lang="zh-CN" altLang="en-US"/>
          </a:p>
        </p:txBody>
      </p:sp>
    </p:spTree>
    <p:extLst>
      <p:ext uri="{BB962C8B-B14F-4D97-AF65-F5344CB8AC3E}">
        <p14:creationId xmlns:p14="http://schemas.microsoft.com/office/powerpoint/2010/main" val="80799114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208</a:t>
            </a:fld>
            <a:endParaRPr lang="zh-CN" altLang="en-US"/>
          </a:p>
        </p:txBody>
      </p:sp>
    </p:spTree>
    <p:extLst>
      <p:ext uri="{BB962C8B-B14F-4D97-AF65-F5344CB8AC3E}">
        <p14:creationId xmlns:p14="http://schemas.microsoft.com/office/powerpoint/2010/main" val="381819467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209</a:t>
            </a:fld>
            <a:endParaRPr lang="zh-CN" altLang="en-US"/>
          </a:p>
        </p:txBody>
      </p:sp>
    </p:spTree>
    <p:extLst>
      <p:ext uri="{BB962C8B-B14F-4D97-AF65-F5344CB8AC3E}">
        <p14:creationId xmlns:p14="http://schemas.microsoft.com/office/powerpoint/2010/main" val="4142595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色调</a:t>
            </a:r>
            <a:r>
              <a:rPr lang="en-US" altLang="zh-CN" sz="1200" b="1" i="0" kern="1200" dirty="0" smtClean="0">
                <a:solidFill>
                  <a:schemeClr val="tx1"/>
                </a:solidFill>
                <a:effectLst/>
                <a:latin typeface="+mn-lt"/>
                <a:ea typeface="+mn-ea"/>
                <a:cs typeface="+mn-cs"/>
              </a:rPr>
              <a:t>H</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Hue</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与光波的频率有关，它表示人的感官对不同颜色的感受，如红色、绿色、蓝色等，它也可表示一定范围的颜色，如暖色、冷色等。</a:t>
            </a:r>
          </a:p>
          <a:p>
            <a:r>
              <a:rPr lang="zh-CN" altLang="en-US" sz="1200" b="1" i="0" kern="1200" dirty="0" smtClean="0">
                <a:solidFill>
                  <a:schemeClr val="tx1"/>
                </a:solidFill>
                <a:effectLst/>
                <a:latin typeface="+mn-lt"/>
                <a:ea typeface="+mn-ea"/>
                <a:cs typeface="+mn-cs"/>
              </a:rPr>
              <a:t>饱和度</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Saturation</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表示颜色的纯度，纯光谱色是完全饱和的，加入白光会稀释饱和度。饱和度越大，颜色看起来就会越鲜艳，反之亦然。</a:t>
            </a:r>
          </a:p>
          <a:p>
            <a:r>
              <a:rPr lang="zh-CN" altLang="en-US" sz="1200" b="1" i="0" kern="1200" dirty="0" smtClean="0">
                <a:solidFill>
                  <a:schemeClr val="tx1"/>
                </a:solidFill>
                <a:effectLst/>
                <a:latin typeface="+mn-lt"/>
                <a:ea typeface="+mn-ea"/>
                <a:cs typeface="+mn-cs"/>
              </a:rPr>
              <a:t>亮度</a:t>
            </a:r>
            <a:r>
              <a:rPr lang="en-US" altLang="zh-CN" sz="1200" b="1" i="0" kern="1200" dirty="0" smtClean="0">
                <a:solidFill>
                  <a:schemeClr val="tx1"/>
                </a:solidFill>
                <a:effectLst/>
                <a:latin typeface="+mn-lt"/>
                <a:ea typeface="+mn-ea"/>
                <a:cs typeface="+mn-cs"/>
              </a:rPr>
              <a:t>I</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Intensity</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对应成像亮度和图像灰度，是颜色的明亮程度。</a:t>
            </a:r>
          </a:p>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a:t>
            </a:fld>
            <a:endParaRPr lang="zh-CN" altLang="en-US"/>
          </a:p>
        </p:txBody>
      </p:sp>
    </p:spTree>
    <p:extLst>
      <p:ext uri="{BB962C8B-B14F-4D97-AF65-F5344CB8AC3E}">
        <p14:creationId xmlns:p14="http://schemas.microsoft.com/office/powerpoint/2010/main" val="198367101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210</a:t>
            </a:fld>
            <a:endParaRPr lang="zh-CN" altLang="en-US"/>
          </a:p>
        </p:txBody>
      </p:sp>
    </p:spTree>
    <p:extLst>
      <p:ext uri="{BB962C8B-B14F-4D97-AF65-F5344CB8AC3E}">
        <p14:creationId xmlns:p14="http://schemas.microsoft.com/office/powerpoint/2010/main" val="181165240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211</a:t>
            </a:fld>
            <a:endParaRPr lang="zh-CN" altLang="en-US"/>
          </a:p>
        </p:txBody>
      </p:sp>
    </p:spTree>
    <p:extLst>
      <p:ext uri="{BB962C8B-B14F-4D97-AF65-F5344CB8AC3E}">
        <p14:creationId xmlns:p14="http://schemas.microsoft.com/office/powerpoint/2010/main" val="257742886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212</a:t>
            </a:fld>
            <a:endParaRPr lang="zh-CN" altLang="en-US"/>
          </a:p>
        </p:txBody>
      </p:sp>
    </p:spTree>
    <p:extLst>
      <p:ext uri="{BB962C8B-B14F-4D97-AF65-F5344CB8AC3E}">
        <p14:creationId xmlns:p14="http://schemas.microsoft.com/office/powerpoint/2010/main" val="127059185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213</a:t>
            </a:fld>
            <a:endParaRPr lang="zh-CN" altLang="en-US"/>
          </a:p>
        </p:txBody>
      </p:sp>
    </p:spTree>
    <p:extLst>
      <p:ext uri="{BB962C8B-B14F-4D97-AF65-F5344CB8AC3E}">
        <p14:creationId xmlns:p14="http://schemas.microsoft.com/office/powerpoint/2010/main" val="79090679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214</a:t>
            </a:fld>
            <a:endParaRPr lang="zh-CN" altLang="en-US"/>
          </a:p>
        </p:txBody>
      </p:sp>
    </p:spTree>
    <p:extLst>
      <p:ext uri="{BB962C8B-B14F-4D97-AF65-F5344CB8AC3E}">
        <p14:creationId xmlns:p14="http://schemas.microsoft.com/office/powerpoint/2010/main" val="30371369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215</a:t>
            </a:fld>
            <a:endParaRPr lang="zh-CN" altLang="en-US"/>
          </a:p>
        </p:txBody>
      </p:sp>
    </p:spTree>
    <p:extLst>
      <p:ext uri="{BB962C8B-B14F-4D97-AF65-F5344CB8AC3E}">
        <p14:creationId xmlns:p14="http://schemas.microsoft.com/office/powerpoint/2010/main" val="159693758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216</a:t>
            </a:fld>
            <a:endParaRPr lang="zh-CN" altLang="en-US"/>
          </a:p>
        </p:txBody>
      </p:sp>
    </p:spTree>
    <p:extLst>
      <p:ext uri="{BB962C8B-B14F-4D97-AF65-F5344CB8AC3E}">
        <p14:creationId xmlns:p14="http://schemas.microsoft.com/office/powerpoint/2010/main" val="137318182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217</a:t>
            </a:fld>
            <a:endParaRPr lang="zh-CN" altLang="en-US"/>
          </a:p>
        </p:txBody>
      </p:sp>
    </p:spTree>
    <p:extLst>
      <p:ext uri="{BB962C8B-B14F-4D97-AF65-F5344CB8AC3E}">
        <p14:creationId xmlns:p14="http://schemas.microsoft.com/office/powerpoint/2010/main" val="284381862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218</a:t>
            </a:fld>
            <a:endParaRPr lang="zh-CN" altLang="en-US"/>
          </a:p>
        </p:txBody>
      </p:sp>
    </p:spTree>
    <p:extLst>
      <p:ext uri="{BB962C8B-B14F-4D97-AF65-F5344CB8AC3E}">
        <p14:creationId xmlns:p14="http://schemas.microsoft.com/office/powerpoint/2010/main" val="342007813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219</a:t>
            </a:fld>
            <a:endParaRPr lang="zh-CN" altLang="en-US"/>
          </a:p>
        </p:txBody>
      </p:sp>
    </p:spTree>
    <p:extLst>
      <p:ext uri="{BB962C8B-B14F-4D97-AF65-F5344CB8AC3E}">
        <p14:creationId xmlns:p14="http://schemas.microsoft.com/office/powerpoint/2010/main" val="452183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HSV</a:t>
            </a:r>
            <a:r>
              <a:rPr lang="zh-CN" altLang="en-US" sz="1200" b="0" i="0" kern="1200" dirty="0" smtClean="0">
                <a:solidFill>
                  <a:schemeClr val="tx1"/>
                </a:solidFill>
                <a:effectLst/>
                <a:latin typeface="+mn-lt"/>
                <a:ea typeface="+mn-ea"/>
                <a:cs typeface="+mn-cs"/>
              </a:rPr>
              <a:t>模型对应于</a:t>
            </a:r>
            <a:r>
              <a:rPr lang="zh-CN" altLang="en-US" sz="1200" b="0" i="0" u="none" strike="noStrike" kern="1200" dirty="0" smtClean="0">
                <a:solidFill>
                  <a:schemeClr val="tx1"/>
                </a:solidFill>
                <a:effectLst/>
                <a:latin typeface="+mn-lt"/>
                <a:ea typeface="+mn-ea"/>
                <a:cs typeface="+mn-cs"/>
                <a:hlinkClick r:id="rId3"/>
              </a:rPr>
              <a:t>圆柱坐标系</a:t>
            </a:r>
            <a:r>
              <a:rPr lang="zh-CN" altLang="en-US" sz="1200" b="0" i="0" kern="1200" dirty="0" smtClean="0">
                <a:solidFill>
                  <a:schemeClr val="tx1"/>
                </a:solidFill>
                <a:effectLst/>
                <a:latin typeface="+mn-lt"/>
                <a:ea typeface="+mn-ea"/>
                <a:cs typeface="+mn-cs"/>
              </a:rPr>
              <a:t>中的一个圆锥形子集，圆锥的顶面对应于</a:t>
            </a:r>
            <a:r>
              <a:rPr lang="en-US" altLang="zh-CN" sz="1200" b="0" i="0" kern="1200" dirty="0" smtClean="0">
                <a:solidFill>
                  <a:schemeClr val="tx1"/>
                </a:solidFill>
                <a:effectLst/>
                <a:latin typeface="+mn-lt"/>
                <a:ea typeface="+mn-ea"/>
                <a:cs typeface="+mn-cs"/>
              </a:rPr>
              <a:t>V=1</a:t>
            </a:r>
            <a:r>
              <a:rPr lang="zh-CN" altLang="en-US" sz="1200" b="0" i="0" kern="1200" dirty="0" smtClean="0">
                <a:solidFill>
                  <a:schemeClr val="tx1"/>
                </a:solidFill>
                <a:effectLst/>
                <a:latin typeface="+mn-lt"/>
                <a:ea typeface="+mn-ea"/>
                <a:cs typeface="+mn-cs"/>
              </a:rPr>
              <a:t>。它包含</a:t>
            </a:r>
            <a:r>
              <a:rPr lang="en-US" altLang="zh-CN" sz="1200" b="0" i="0" kern="1200" dirty="0" smtClean="0">
                <a:solidFill>
                  <a:schemeClr val="tx1"/>
                </a:solidFill>
                <a:effectLst/>
                <a:latin typeface="+mn-lt"/>
                <a:ea typeface="+mn-ea"/>
                <a:cs typeface="+mn-cs"/>
              </a:rPr>
              <a:t>RGB</a:t>
            </a:r>
            <a:r>
              <a:rPr lang="zh-CN" altLang="en-US" sz="1200" b="0" i="0" kern="1200" dirty="0" smtClean="0">
                <a:solidFill>
                  <a:schemeClr val="tx1"/>
                </a:solidFill>
                <a:effectLst/>
                <a:latin typeface="+mn-lt"/>
                <a:ea typeface="+mn-ea"/>
                <a:cs typeface="+mn-cs"/>
              </a:rPr>
              <a:t>模型中的</a:t>
            </a:r>
            <a:r>
              <a:rPr lang="en-US" altLang="zh-CN" sz="1200" b="0" i="0" kern="1200" dirty="0" smtClean="0">
                <a:solidFill>
                  <a:schemeClr val="tx1"/>
                </a:solidFill>
                <a:effectLst/>
                <a:latin typeface="+mn-lt"/>
                <a:ea typeface="+mn-ea"/>
                <a:cs typeface="+mn-cs"/>
              </a:rPr>
              <a:t>R=1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B=1 </a:t>
            </a:r>
            <a:r>
              <a:rPr lang="zh-CN" altLang="en-US" sz="1200" b="0" i="0" kern="1200" dirty="0" smtClean="0">
                <a:solidFill>
                  <a:schemeClr val="tx1"/>
                </a:solidFill>
                <a:effectLst/>
                <a:latin typeface="+mn-lt"/>
                <a:ea typeface="+mn-ea"/>
                <a:cs typeface="+mn-cs"/>
              </a:rPr>
              <a:t>三个面，所代表的颜色较亮。色彩</a:t>
            </a:r>
            <a:r>
              <a:rPr lang="en-US" altLang="zh-CN" sz="1200" b="0" i="0" kern="1200" dirty="0" smtClean="0">
                <a:solidFill>
                  <a:schemeClr val="tx1"/>
                </a:solidFill>
                <a:effectLst/>
                <a:latin typeface="+mn-lt"/>
                <a:ea typeface="+mn-ea"/>
                <a:cs typeface="+mn-cs"/>
              </a:rPr>
              <a:t>H</a:t>
            </a:r>
            <a:r>
              <a:rPr lang="zh-CN" altLang="en-US" sz="1200" b="0" i="0" kern="1200" dirty="0" smtClean="0">
                <a:solidFill>
                  <a:schemeClr val="tx1"/>
                </a:solidFill>
                <a:effectLst/>
                <a:latin typeface="+mn-lt"/>
                <a:ea typeface="+mn-ea"/>
                <a:cs typeface="+mn-cs"/>
              </a:rPr>
              <a:t>由绕</a:t>
            </a:r>
            <a:r>
              <a:rPr lang="en-US" altLang="zh-CN" sz="1200" b="0" i="0" kern="1200" dirty="0" smtClean="0">
                <a:solidFill>
                  <a:schemeClr val="tx1"/>
                </a:solidFill>
                <a:effectLst/>
                <a:latin typeface="+mn-lt"/>
                <a:ea typeface="+mn-ea"/>
                <a:cs typeface="+mn-cs"/>
              </a:rPr>
              <a:t>V</a:t>
            </a:r>
            <a:r>
              <a:rPr lang="zh-CN" altLang="en-US" sz="1200" b="0" i="0" kern="1200" dirty="0" smtClean="0">
                <a:solidFill>
                  <a:schemeClr val="tx1"/>
                </a:solidFill>
                <a:effectLst/>
                <a:latin typeface="+mn-lt"/>
                <a:ea typeface="+mn-ea"/>
                <a:cs typeface="+mn-cs"/>
              </a:rPr>
              <a:t>轴的</a:t>
            </a:r>
            <a:r>
              <a:rPr lang="zh-CN" altLang="en-US" sz="1200" b="0" i="0" u="none" strike="noStrike" kern="1200" dirty="0" smtClean="0">
                <a:solidFill>
                  <a:schemeClr val="tx1"/>
                </a:solidFill>
                <a:effectLst/>
                <a:latin typeface="+mn-lt"/>
                <a:ea typeface="+mn-ea"/>
                <a:cs typeface="+mn-cs"/>
                <a:hlinkClick r:id="rId4"/>
              </a:rPr>
              <a:t>旋转角</a:t>
            </a:r>
            <a:r>
              <a:rPr lang="zh-CN" altLang="en-US" sz="1200" b="0" i="0" kern="1200" dirty="0" smtClean="0">
                <a:solidFill>
                  <a:schemeClr val="tx1"/>
                </a:solidFill>
                <a:effectLst/>
                <a:latin typeface="+mn-lt"/>
                <a:ea typeface="+mn-ea"/>
                <a:cs typeface="+mn-cs"/>
              </a:rPr>
              <a:t>给定。红色对应于角度</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，绿色对应于角度</a:t>
            </a:r>
            <a:r>
              <a:rPr lang="en-US" altLang="zh-CN" sz="1200" b="0" i="0" kern="1200" dirty="0" smtClean="0">
                <a:solidFill>
                  <a:schemeClr val="tx1"/>
                </a:solidFill>
                <a:effectLst/>
                <a:latin typeface="+mn-lt"/>
                <a:ea typeface="+mn-ea"/>
                <a:cs typeface="+mn-cs"/>
              </a:rPr>
              <a:t>120°</a:t>
            </a:r>
            <a:r>
              <a:rPr lang="zh-CN" altLang="en-US" sz="1200" b="0" i="0" kern="1200" dirty="0" smtClean="0">
                <a:solidFill>
                  <a:schemeClr val="tx1"/>
                </a:solidFill>
                <a:effectLst/>
                <a:latin typeface="+mn-lt"/>
                <a:ea typeface="+mn-ea"/>
                <a:cs typeface="+mn-cs"/>
              </a:rPr>
              <a:t>，蓝色对应于角度</a:t>
            </a:r>
            <a:r>
              <a:rPr lang="en-US" altLang="zh-CN" sz="1200" b="0" i="0" kern="1200" dirty="0" smtClean="0">
                <a:solidFill>
                  <a:schemeClr val="tx1"/>
                </a:solidFill>
                <a:effectLst/>
                <a:latin typeface="+mn-lt"/>
                <a:ea typeface="+mn-ea"/>
                <a:cs typeface="+mn-cs"/>
              </a:rPr>
              <a:t>240°</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HSV</a:t>
            </a:r>
            <a:r>
              <a:rPr lang="zh-CN" altLang="en-US" sz="1200" b="0" i="0" kern="1200" dirty="0" smtClean="0">
                <a:solidFill>
                  <a:schemeClr val="tx1"/>
                </a:solidFill>
                <a:effectLst/>
                <a:latin typeface="+mn-lt"/>
                <a:ea typeface="+mn-ea"/>
                <a:cs typeface="+mn-cs"/>
              </a:rPr>
              <a:t>颜色模型中，每一种颜色和它的补</a:t>
            </a:r>
            <a:r>
              <a:rPr lang="zh-CN" altLang="en-US" sz="1200" b="0" i="0" u="none" strike="noStrike" kern="1200" dirty="0" smtClean="0">
                <a:solidFill>
                  <a:schemeClr val="tx1"/>
                </a:solidFill>
                <a:effectLst/>
                <a:latin typeface="+mn-lt"/>
                <a:ea typeface="+mn-ea"/>
                <a:cs typeface="+mn-cs"/>
                <a:hlinkClick r:id="rId5"/>
              </a:rPr>
              <a:t>色相</a:t>
            </a:r>
            <a:r>
              <a:rPr lang="zh-CN" altLang="en-US" sz="1200" b="0" i="0" kern="1200" dirty="0" smtClean="0">
                <a:solidFill>
                  <a:schemeClr val="tx1"/>
                </a:solidFill>
                <a:effectLst/>
                <a:latin typeface="+mn-lt"/>
                <a:ea typeface="+mn-ea"/>
                <a:cs typeface="+mn-cs"/>
              </a:rPr>
              <a:t>差</a:t>
            </a:r>
            <a:r>
              <a:rPr lang="en-US" altLang="zh-CN" sz="1200" b="0" i="0" kern="1200" dirty="0" smtClean="0">
                <a:solidFill>
                  <a:schemeClr val="tx1"/>
                </a:solidFill>
                <a:effectLst/>
                <a:latin typeface="+mn-lt"/>
                <a:ea typeface="+mn-ea"/>
                <a:cs typeface="+mn-cs"/>
              </a:rPr>
              <a:t>180°</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6"/>
              </a:rPr>
              <a:t>饱和度</a:t>
            </a:r>
            <a:r>
              <a:rPr lang="en-US" altLang="zh-CN" sz="1200" b="0" i="0" kern="1200" dirty="0" smtClean="0">
                <a:solidFill>
                  <a:schemeClr val="tx1"/>
                </a:solidFill>
                <a:effectLst/>
                <a:latin typeface="+mn-lt"/>
                <a:ea typeface="+mn-ea"/>
                <a:cs typeface="+mn-cs"/>
              </a:rPr>
              <a:t>S</a:t>
            </a:r>
            <a:r>
              <a:rPr lang="zh-CN" altLang="en-US" sz="1200" b="0" i="0" kern="1200" dirty="0" smtClean="0">
                <a:solidFill>
                  <a:schemeClr val="tx1"/>
                </a:solidFill>
                <a:effectLst/>
                <a:latin typeface="+mn-lt"/>
                <a:ea typeface="+mn-ea"/>
                <a:cs typeface="+mn-cs"/>
              </a:rPr>
              <a:t>取值从</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，所以圆锥顶面的半径为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22</a:t>
            </a:fld>
            <a:endParaRPr lang="zh-CN" altLang="en-US"/>
          </a:p>
        </p:txBody>
      </p:sp>
    </p:spTree>
    <p:extLst>
      <p:ext uri="{BB962C8B-B14F-4D97-AF65-F5344CB8AC3E}">
        <p14:creationId xmlns:p14="http://schemas.microsoft.com/office/powerpoint/2010/main" val="222843477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220</a:t>
            </a:fld>
            <a:endParaRPr lang="zh-CN" altLang="en-US"/>
          </a:p>
        </p:txBody>
      </p:sp>
    </p:spTree>
    <p:extLst>
      <p:ext uri="{BB962C8B-B14F-4D97-AF65-F5344CB8AC3E}">
        <p14:creationId xmlns:p14="http://schemas.microsoft.com/office/powerpoint/2010/main" val="92735946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221</a:t>
            </a:fld>
            <a:endParaRPr lang="zh-CN" altLang="en-US"/>
          </a:p>
        </p:txBody>
      </p:sp>
    </p:spTree>
    <p:extLst>
      <p:ext uri="{BB962C8B-B14F-4D97-AF65-F5344CB8AC3E}">
        <p14:creationId xmlns:p14="http://schemas.microsoft.com/office/powerpoint/2010/main" val="378951239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222</a:t>
            </a:fld>
            <a:endParaRPr lang="zh-CN" altLang="en-US"/>
          </a:p>
        </p:txBody>
      </p:sp>
    </p:spTree>
    <p:extLst>
      <p:ext uri="{BB962C8B-B14F-4D97-AF65-F5344CB8AC3E}">
        <p14:creationId xmlns:p14="http://schemas.microsoft.com/office/powerpoint/2010/main" val="237149136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223</a:t>
            </a:fld>
            <a:endParaRPr lang="zh-CN" altLang="en-US"/>
          </a:p>
        </p:txBody>
      </p:sp>
    </p:spTree>
    <p:extLst>
      <p:ext uri="{BB962C8B-B14F-4D97-AF65-F5344CB8AC3E}">
        <p14:creationId xmlns:p14="http://schemas.microsoft.com/office/powerpoint/2010/main" val="362720765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224</a:t>
            </a:fld>
            <a:endParaRPr lang="zh-CN" altLang="en-US"/>
          </a:p>
        </p:txBody>
      </p:sp>
    </p:spTree>
    <p:extLst>
      <p:ext uri="{BB962C8B-B14F-4D97-AF65-F5344CB8AC3E}">
        <p14:creationId xmlns:p14="http://schemas.microsoft.com/office/powerpoint/2010/main" val="366340958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225</a:t>
            </a:fld>
            <a:endParaRPr lang="zh-CN" altLang="en-US"/>
          </a:p>
        </p:txBody>
      </p:sp>
    </p:spTree>
    <p:extLst>
      <p:ext uri="{BB962C8B-B14F-4D97-AF65-F5344CB8AC3E}">
        <p14:creationId xmlns:p14="http://schemas.microsoft.com/office/powerpoint/2010/main" val="121606176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226</a:t>
            </a:fld>
            <a:endParaRPr lang="zh-CN" altLang="en-US"/>
          </a:p>
        </p:txBody>
      </p:sp>
    </p:spTree>
    <p:extLst>
      <p:ext uri="{BB962C8B-B14F-4D97-AF65-F5344CB8AC3E}">
        <p14:creationId xmlns:p14="http://schemas.microsoft.com/office/powerpoint/2010/main" val="257263153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227</a:t>
            </a:fld>
            <a:endParaRPr lang="zh-CN" altLang="en-US"/>
          </a:p>
        </p:txBody>
      </p:sp>
    </p:spTree>
    <p:extLst>
      <p:ext uri="{BB962C8B-B14F-4D97-AF65-F5344CB8AC3E}">
        <p14:creationId xmlns:p14="http://schemas.microsoft.com/office/powerpoint/2010/main" val="309192870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228</a:t>
            </a:fld>
            <a:endParaRPr lang="zh-CN" altLang="en-US"/>
          </a:p>
        </p:txBody>
      </p:sp>
    </p:spTree>
    <p:extLst>
      <p:ext uri="{BB962C8B-B14F-4D97-AF65-F5344CB8AC3E}">
        <p14:creationId xmlns:p14="http://schemas.microsoft.com/office/powerpoint/2010/main" val="95802558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229</a:t>
            </a:fld>
            <a:endParaRPr lang="zh-CN" altLang="en-US"/>
          </a:p>
        </p:txBody>
      </p:sp>
    </p:spTree>
    <p:extLst>
      <p:ext uri="{BB962C8B-B14F-4D97-AF65-F5344CB8AC3E}">
        <p14:creationId xmlns:p14="http://schemas.microsoft.com/office/powerpoint/2010/main" val="3800255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23</a:t>
            </a:fld>
            <a:endParaRPr lang="zh-CN" altLang="en-US"/>
          </a:p>
        </p:txBody>
      </p:sp>
    </p:spTree>
    <p:extLst>
      <p:ext uri="{BB962C8B-B14F-4D97-AF65-F5344CB8AC3E}">
        <p14:creationId xmlns:p14="http://schemas.microsoft.com/office/powerpoint/2010/main" val="312020499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230</a:t>
            </a:fld>
            <a:endParaRPr lang="zh-CN" altLang="en-US"/>
          </a:p>
        </p:txBody>
      </p:sp>
    </p:spTree>
    <p:extLst>
      <p:ext uri="{BB962C8B-B14F-4D97-AF65-F5344CB8AC3E}">
        <p14:creationId xmlns:p14="http://schemas.microsoft.com/office/powerpoint/2010/main" val="381590388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231</a:t>
            </a:fld>
            <a:endParaRPr lang="zh-CN" altLang="en-US"/>
          </a:p>
        </p:txBody>
      </p:sp>
    </p:spTree>
    <p:extLst>
      <p:ext uri="{BB962C8B-B14F-4D97-AF65-F5344CB8AC3E}">
        <p14:creationId xmlns:p14="http://schemas.microsoft.com/office/powerpoint/2010/main" val="89922304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232</a:t>
            </a:fld>
            <a:endParaRPr lang="zh-CN" altLang="en-US"/>
          </a:p>
        </p:txBody>
      </p:sp>
    </p:spTree>
    <p:extLst>
      <p:ext uri="{BB962C8B-B14F-4D97-AF65-F5344CB8AC3E}">
        <p14:creationId xmlns:p14="http://schemas.microsoft.com/office/powerpoint/2010/main" val="85894457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233</a:t>
            </a:fld>
            <a:endParaRPr lang="zh-CN" altLang="en-US"/>
          </a:p>
        </p:txBody>
      </p:sp>
    </p:spTree>
    <p:extLst>
      <p:ext uri="{BB962C8B-B14F-4D97-AF65-F5344CB8AC3E}">
        <p14:creationId xmlns:p14="http://schemas.microsoft.com/office/powerpoint/2010/main" val="23840339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234</a:t>
            </a:fld>
            <a:endParaRPr lang="zh-CN" altLang="en-US"/>
          </a:p>
        </p:txBody>
      </p:sp>
    </p:spTree>
    <p:extLst>
      <p:ext uri="{BB962C8B-B14F-4D97-AF65-F5344CB8AC3E}">
        <p14:creationId xmlns:p14="http://schemas.microsoft.com/office/powerpoint/2010/main" val="285274047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235</a:t>
            </a:fld>
            <a:endParaRPr lang="zh-CN" altLang="en-US"/>
          </a:p>
        </p:txBody>
      </p:sp>
    </p:spTree>
    <p:extLst>
      <p:ext uri="{BB962C8B-B14F-4D97-AF65-F5344CB8AC3E}">
        <p14:creationId xmlns:p14="http://schemas.microsoft.com/office/powerpoint/2010/main" val="200893336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236</a:t>
            </a:fld>
            <a:endParaRPr lang="zh-CN" altLang="en-US"/>
          </a:p>
        </p:txBody>
      </p:sp>
    </p:spTree>
    <p:extLst>
      <p:ext uri="{BB962C8B-B14F-4D97-AF65-F5344CB8AC3E}">
        <p14:creationId xmlns:p14="http://schemas.microsoft.com/office/powerpoint/2010/main" val="82988762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237</a:t>
            </a:fld>
            <a:endParaRPr lang="zh-CN" altLang="en-US"/>
          </a:p>
        </p:txBody>
      </p:sp>
    </p:spTree>
    <p:extLst>
      <p:ext uri="{BB962C8B-B14F-4D97-AF65-F5344CB8AC3E}">
        <p14:creationId xmlns:p14="http://schemas.microsoft.com/office/powerpoint/2010/main" val="127737197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238</a:t>
            </a:fld>
            <a:endParaRPr lang="zh-CN" altLang="en-US"/>
          </a:p>
        </p:txBody>
      </p:sp>
    </p:spTree>
    <p:extLst>
      <p:ext uri="{BB962C8B-B14F-4D97-AF65-F5344CB8AC3E}">
        <p14:creationId xmlns:p14="http://schemas.microsoft.com/office/powerpoint/2010/main" val="373386530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239</a:t>
            </a:fld>
            <a:endParaRPr lang="zh-CN" altLang="en-US"/>
          </a:p>
        </p:txBody>
      </p:sp>
    </p:spTree>
    <p:extLst>
      <p:ext uri="{BB962C8B-B14F-4D97-AF65-F5344CB8AC3E}">
        <p14:creationId xmlns:p14="http://schemas.microsoft.com/office/powerpoint/2010/main" val="4171045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24</a:t>
            </a:fld>
            <a:endParaRPr lang="zh-CN" altLang="en-US"/>
          </a:p>
        </p:txBody>
      </p:sp>
    </p:spTree>
    <p:extLst>
      <p:ext uri="{BB962C8B-B14F-4D97-AF65-F5344CB8AC3E}">
        <p14:creationId xmlns:p14="http://schemas.microsoft.com/office/powerpoint/2010/main" val="321966296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240</a:t>
            </a:fld>
            <a:endParaRPr lang="zh-CN" altLang="en-US"/>
          </a:p>
        </p:txBody>
      </p:sp>
    </p:spTree>
    <p:extLst>
      <p:ext uri="{BB962C8B-B14F-4D97-AF65-F5344CB8AC3E}">
        <p14:creationId xmlns:p14="http://schemas.microsoft.com/office/powerpoint/2010/main" val="201820537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241</a:t>
            </a:fld>
            <a:endParaRPr lang="zh-CN" altLang="en-US"/>
          </a:p>
        </p:txBody>
      </p:sp>
    </p:spTree>
    <p:extLst>
      <p:ext uri="{BB962C8B-B14F-4D97-AF65-F5344CB8AC3E}">
        <p14:creationId xmlns:p14="http://schemas.microsoft.com/office/powerpoint/2010/main" val="128123602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242</a:t>
            </a:fld>
            <a:endParaRPr lang="zh-CN" altLang="en-US"/>
          </a:p>
        </p:txBody>
      </p:sp>
    </p:spTree>
    <p:extLst>
      <p:ext uri="{BB962C8B-B14F-4D97-AF65-F5344CB8AC3E}">
        <p14:creationId xmlns:p14="http://schemas.microsoft.com/office/powerpoint/2010/main" val="8027540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243</a:t>
            </a:fld>
            <a:endParaRPr lang="zh-CN" altLang="en-US"/>
          </a:p>
        </p:txBody>
      </p:sp>
    </p:spTree>
    <p:extLst>
      <p:ext uri="{BB962C8B-B14F-4D97-AF65-F5344CB8AC3E}">
        <p14:creationId xmlns:p14="http://schemas.microsoft.com/office/powerpoint/2010/main" val="76757222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244</a:t>
            </a:fld>
            <a:endParaRPr lang="zh-CN" altLang="en-US"/>
          </a:p>
        </p:txBody>
      </p:sp>
    </p:spTree>
    <p:extLst>
      <p:ext uri="{BB962C8B-B14F-4D97-AF65-F5344CB8AC3E}">
        <p14:creationId xmlns:p14="http://schemas.microsoft.com/office/powerpoint/2010/main" val="193738907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245</a:t>
            </a:fld>
            <a:endParaRPr lang="zh-CN" altLang="en-US"/>
          </a:p>
        </p:txBody>
      </p:sp>
    </p:spTree>
    <p:extLst>
      <p:ext uri="{BB962C8B-B14F-4D97-AF65-F5344CB8AC3E}">
        <p14:creationId xmlns:p14="http://schemas.microsoft.com/office/powerpoint/2010/main" val="44350846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246</a:t>
            </a:fld>
            <a:endParaRPr lang="zh-CN" altLang="en-US"/>
          </a:p>
        </p:txBody>
      </p:sp>
    </p:spTree>
    <p:extLst>
      <p:ext uri="{BB962C8B-B14F-4D97-AF65-F5344CB8AC3E}">
        <p14:creationId xmlns:p14="http://schemas.microsoft.com/office/powerpoint/2010/main" val="191345665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247</a:t>
            </a:fld>
            <a:endParaRPr lang="zh-CN" altLang="en-US"/>
          </a:p>
        </p:txBody>
      </p:sp>
    </p:spTree>
    <p:extLst>
      <p:ext uri="{BB962C8B-B14F-4D97-AF65-F5344CB8AC3E}">
        <p14:creationId xmlns:p14="http://schemas.microsoft.com/office/powerpoint/2010/main" val="145343582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248</a:t>
            </a:fld>
            <a:endParaRPr lang="zh-CN" altLang="en-US"/>
          </a:p>
        </p:txBody>
      </p:sp>
    </p:spTree>
    <p:extLst>
      <p:ext uri="{BB962C8B-B14F-4D97-AF65-F5344CB8AC3E}">
        <p14:creationId xmlns:p14="http://schemas.microsoft.com/office/powerpoint/2010/main" val="133621602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249</a:t>
            </a:fld>
            <a:endParaRPr lang="zh-CN" altLang="en-US"/>
          </a:p>
        </p:txBody>
      </p:sp>
    </p:spTree>
    <p:extLst>
      <p:ext uri="{BB962C8B-B14F-4D97-AF65-F5344CB8AC3E}">
        <p14:creationId xmlns:p14="http://schemas.microsoft.com/office/powerpoint/2010/main" val="1089509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25</a:t>
            </a:fld>
            <a:endParaRPr lang="zh-CN" altLang="en-US"/>
          </a:p>
        </p:txBody>
      </p:sp>
    </p:spTree>
    <p:extLst>
      <p:ext uri="{BB962C8B-B14F-4D97-AF65-F5344CB8AC3E}">
        <p14:creationId xmlns:p14="http://schemas.microsoft.com/office/powerpoint/2010/main" val="1520250718"/>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250</a:t>
            </a:fld>
            <a:endParaRPr lang="zh-CN" altLang="en-US"/>
          </a:p>
        </p:txBody>
      </p:sp>
    </p:spTree>
    <p:extLst>
      <p:ext uri="{BB962C8B-B14F-4D97-AF65-F5344CB8AC3E}">
        <p14:creationId xmlns:p14="http://schemas.microsoft.com/office/powerpoint/2010/main" val="127955193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251</a:t>
            </a:fld>
            <a:endParaRPr lang="zh-CN" altLang="en-US"/>
          </a:p>
        </p:txBody>
      </p:sp>
    </p:spTree>
    <p:extLst>
      <p:ext uri="{BB962C8B-B14F-4D97-AF65-F5344CB8AC3E}">
        <p14:creationId xmlns:p14="http://schemas.microsoft.com/office/powerpoint/2010/main" val="2627617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252</a:t>
            </a:fld>
            <a:endParaRPr lang="zh-CN" altLang="en-US"/>
          </a:p>
        </p:txBody>
      </p:sp>
    </p:spTree>
    <p:extLst>
      <p:ext uri="{BB962C8B-B14F-4D97-AF65-F5344CB8AC3E}">
        <p14:creationId xmlns:p14="http://schemas.microsoft.com/office/powerpoint/2010/main" val="236571357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253</a:t>
            </a:fld>
            <a:endParaRPr lang="zh-CN" altLang="en-US"/>
          </a:p>
        </p:txBody>
      </p:sp>
    </p:spTree>
    <p:extLst>
      <p:ext uri="{BB962C8B-B14F-4D97-AF65-F5344CB8AC3E}">
        <p14:creationId xmlns:p14="http://schemas.microsoft.com/office/powerpoint/2010/main" val="13726164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254</a:t>
            </a:fld>
            <a:endParaRPr lang="zh-CN" altLang="en-US"/>
          </a:p>
        </p:txBody>
      </p:sp>
    </p:spTree>
    <p:extLst>
      <p:ext uri="{BB962C8B-B14F-4D97-AF65-F5344CB8AC3E}">
        <p14:creationId xmlns:p14="http://schemas.microsoft.com/office/powerpoint/2010/main" val="295942605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255</a:t>
            </a:fld>
            <a:endParaRPr lang="zh-CN" altLang="en-US"/>
          </a:p>
        </p:txBody>
      </p:sp>
    </p:spTree>
    <p:extLst>
      <p:ext uri="{BB962C8B-B14F-4D97-AF65-F5344CB8AC3E}">
        <p14:creationId xmlns:p14="http://schemas.microsoft.com/office/powerpoint/2010/main" val="11654127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256</a:t>
            </a:fld>
            <a:endParaRPr lang="zh-CN" altLang="en-US"/>
          </a:p>
        </p:txBody>
      </p:sp>
    </p:spTree>
    <p:extLst>
      <p:ext uri="{BB962C8B-B14F-4D97-AF65-F5344CB8AC3E}">
        <p14:creationId xmlns:p14="http://schemas.microsoft.com/office/powerpoint/2010/main" val="12879009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257</a:t>
            </a:fld>
            <a:endParaRPr lang="zh-CN" altLang="en-US"/>
          </a:p>
        </p:txBody>
      </p:sp>
    </p:spTree>
    <p:extLst>
      <p:ext uri="{BB962C8B-B14F-4D97-AF65-F5344CB8AC3E}">
        <p14:creationId xmlns:p14="http://schemas.microsoft.com/office/powerpoint/2010/main" val="380245265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258</a:t>
            </a:fld>
            <a:endParaRPr lang="zh-CN" altLang="en-US"/>
          </a:p>
        </p:txBody>
      </p:sp>
    </p:spTree>
    <p:extLst>
      <p:ext uri="{BB962C8B-B14F-4D97-AF65-F5344CB8AC3E}">
        <p14:creationId xmlns:p14="http://schemas.microsoft.com/office/powerpoint/2010/main" val="355056432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259</a:t>
            </a:fld>
            <a:endParaRPr lang="zh-CN" altLang="en-US"/>
          </a:p>
        </p:txBody>
      </p:sp>
    </p:spTree>
    <p:extLst>
      <p:ext uri="{BB962C8B-B14F-4D97-AF65-F5344CB8AC3E}">
        <p14:creationId xmlns:p14="http://schemas.microsoft.com/office/powerpoint/2010/main" val="4083722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26</a:t>
            </a:fld>
            <a:endParaRPr lang="zh-CN" altLang="en-US"/>
          </a:p>
        </p:txBody>
      </p:sp>
    </p:spTree>
    <p:extLst>
      <p:ext uri="{BB962C8B-B14F-4D97-AF65-F5344CB8AC3E}">
        <p14:creationId xmlns:p14="http://schemas.microsoft.com/office/powerpoint/2010/main" val="125766251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260</a:t>
            </a:fld>
            <a:endParaRPr lang="zh-CN" altLang="en-US"/>
          </a:p>
        </p:txBody>
      </p:sp>
    </p:spTree>
    <p:extLst>
      <p:ext uri="{BB962C8B-B14F-4D97-AF65-F5344CB8AC3E}">
        <p14:creationId xmlns:p14="http://schemas.microsoft.com/office/powerpoint/2010/main" val="361220414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261</a:t>
            </a:fld>
            <a:endParaRPr lang="zh-CN" altLang="en-US"/>
          </a:p>
        </p:txBody>
      </p:sp>
    </p:spTree>
    <p:extLst>
      <p:ext uri="{BB962C8B-B14F-4D97-AF65-F5344CB8AC3E}">
        <p14:creationId xmlns:p14="http://schemas.microsoft.com/office/powerpoint/2010/main" val="111561316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262</a:t>
            </a:fld>
            <a:endParaRPr lang="zh-CN" altLang="en-US"/>
          </a:p>
        </p:txBody>
      </p:sp>
    </p:spTree>
    <p:extLst>
      <p:ext uri="{BB962C8B-B14F-4D97-AF65-F5344CB8AC3E}">
        <p14:creationId xmlns:p14="http://schemas.microsoft.com/office/powerpoint/2010/main" val="419423030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263</a:t>
            </a:fld>
            <a:endParaRPr lang="zh-CN" altLang="en-US"/>
          </a:p>
        </p:txBody>
      </p:sp>
    </p:spTree>
    <p:extLst>
      <p:ext uri="{BB962C8B-B14F-4D97-AF65-F5344CB8AC3E}">
        <p14:creationId xmlns:p14="http://schemas.microsoft.com/office/powerpoint/2010/main" val="287556391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264</a:t>
            </a:fld>
            <a:endParaRPr lang="zh-CN" altLang="en-US"/>
          </a:p>
        </p:txBody>
      </p:sp>
    </p:spTree>
    <p:extLst>
      <p:ext uri="{BB962C8B-B14F-4D97-AF65-F5344CB8AC3E}">
        <p14:creationId xmlns:p14="http://schemas.microsoft.com/office/powerpoint/2010/main" val="245847454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265</a:t>
            </a:fld>
            <a:endParaRPr lang="zh-CN" altLang="en-US"/>
          </a:p>
        </p:txBody>
      </p:sp>
    </p:spTree>
    <p:extLst>
      <p:ext uri="{BB962C8B-B14F-4D97-AF65-F5344CB8AC3E}">
        <p14:creationId xmlns:p14="http://schemas.microsoft.com/office/powerpoint/2010/main" val="186776762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266</a:t>
            </a:fld>
            <a:endParaRPr lang="zh-CN" altLang="en-US"/>
          </a:p>
        </p:txBody>
      </p:sp>
    </p:spTree>
    <p:extLst>
      <p:ext uri="{BB962C8B-B14F-4D97-AF65-F5344CB8AC3E}">
        <p14:creationId xmlns:p14="http://schemas.microsoft.com/office/powerpoint/2010/main" val="347070918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267</a:t>
            </a:fld>
            <a:endParaRPr lang="zh-CN" altLang="en-US"/>
          </a:p>
        </p:txBody>
      </p:sp>
    </p:spTree>
    <p:extLst>
      <p:ext uri="{BB962C8B-B14F-4D97-AF65-F5344CB8AC3E}">
        <p14:creationId xmlns:p14="http://schemas.microsoft.com/office/powerpoint/2010/main" val="152515679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268</a:t>
            </a:fld>
            <a:endParaRPr lang="zh-CN" altLang="en-US"/>
          </a:p>
        </p:txBody>
      </p:sp>
    </p:spTree>
    <p:extLst>
      <p:ext uri="{BB962C8B-B14F-4D97-AF65-F5344CB8AC3E}">
        <p14:creationId xmlns:p14="http://schemas.microsoft.com/office/powerpoint/2010/main" val="291535524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269</a:t>
            </a:fld>
            <a:endParaRPr lang="zh-CN" altLang="en-US"/>
          </a:p>
        </p:txBody>
      </p:sp>
    </p:spTree>
    <p:extLst>
      <p:ext uri="{BB962C8B-B14F-4D97-AF65-F5344CB8AC3E}">
        <p14:creationId xmlns:p14="http://schemas.microsoft.com/office/powerpoint/2010/main" val="3252101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27</a:t>
            </a:fld>
            <a:endParaRPr lang="zh-CN" altLang="en-US"/>
          </a:p>
        </p:txBody>
      </p:sp>
    </p:spTree>
    <p:extLst>
      <p:ext uri="{BB962C8B-B14F-4D97-AF65-F5344CB8AC3E}">
        <p14:creationId xmlns:p14="http://schemas.microsoft.com/office/powerpoint/2010/main" val="3133288839"/>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270</a:t>
            </a:fld>
            <a:endParaRPr lang="zh-CN" altLang="en-US"/>
          </a:p>
        </p:txBody>
      </p:sp>
    </p:spTree>
    <p:extLst>
      <p:ext uri="{BB962C8B-B14F-4D97-AF65-F5344CB8AC3E}">
        <p14:creationId xmlns:p14="http://schemas.microsoft.com/office/powerpoint/2010/main" val="224671329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271</a:t>
            </a:fld>
            <a:endParaRPr lang="zh-CN" altLang="en-US"/>
          </a:p>
        </p:txBody>
      </p:sp>
    </p:spTree>
    <p:extLst>
      <p:ext uri="{BB962C8B-B14F-4D97-AF65-F5344CB8AC3E}">
        <p14:creationId xmlns:p14="http://schemas.microsoft.com/office/powerpoint/2010/main" val="16576468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272</a:t>
            </a:fld>
            <a:endParaRPr lang="zh-CN" altLang="en-US"/>
          </a:p>
        </p:txBody>
      </p:sp>
    </p:spTree>
    <p:extLst>
      <p:ext uri="{BB962C8B-B14F-4D97-AF65-F5344CB8AC3E}">
        <p14:creationId xmlns:p14="http://schemas.microsoft.com/office/powerpoint/2010/main" val="182661576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273</a:t>
            </a:fld>
            <a:endParaRPr lang="zh-CN" altLang="en-US"/>
          </a:p>
        </p:txBody>
      </p:sp>
    </p:spTree>
    <p:extLst>
      <p:ext uri="{BB962C8B-B14F-4D97-AF65-F5344CB8AC3E}">
        <p14:creationId xmlns:p14="http://schemas.microsoft.com/office/powerpoint/2010/main" val="10689609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274</a:t>
            </a:fld>
            <a:endParaRPr lang="zh-CN" altLang="en-US"/>
          </a:p>
        </p:txBody>
      </p:sp>
    </p:spTree>
    <p:extLst>
      <p:ext uri="{BB962C8B-B14F-4D97-AF65-F5344CB8AC3E}">
        <p14:creationId xmlns:p14="http://schemas.microsoft.com/office/powerpoint/2010/main" val="345803499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275</a:t>
            </a:fld>
            <a:endParaRPr lang="zh-CN" altLang="en-US"/>
          </a:p>
        </p:txBody>
      </p:sp>
    </p:spTree>
    <p:extLst>
      <p:ext uri="{BB962C8B-B14F-4D97-AF65-F5344CB8AC3E}">
        <p14:creationId xmlns:p14="http://schemas.microsoft.com/office/powerpoint/2010/main" val="116208196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276</a:t>
            </a:fld>
            <a:endParaRPr lang="zh-CN" altLang="en-US"/>
          </a:p>
        </p:txBody>
      </p:sp>
    </p:spTree>
    <p:extLst>
      <p:ext uri="{BB962C8B-B14F-4D97-AF65-F5344CB8AC3E}">
        <p14:creationId xmlns:p14="http://schemas.microsoft.com/office/powerpoint/2010/main" val="170922714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277</a:t>
            </a:fld>
            <a:endParaRPr lang="zh-CN" altLang="en-US"/>
          </a:p>
        </p:txBody>
      </p:sp>
    </p:spTree>
    <p:extLst>
      <p:ext uri="{BB962C8B-B14F-4D97-AF65-F5344CB8AC3E}">
        <p14:creationId xmlns:p14="http://schemas.microsoft.com/office/powerpoint/2010/main" val="65441632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278</a:t>
            </a:fld>
            <a:endParaRPr lang="zh-CN" altLang="en-US"/>
          </a:p>
        </p:txBody>
      </p:sp>
    </p:spTree>
    <p:extLst>
      <p:ext uri="{BB962C8B-B14F-4D97-AF65-F5344CB8AC3E}">
        <p14:creationId xmlns:p14="http://schemas.microsoft.com/office/powerpoint/2010/main" val="3885540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28</a:t>
            </a:fld>
            <a:endParaRPr lang="zh-CN" altLang="en-US"/>
          </a:p>
        </p:txBody>
      </p:sp>
    </p:spTree>
    <p:extLst>
      <p:ext uri="{BB962C8B-B14F-4D97-AF65-F5344CB8AC3E}">
        <p14:creationId xmlns:p14="http://schemas.microsoft.com/office/powerpoint/2010/main" val="2177215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29</a:t>
            </a:fld>
            <a:endParaRPr lang="zh-CN" altLang="en-US"/>
          </a:p>
        </p:txBody>
      </p:sp>
    </p:spTree>
    <p:extLst>
      <p:ext uri="{BB962C8B-B14F-4D97-AF65-F5344CB8AC3E}">
        <p14:creationId xmlns:p14="http://schemas.microsoft.com/office/powerpoint/2010/main" val="28658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t>3</a:t>
            </a:fld>
            <a:endParaRPr lang="zh-CN" altLang="en-US"/>
          </a:p>
        </p:txBody>
      </p:sp>
    </p:spTree>
    <p:extLst>
      <p:ext uri="{BB962C8B-B14F-4D97-AF65-F5344CB8AC3E}">
        <p14:creationId xmlns:p14="http://schemas.microsoft.com/office/powerpoint/2010/main" val="251942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30</a:t>
            </a:fld>
            <a:endParaRPr lang="zh-CN" altLang="en-US"/>
          </a:p>
        </p:txBody>
      </p:sp>
    </p:spTree>
    <p:extLst>
      <p:ext uri="{BB962C8B-B14F-4D97-AF65-F5344CB8AC3E}">
        <p14:creationId xmlns:p14="http://schemas.microsoft.com/office/powerpoint/2010/main" val="1318433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31</a:t>
            </a:fld>
            <a:endParaRPr lang="zh-CN" altLang="en-US"/>
          </a:p>
        </p:txBody>
      </p:sp>
    </p:spTree>
    <p:extLst>
      <p:ext uri="{BB962C8B-B14F-4D97-AF65-F5344CB8AC3E}">
        <p14:creationId xmlns:p14="http://schemas.microsoft.com/office/powerpoint/2010/main" val="2095831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32</a:t>
            </a:fld>
            <a:endParaRPr lang="zh-CN" altLang="en-US"/>
          </a:p>
        </p:txBody>
      </p:sp>
    </p:spTree>
    <p:extLst>
      <p:ext uri="{BB962C8B-B14F-4D97-AF65-F5344CB8AC3E}">
        <p14:creationId xmlns:p14="http://schemas.microsoft.com/office/powerpoint/2010/main" val="2410779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33</a:t>
            </a:fld>
            <a:endParaRPr lang="zh-CN" altLang="en-US"/>
          </a:p>
        </p:txBody>
      </p:sp>
    </p:spTree>
    <p:extLst>
      <p:ext uri="{BB962C8B-B14F-4D97-AF65-F5344CB8AC3E}">
        <p14:creationId xmlns:p14="http://schemas.microsoft.com/office/powerpoint/2010/main" val="671151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34</a:t>
            </a:fld>
            <a:endParaRPr lang="zh-CN" altLang="en-US"/>
          </a:p>
        </p:txBody>
      </p:sp>
    </p:spTree>
    <p:extLst>
      <p:ext uri="{BB962C8B-B14F-4D97-AF65-F5344CB8AC3E}">
        <p14:creationId xmlns:p14="http://schemas.microsoft.com/office/powerpoint/2010/main" val="4119172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35</a:t>
            </a:fld>
            <a:endParaRPr lang="zh-CN" altLang="en-US"/>
          </a:p>
        </p:txBody>
      </p:sp>
    </p:spTree>
    <p:extLst>
      <p:ext uri="{BB962C8B-B14F-4D97-AF65-F5344CB8AC3E}">
        <p14:creationId xmlns:p14="http://schemas.microsoft.com/office/powerpoint/2010/main" val="1516284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36</a:t>
            </a:fld>
            <a:endParaRPr lang="zh-CN" altLang="en-US"/>
          </a:p>
        </p:txBody>
      </p:sp>
    </p:spTree>
    <p:extLst>
      <p:ext uri="{BB962C8B-B14F-4D97-AF65-F5344CB8AC3E}">
        <p14:creationId xmlns:p14="http://schemas.microsoft.com/office/powerpoint/2010/main" val="3861830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37</a:t>
            </a:fld>
            <a:endParaRPr lang="zh-CN" altLang="en-US"/>
          </a:p>
        </p:txBody>
      </p:sp>
    </p:spTree>
    <p:extLst>
      <p:ext uri="{BB962C8B-B14F-4D97-AF65-F5344CB8AC3E}">
        <p14:creationId xmlns:p14="http://schemas.microsoft.com/office/powerpoint/2010/main" val="1443180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38</a:t>
            </a:fld>
            <a:endParaRPr lang="zh-CN" altLang="en-US"/>
          </a:p>
        </p:txBody>
      </p:sp>
    </p:spTree>
    <p:extLst>
      <p:ext uri="{BB962C8B-B14F-4D97-AF65-F5344CB8AC3E}">
        <p14:creationId xmlns:p14="http://schemas.microsoft.com/office/powerpoint/2010/main" val="694446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39</a:t>
            </a:fld>
            <a:endParaRPr lang="zh-CN" altLang="en-US"/>
          </a:p>
        </p:txBody>
      </p:sp>
    </p:spTree>
    <p:extLst>
      <p:ext uri="{BB962C8B-B14F-4D97-AF65-F5344CB8AC3E}">
        <p14:creationId xmlns:p14="http://schemas.microsoft.com/office/powerpoint/2010/main" val="835284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4</a:t>
            </a:fld>
            <a:endParaRPr lang="zh-CN" altLang="en-US"/>
          </a:p>
        </p:txBody>
      </p:sp>
    </p:spTree>
    <p:extLst>
      <p:ext uri="{BB962C8B-B14F-4D97-AF65-F5344CB8AC3E}">
        <p14:creationId xmlns:p14="http://schemas.microsoft.com/office/powerpoint/2010/main" val="32962300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40</a:t>
            </a:fld>
            <a:endParaRPr lang="zh-CN" altLang="en-US"/>
          </a:p>
        </p:txBody>
      </p:sp>
    </p:spTree>
    <p:extLst>
      <p:ext uri="{BB962C8B-B14F-4D97-AF65-F5344CB8AC3E}">
        <p14:creationId xmlns:p14="http://schemas.microsoft.com/office/powerpoint/2010/main" val="3854835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41</a:t>
            </a:fld>
            <a:endParaRPr lang="zh-CN" altLang="en-US"/>
          </a:p>
        </p:txBody>
      </p:sp>
    </p:spTree>
    <p:extLst>
      <p:ext uri="{BB962C8B-B14F-4D97-AF65-F5344CB8AC3E}">
        <p14:creationId xmlns:p14="http://schemas.microsoft.com/office/powerpoint/2010/main" val="18635276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42</a:t>
            </a:fld>
            <a:endParaRPr lang="zh-CN" altLang="en-US"/>
          </a:p>
        </p:txBody>
      </p:sp>
    </p:spTree>
    <p:extLst>
      <p:ext uri="{BB962C8B-B14F-4D97-AF65-F5344CB8AC3E}">
        <p14:creationId xmlns:p14="http://schemas.microsoft.com/office/powerpoint/2010/main" val="3288222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43</a:t>
            </a:fld>
            <a:endParaRPr lang="zh-CN" altLang="en-US"/>
          </a:p>
        </p:txBody>
      </p:sp>
    </p:spTree>
    <p:extLst>
      <p:ext uri="{BB962C8B-B14F-4D97-AF65-F5344CB8AC3E}">
        <p14:creationId xmlns:p14="http://schemas.microsoft.com/office/powerpoint/2010/main" val="997297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44</a:t>
            </a:fld>
            <a:endParaRPr lang="zh-CN" altLang="en-US"/>
          </a:p>
        </p:txBody>
      </p:sp>
    </p:spTree>
    <p:extLst>
      <p:ext uri="{BB962C8B-B14F-4D97-AF65-F5344CB8AC3E}">
        <p14:creationId xmlns:p14="http://schemas.microsoft.com/office/powerpoint/2010/main" val="3813083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45</a:t>
            </a:fld>
            <a:endParaRPr lang="zh-CN" altLang="en-US"/>
          </a:p>
        </p:txBody>
      </p:sp>
    </p:spTree>
    <p:extLst>
      <p:ext uri="{BB962C8B-B14F-4D97-AF65-F5344CB8AC3E}">
        <p14:creationId xmlns:p14="http://schemas.microsoft.com/office/powerpoint/2010/main" val="3399913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46</a:t>
            </a:fld>
            <a:endParaRPr lang="zh-CN" altLang="en-US"/>
          </a:p>
        </p:txBody>
      </p:sp>
    </p:spTree>
    <p:extLst>
      <p:ext uri="{BB962C8B-B14F-4D97-AF65-F5344CB8AC3E}">
        <p14:creationId xmlns:p14="http://schemas.microsoft.com/office/powerpoint/2010/main" val="737636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47</a:t>
            </a:fld>
            <a:endParaRPr lang="zh-CN" altLang="en-US"/>
          </a:p>
        </p:txBody>
      </p:sp>
    </p:spTree>
    <p:extLst>
      <p:ext uri="{BB962C8B-B14F-4D97-AF65-F5344CB8AC3E}">
        <p14:creationId xmlns:p14="http://schemas.microsoft.com/office/powerpoint/2010/main" val="3855911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48</a:t>
            </a:fld>
            <a:endParaRPr lang="zh-CN" altLang="en-US"/>
          </a:p>
        </p:txBody>
      </p:sp>
    </p:spTree>
    <p:extLst>
      <p:ext uri="{BB962C8B-B14F-4D97-AF65-F5344CB8AC3E}">
        <p14:creationId xmlns:p14="http://schemas.microsoft.com/office/powerpoint/2010/main" val="11154897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49</a:t>
            </a:fld>
            <a:endParaRPr lang="zh-CN" altLang="en-US"/>
          </a:p>
        </p:txBody>
      </p:sp>
    </p:spTree>
    <p:extLst>
      <p:ext uri="{BB962C8B-B14F-4D97-AF65-F5344CB8AC3E}">
        <p14:creationId xmlns:p14="http://schemas.microsoft.com/office/powerpoint/2010/main" val="1311471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5</a:t>
            </a:fld>
            <a:endParaRPr lang="zh-CN" altLang="en-US"/>
          </a:p>
        </p:txBody>
      </p:sp>
    </p:spTree>
    <p:extLst>
      <p:ext uri="{BB962C8B-B14F-4D97-AF65-F5344CB8AC3E}">
        <p14:creationId xmlns:p14="http://schemas.microsoft.com/office/powerpoint/2010/main" val="1443946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50</a:t>
            </a:fld>
            <a:endParaRPr lang="zh-CN" altLang="en-US"/>
          </a:p>
        </p:txBody>
      </p:sp>
    </p:spTree>
    <p:extLst>
      <p:ext uri="{BB962C8B-B14F-4D97-AF65-F5344CB8AC3E}">
        <p14:creationId xmlns:p14="http://schemas.microsoft.com/office/powerpoint/2010/main" val="2018789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51</a:t>
            </a:fld>
            <a:endParaRPr lang="zh-CN" altLang="en-US"/>
          </a:p>
        </p:txBody>
      </p:sp>
    </p:spTree>
    <p:extLst>
      <p:ext uri="{BB962C8B-B14F-4D97-AF65-F5344CB8AC3E}">
        <p14:creationId xmlns:p14="http://schemas.microsoft.com/office/powerpoint/2010/main" val="4117433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52</a:t>
            </a:fld>
            <a:endParaRPr lang="zh-CN" altLang="en-US"/>
          </a:p>
        </p:txBody>
      </p:sp>
    </p:spTree>
    <p:extLst>
      <p:ext uri="{BB962C8B-B14F-4D97-AF65-F5344CB8AC3E}">
        <p14:creationId xmlns:p14="http://schemas.microsoft.com/office/powerpoint/2010/main" val="33351419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53</a:t>
            </a:fld>
            <a:endParaRPr lang="zh-CN" altLang="en-US"/>
          </a:p>
        </p:txBody>
      </p:sp>
    </p:spTree>
    <p:extLst>
      <p:ext uri="{BB962C8B-B14F-4D97-AF65-F5344CB8AC3E}">
        <p14:creationId xmlns:p14="http://schemas.microsoft.com/office/powerpoint/2010/main" val="1537629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54</a:t>
            </a:fld>
            <a:endParaRPr lang="zh-CN" altLang="en-US"/>
          </a:p>
        </p:txBody>
      </p:sp>
    </p:spTree>
    <p:extLst>
      <p:ext uri="{BB962C8B-B14F-4D97-AF65-F5344CB8AC3E}">
        <p14:creationId xmlns:p14="http://schemas.microsoft.com/office/powerpoint/2010/main" val="22070488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55</a:t>
            </a:fld>
            <a:endParaRPr lang="zh-CN" altLang="en-US"/>
          </a:p>
        </p:txBody>
      </p:sp>
    </p:spTree>
    <p:extLst>
      <p:ext uri="{BB962C8B-B14F-4D97-AF65-F5344CB8AC3E}">
        <p14:creationId xmlns:p14="http://schemas.microsoft.com/office/powerpoint/2010/main" val="34955005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56</a:t>
            </a:fld>
            <a:endParaRPr lang="zh-CN" altLang="en-US"/>
          </a:p>
        </p:txBody>
      </p:sp>
    </p:spTree>
    <p:extLst>
      <p:ext uri="{BB962C8B-B14F-4D97-AF65-F5344CB8AC3E}">
        <p14:creationId xmlns:p14="http://schemas.microsoft.com/office/powerpoint/2010/main" val="39351174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57</a:t>
            </a:fld>
            <a:endParaRPr lang="zh-CN" altLang="en-US"/>
          </a:p>
        </p:txBody>
      </p:sp>
    </p:spTree>
    <p:extLst>
      <p:ext uri="{BB962C8B-B14F-4D97-AF65-F5344CB8AC3E}">
        <p14:creationId xmlns:p14="http://schemas.microsoft.com/office/powerpoint/2010/main" val="22274989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58</a:t>
            </a:fld>
            <a:endParaRPr lang="zh-CN" altLang="en-US"/>
          </a:p>
        </p:txBody>
      </p:sp>
    </p:spTree>
    <p:extLst>
      <p:ext uri="{BB962C8B-B14F-4D97-AF65-F5344CB8AC3E}">
        <p14:creationId xmlns:p14="http://schemas.microsoft.com/office/powerpoint/2010/main" val="2381379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59</a:t>
            </a:fld>
            <a:endParaRPr lang="zh-CN" altLang="en-US"/>
          </a:p>
        </p:txBody>
      </p:sp>
    </p:spTree>
    <p:extLst>
      <p:ext uri="{BB962C8B-B14F-4D97-AF65-F5344CB8AC3E}">
        <p14:creationId xmlns:p14="http://schemas.microsoft.com/office/powerpoint/2010/main" val="1756814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6</a:t>
            </a:fld>
            <a:endParaRPr lang="zh-CN" altLang="en-US"/>
          </a:p>
        </p:txBody>
      </p:sp>
    </p:spTree>
    <p:extLst>
      <p:ext uri="{BB962C8B-B14F-4D97-AF65-F5344CB8AC3E}">
        <p14:creationId xmlns:p14="http://schemas.microsoft.com/office/powerpoint/2010/main" val="7142778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60</a:t>
            </a:fld>
            <a:endParaRPr lang="zh-CN" altLang="en-US"/>
          </a:p>
        </p:txBody>
      </p:sp>
    </p:spTree>
    <p:extLst>
      <p:ext uri="{BB962C8B-B14F-4D97-AF65-F5344CB8AC3E}">
        <p14:creationId xmlns:p14="http://schemas.microsoft.com/office/powerpoint/2010/main" val="3658312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61</a:t>
            </a:fld>
            <a:endParaRPr lang="zh-CN" altLang="en-US"/>
          </a:p>
        </p:txBody>
      </p:sp>
    </p:spTree>
    <p:extLst>
      <p:ext uri="{BB962C8B-B14F-4D97-AF65-F5344CB8AC3E}">
        <p14:creationId xmlns:p14="http://schemas.microsoft.com/office/powerpoint/2010/main" val="2120879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62</a:t>
            </a:fld>
            <a:endParaRPr lang="zh-CN" altLang="en-US"/>
          </a:p>
        </p:txBody>
      </p:sp>
    </p:spTree>
    <p:extLst>
      <p:ext uri="{BB962C8B-B14F-4D97-AF65-F5344CB8AC3E}">
        <p14:creationId xmlns:p14="http://schemas.microsoft.com/office/powerpoint/2010/main" val="38564705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63</a:t>
            </a:fld>
            <a:endParaRPr lang="zh-CN" altLang="en-US"/>
          </a:p>
        </p:txBody>
      </p:sp>
    </p:spTree>
    <p:extLst>
      <p:ext uri="{BB962C8B-B14F-4D97-AF65-F5344CB8AC3E}">
        <p14:creationId xmlns:p14="http://schemas.microsoft.com/office/powerpoint/2010/main" val="42866284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64</a:t>
            </a:fld>
            <a:endParaRPr lang="zh-CN" altLang="en-US"/>
          </a:p>
        </p:txBody>
      </p:sp>
    </p:spTree>
    <p:extLst>
      <p:ext uri="{BB962C8B-B14F-4D97-AF65-F5344CB8AC3E}">
        <p14:creationId xmlns:p14="http://schemas.microsoft.com/office/powerpoint/2010/main" val="23021919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65</a:t>
            </a:fld>
            <a:endParaRPr lang="zh-CN" altLang="en-US"/>
          </a:p>
        </p:txBody>
      </p:sp>
    </p:spTree>
    <p:extLst>
      <p:ext uri="{BB962C8B-B14F-4D97-AF65-F5344CB8AC3E}">
        <p14:creationId xmlns:p14="http://schemas.microsoft.com/office/powerpoint/2010/main" val="22160381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66</a:t>
            </a:fld>
            <a:endParaRPr lang="zh-CN" altLang="en-US"/>
          </a:p>
        </p:txBody>
      </p:sp>
    </p:spTree>
    <p:extLst>
      <p:ext uri="{BB962C8B-B14F-4D97-AF65-F5344CB8AC3E}">
        <p14:creationId xmlns:p14="http://schemas.microsoft.com/office/powerpoint/2010/main" val="21629421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67</a:t>
            </a:fld>
            <a:endParaRPr lang="zh-CN" altLang="en-US"/>
          </a:p>
        </p:txBody>
      </p:sp>
    </p:spTree>
    <p:extLst>
      <p:ext uri="{BB962C8B-B14F-4D97-AF65-F5344CB8AC3E}">
        <p14:creationId xmlns:p14="http://schemas.microsoft.com/office/powerpoint/2010/main" val="40286688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68</a:t>
            </a:fld>
            <a:endParaRPr lang="zh-CN" altLang="en-US"/>
          </a:p>
        </p:txBody>
      </p:sp>
    </p:spTree>
    <p:extLst>
      <p:ext uri="{BB962C8B-B14F-4D97-AF65-F5344CB8AC3E}">
        <p14:creationId xmlns:p14="http://schemas.microsoft.com/office/powerpoint/2010/main" val="9749140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69</a:t>
            </a:fld>
            <a:endParaRPr lang="zh-CN" altLang="en-US"/>
          </a:p>
        </p:txBody>
      </p:sp>
    </p:spTree>
    <p:extLst>
      <p:ext uri="{BB962C8B-B14F-4D97-AF65-F5344CB8AC3E}">
        <p14:creationId xmlns:p14="http://schemas.microsoft.com/office/powerpoint/2010/main" val="1400890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7</a:t>
            </a:fld>
            <a:endParaRPr lang="zh-CN" altLang="en-US"/>
          </a:p>
        </p:txBody>
      </p:sp>
    </p:spTree>
    <p:extLst>
      <p:ext uri="{BB962C8B-B14F-4D97-AF65-F5344CB8AC3E}">
        <p14:creationId xmlns:p14="http://schemas.microsoft.com/office/powerpoint/2010/main" val="37283615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70</a:t>
            </a:fld>
            <a:endParaRPr lang="zh-CN" altLang="en-US"/>
          </a:p>
        </p:txBody>
      </p:sp>
    </p:spTree>
    <p:extLst>
      <p:ext uri="{BB962C8B-B14F-4D97-AF65-F5344CB8AC3E}">
        <p14:creationId xmlns:p14="http://schemas.microsoft.com/office/powerpoint/2010/main" val="38266542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71</a:t>
            </a:fld>
            <a:endParaRPr lang="zh-CN" altLang="en-US"/>
          </a:p>
        </p:txBody>
      </p:sp>
    </p:spTree>
    <p:extLst>
      <p:ext uri="{BB962C8B-B14F-4D97-AF65-F5344CB8AC3E}">
        <p14:creationId xmlns:p14="http://schemas.microsoft.com/office/powerpoint/2010/main" val="37665472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72</a:t>
            </a:fld>
            <a:endParaRPr lang="zh-CN" altLang="en-US"/>
          </a:p>
        </p:txBody>
      </p:sp>
    </p:spTree>
    <p:extLst>
      <p:ext uri="{BB962C8B-B14F-4D97-AF65-F5344CB8AC3E}">
        <p14:creationId xmlns:p14="http://schemas.microsoft.com/office/powerpoint/2010/main" val="37257109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73</a:t>
            </a:fld>
            <a:endParaRPr lang="zh-CN" altLang="en-US"/>
          </a:p>
        </p:txBody>
      </p:sp>
    </p:spTree>
    <p:extLst>
      <p:ext uri="{BB962C8B-B14F-4D97-AF65-F5344CB8AC3E}">
        <p14:creationId xmlns:p14="http://schemas.microsoft.com/office/powerpoint/2010/main" val="2954789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74</a:t>
            </a:fld>
            <a:endParaRPr lang="zh-CN" altLang="en-US"/>
          </a:p>
        </p:txBody>
      </p:sp>
    </p:spTree>
    <p:extLst>
      <p:ext uri="{BB962C8B-B14F-4D97-AF65-F5344CB8AC3E}">
        <p14:creationId xmlns:p14="http://schemas.microsoft.com/office/powerpoint/2010/main" val="14351829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75</a:t>
            </a:fld>
            <a:endParaRPr lang="zh-CN" altLang="en-US"/>
          </a:p>
        </p:txBody>
      </p:sp>
    </p:spTree>
    <p:extLst>
      <p:ext uri="{BB962C8B-B14F-4D97-AF65-F5344CB8AC3E}">
        <p14:creationId xmlns:p14="http://schemas.microsoft.com/office/powerpoint/2010/main" val="3872354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76</a:t>
            </a:fld>
            <a:endParaRPr lang="zh-CN" altLang="en-US"/>
          </a:p>
        </p:txBody>
      </p:sp>
    </p:spTree>
    <p:extLst>
      <p:ext uri="{BB962C8B-B14F-4D97-AF65-F5344CB8AC3E}">
        <p14:creationId xmlns:p14="http://schemas.microsoft.com/office/powerpoint/2010/main" val="32117176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77</a:t>
            </a:fld>
            <a:endParaRPr lang="zh-CN" altLang="en-US"/>
          </a:p>
        </p:txBody>
      </p:sp>
    </p:spTree>
    <p:extLst>
      <p:ext uri="{BB962C8B-B14F-4D97-AF65-F5344CB8AC3E}">
        <p14:creationId xmlns:p14="http://schemas.microsoft.com/office/powerpoint/2010/main" val="34694338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78</a:t>
            </a:fld>
            <a:endParaRPr lang="zh-CN" altLang="en-US"/>
          </a:p>
        </p:txBody>
      </p:sp>
    </p:spTree>
    <p:extLst>
      <p:ext uri="{BB962C8B-B14F-4D97-AF65-F5344CB8AC3E}">
        <p14:creationId xmlns:p14="http://schemas.microsoft.com/office/powerpoint/2010/main" val="21108740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79</a:t>
            </a:fld>
            <a:endParaRPr lang="zh-CN" altLang="en-US"/>
          </a:p>
        </p:txBody>
      </p:sp>
    </p:spTree>
    <p:extLst>
      <p:ext uri="{BB962C8B-B14F-4D97-AF65-F5344CB8AC3E}">
        <p14:creationId xmlns:p14="http://schemas.microsoft.com/office/powerpoint/2010/main" val="463237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8</a:t>
            </a:fld>
            <a:endParaRPr lang="zh-CN" altLang="en-US"/>
          </a:p>
        </p:txBody>
      </p:sp>
    </p:spTree>
    <p:extLst>
      <p:ext uri="{BB962C8B-B14F-4D97-AF65-F5344CB8AC3E}">
        <p14:creationId xmlns:p14="http://schemas.microsoft.com/office/powerpoint/2010/main" val="20990897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80</a:t>
            </a:fld>
            <a:endParaRPr lang="zh-CN" altLang="en-US"/>
          </a:p>
        </p:txBody>
      </p:sp>
    </p:spTree>
    <p:extLst>
      <p:ext uri="{BB962C8B-B14F-4D97-AF65-F5344CB8AC3E}">
        <p14:creationId xmlns:p14="http://schemas.microsoft.com/office/powerpoint/2010/main" val="31106493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81</a:t>
            </a:fld>
            <a:endParaRPr lang="zh-CN" altLang="en-US"/>
          </a:p>
        </p:txBody>
      </p:sp>
    </p:spTree>
    <p:extLst>
      <p:ext uri="{BB962C8B-B14F-4D97-AF65-F5344CB8AC3E}">
        <p14:creationId xmlns:p14="http://schemas.microsoft.com/office/powerpoint/2010/main" val="20726649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82</a:t>
            </a:fld>
            <a:endParaRPr lang="zh-CN" altLang="en-US"/>
          </a:p>
        </p:txBody>
      </p:sp>
    </p:spTree>
    <p:extLst>
      <p:ext uri="{BB962C8B-B14F-4D97-AF65-F5344CB8AC3E}">
        <p14:creationId xmlns:p14="http://schemas.microsoft.com/office/powerpoint/2010/main" val="21600039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83</a:t>
            </a:fld>
            <a:endParaRPr lang="zh-CN" altLang="en-US"/>
          </a:p>
        </p:txBody>
      </p:sp>
    </p:spTree>
    <p:extLst>
      <p:ext uri="{BB962C8B-B14F-4D97-AF65-F5344CB8AC3E}">
        <p14:creationId xmlns:p14="http://schemas.microsoft.com/office/powerpoint/2010/main" val="27502986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84</a:t>
            </a:fld>
            <a:endParaRPr lang="zh-CN" altLang="en-US"/>
          </a:p>
        </p:txBody>
      </p:sp>
    </p:spTree>
    <p:extLst>
      <p:ext uri="{BB962C8B-B14F-4D97-AF65-F5344CB8AC3E}">
        <p14:creationId xmlns:p14="http://schemas.microsoft.com/office/powerpoint/2010/main" val="27623919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85</a:t>
            </a:fld>
            <a:endParaRPr lang="zh-CN" altLang="en-US"/>
          </a:p>
        </p:txBody>
      </p:sp>
    </p:spTree>
    <p:extLst>
      <p:ext uri="{BB962C8B-B14F-4D97-AF65-F5344CB8AC3E}">
        <p14:creationId xmlns:p14="http://schemas.microsoft.com/office/powerpoint/2010/main" val="7030670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86</a:t>
            </a:fld>
            <a:endParaRPr lang="zh-CN" altLang="en-US"/>
          </a:p>
        </p:txBody>
      </p:sp>
    </p:spTree>
    <p:extLst>
      <p:ext uri="{BB962C8B-B14F-4D97-AF65-F5344CB8AC3E}">
        <p14:creationId xmlns:p14="http://schemas.microsoft.com/office/powerpoint/2010/main" val="37354569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87</a:t>
            </a:fld>
            <a:endParaRPr lang="zh-CN" altLang="en-US"/>
          </a:p>
        </p:txBody>
      </p:sp>
    </p:spTree>
    <p:extLst>
      <p:ext uri="{BB962C8B-B14F-4D97-AF65-F5344CB8AC3E}">
        <p14:creationId xmlns:p14="http://schemas.microsoft.com/office/powerpoint/2010/main" val="28105954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88</a:t>
            </a:fld>
            <a:endParaRPr lang="zh-CN" altLang="en-US"/>
          </a:p>
        </p:txBody>
      </p:sp>
    </p:spTree>
    <p:extLst>
      <p:ext uri="{BB962C8B-B14F-4D97-AF65-F5344CB8AC3E}">
        <p14:creationId xmlns:p14="http://schemas.microsoft.com/office/powerpoint/2010/main" val="38894841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89</a:t>
            </a:fld>
            <a:endParaRPr lang="zh-CN" altLang="en-US"/>
          </a:p>
        </p:txBody>
      </p:sp>
    </p:spTree>
    <p:extLst>
      <p:ext uri="{BB962C8B-B14F-4D97-AF65-F5344CB8AC3E}">
        <p14:creationId xmlns:p14="http://schemas.microsoft.com/office/powerpoint/2010/main" val="929530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9</a:t>
            </a:fld>
            <a:endParaRPr lang="zh-CN" altLang="en-US"/>
          </a:p>
        </p:txBody>
      </p:sp>
    </p:spTree>
    <p:extLst>
      <p:ext uri="{BB962C8B-B14F-4D97-AF65-F5344CB8AC3E}">
        <p14:creationId xmlns:p14="http://schemas.microsoft.com/office/powerpoint/2010/main" val="24306127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90</a:t>
            </a:fld>
            <a:endParaRPr lang="zh-CN" altLang="en-US"/>
          </a:p>
        </p:txBody>
      </p:sp>
    </p:spTree>
    <p:extLst>
      <p:ext uri="{BB962C8B-B14F-4D97-AF65-F5344CB8AC3E}">
        <p14:creationId xmlns:p14="http://schemas.microsoft.com/office/powerpoint/2010/main" val="9196999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91</a:t>
            </a:fld>
            <a:endParaRPr lang="zh-CN" altLang="en-US"/>
          </a:p>
        </p:txBody>
      </p:sp>
    </p:spTree>
    <p:extLst>
      <p:ext uri="{BB962C8B-B14F-4D97-AF65-F5344CB8AC3E}">
        <p14:creationId xmlns:p14="http://schemas.microsoft.com/office/powerpoint/2010/main" val="8498064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92</a:t>
            </a:fld>
            <a:endParaRPr lang="zh-CN" altLang="en-US"/>
          </a:p>
        </p:txBody>
      </p:sp>
    </p:spTree>
    <p:extLst>
      <p:ext uri="{BB962C8B-B14F-4D97-AF65-F5344CB8AC3E}">
        <p14:creationId xmlns:p14="http://schemas.microsoft.com/office/powerpoint/2010/main" val="11250872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93</a:t>
            </a:fld>
            <a:endParaRPr lang="zh-CN" altLang="en-US"/>
          </a:p>
        </p:txBody>
      </p:sp>
    </p:spTree>
    <p:extLst>
      <p:ext uri="{BB962C8B-B14F-4D97-AF65-F5344CB8AC3E}">
        <p14:creationId xmlns:p14="http://schemas.microsoft.com/office/powerpoint/2010/main" val="41949567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94</a:t>
            </a:fld>
            <a:endParaRPr lang="zh-CN" altLang="en-US"/>
          </a:p>
        </p:txBody>
      </p:sp>
    </p:spTree>
    <p:extLst>
      <p:ext uri="{BB962C8B-B14F-4D97-AF65-F5344CB8AC3E}">
        <p14:creationId xmlns:p14="http://schemas.microsoft.com/office/powerpoint/2010/main" val="30619485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95</a:t>
            </a:fld>
            <a:endParaRPr lang="zh-CN" altLang="en-US"/>
          </a:p>
        </p:txBody>
      </p:sp>
    </p:spTree>
    <p:extLst>
      <p:ext uri="{BB962C8B-B14F-4D97-AF65-F5344CB8AC3E}">
        <p14:creationId xmlns:p14="http://schemas.microsoft.com/office/powerpoint/2010/main" val="35522189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96</a:t>
            </a:fld>
            <a:endParaRPr lang="zh-CN" altLang="en-US"/>
          </a:p>
        </p:txBody>
      </p:sp>
    </p:spTree>
    <p:extLst>
      <p:ext uri="{BB962C8B-B14F-4D97-AF65-F5344CB8AC3E}">
        <p14:creationId xmlns:p14="http://schemas.microsoft.com/office/powerpoint/2010/main" val="24213376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97</a:t>
            </a:fld>
            <a:endParaRPr lang="zh-CN" altLang="en-US"/>
          </a:p>
        </p:txBody>
      </p:sp>
    </p:spTree>
    <p:extLst>
      <p:ext uri="{BB962C8B-B14F-4D97-AF65-F5344CB8AC3E}">
        <p14:creationId xmlns:p14="http://schemas.microsoft.com/office/powerpoint/2010/main" val="5812489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98</a:t>
            </a:fld>
            <a:endParaRPr lang="zh-CN" altLang="en-US"/>
          </a:p>
        </p:txBody>
      </p:sp>
    </p:spTree>
    <p:extLst>
      <p:ext uri="{BB962C8B-B14F-4D97-AF65-F5344CB8AC3E}">
        <p14:creationId xmlns:p14="http://schemas.microsoft.com/office/powerpoint/2010/main" val="14372004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D398E3-16CD-4F8A-A268-FE366D8E7381}" type="slidenum">
              <a:rPr lang="zh-CN" altLang="en-US" smtClean="0"/>
              <a:t>99</a:t>
            </a:fld>
            <a:endParaRPr lang="zh-CN" altLang="en-US"/>
          </a:p>
        </p:txBody>
      </p:sp>
    </p:spTree>
    <p:extLst>
      <p:ext uri="{BB962C8B-B14F-4D97-AF65-F5344CB8AC3E}">
        <p14:creationId xmlns:p14="http://schemas.microsoft.com/office/powerpoint/2010/main" val="228702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3" name="任意多边形: 形状 22"/>
          <p:cNvSpPr>
            <a:spLocks noGrp="1"/>
          </p:cNvSpPr>
          <p:nvPr>
            <p:ph type="pic" sz="quarter" idx="12"/>
          </p:nvPr>
        </p:nvSpPr>
        <p:spPr>
          <a:xfrm>
            <a:off x="10890792" y="3345440"/>
            <a:ext cx="1301207" cy="3069398"/>
          </a:xfrm>
          <a:custGeom>
            <a:avLst/>
            <a:gdLst>
              <a:gd name="connsiteX0" fmla="*/ 1301207 w 1301207"/>
              <a:gd name="connsiteY0" fmla="*/ 0 h 3069398"/>
              <a:gd name="connsiteX1" fmla="*/ 1301207 w 1301207"/>
              <a:gd name="connsiteY1" fmla="*/ 3069398 h 3069398"/>
              <a:gd name="connsiteX2" fmla="*/ 165104 w 1301207"/>
              <a:gd name="connsiteY2" fmla="*/ 1933295 h 3069398"/>
              <a:gd name="connsiteX3" fmla="*/ 165104 w 1301207"/>
              <a:gd name="connsiteY3" fmla="*/ 1136103 h 3069398"/>
              <a:gd name="connsiteX0" fmla="*/ 1301207 w 1301207"/>
              <a:gd name="connsiteY0" fmla="*/ 0 h 3069398"/>
              <a:gd name="connsiteX1" fmla="*/ 1288508 w 1301207"/>
              <a:gd name="connsiteY1" fmla="*/ 1251960 h 3069398"/>
              <a:gd name="connsiteX2" fmla="*/ 1301207 w 1301207"/>
              <a:gd name="connsiteY2" fmla="*/ 3069398 h 3069398"/>
              <a:gd name="connsiteX3" fmla="*/ 165104 w 1301207"/>
              <a:gd name="connsiteY3" fmla="*/ 1933295 h 3069398"/>
              <a:gd name="connsiteX4" fmla="*/ 165104 w 1301207"/>
              <a:gd name="connsiteY4" fmla="*/ 1136103 h 3069398"/>
              <a:gd name="connsiteX5" fmla="*/ 1301207 w 1301207"/>
              <a:gd name="connsiteY5" fmla="*/ 0 h 3069398"/>
              <a:gd name="connsiteX0" fmla="*/ 1288508 w 1379948"/>
              <a:gd name="connsiteY0" fmla="*/ 1251960 h 3069398"/>
              <a:gd name="connsiteX1" fmla="*/ 1301207 w 1379948"/>
              <a:gd name="connsiteY1" fmla="*/ 3069398 h 3069398"/>
              <a:gd name="connsiteX2" fmla="*/ 165104 w 1379948"/>
              <a:gd name="connsiteY2" fmla="*/ 1933295 h 3069398"/>
              <a:gd name="connsiteX3" fmla="*/ 165104 w 1379948"/>
              <a:gd name="connsiteY3" fmla="*/ 1136103 h 3069398"/>
              <a:gd name="connsiteX4" fmla="*/ 1301207 w 1379948"/>
              <a:gd name="connsiteY4" fmla="*/ 0 h 3069398"/>
              <a:gd name="connsiteX5" fmla="*/ 1379948 w 1379948"/>
              <a:gd name="connsiteY5" fmla="*/ 1343400 h 3069398"/>
              <a:gd name="connsiteX0" fmla="*/ 1288508 w 1301207"/>
              <a:gd name="connsiteY0" fmla="*/ 1251960 h 3069398"/>
              <a:gd name="connsiteX1" fmla="*/ 1301207 w 1301207"/>
              <a:gd name="connsiteY1" fmla="*/ 3069398 h 3069398"/>
              <a:gd name="connsiteX2" fmla="*/ 165104 w 1301207"/>
              <a:gd name="connsiteY2" fmla="*/ 1933295 h 3069398"/>
              <a:gd name="connsiteX3" fmla="*/ 165104 w 1301207"/>
              <a:gd name="connsiteY3" fmla="*/ 1136103 h 3069398"/>
              <a:gd name="connsiteX4" fmla="*/ 1301207 w 1301207"/>
              <a:gd name="connsiteY4" fmla="*/ 0 h 3069398"/>
              <a:gd name="connsiteX0" fmla="*/ 1301207 w 1301207"/>
              <a:gd name="connsiteY0" fmla="*/ 3069398 h 3069398"/>
              <a:gd name="connsiteX1" fmla="*/ 165104 w 1301207"/>
              <a:gd name="connsiteY1" fmla="*/ 1933295 h 3069398"/>
              <a:gd name="connsiteX2" fmla="*/ 165104 w 1301207"/>
              <a:gd name="connsiteY2" fmla="*/ 1136103 h 3069398"/>
              <a:gd name="connsiteX3" fmla="*/ 1301207 w 1301207"/>
              <a:gd name="connsiteY3" fmla="*/ 0 h 3069398"/>
            </a:gdLst>
            <a:ahLst/>
            <a:cxnLst>
              <a:cxn ang="0">
                <a:pos x="connsiteX0" y="connsiteY0"/>
              </a:cxn>
              <a:cxn ang="0">
                <a:pos x="connsiteX1" y="connsiteY1"/>
              </a:cxn>
              <a:cxn ang="0">
                <a:pos x="connsiteX2" y="connsiteY2"/>
              </a:cxn>
              <a:cxn ang="0">
                <a:pos x="connsiteX3" y="connsiteY3"/>
              </a:cxn>
            </a:cxnLst>
            <a:rect l="l" t="t" r="r" b="b"/>
            <a:pathLst>
              <a:path w="1301207" h="3069398">
                <a:moveTo>
                  <a:pt x="1301207" y="3069398"/>
                </a:moveTo>
                <a:lnTo>
                  <a:pt x="165104" y="1933295"/>
                </a:lnTo>
                <a:cubicBezTo>
                  <a:pt x="-55034" y="1713157"/>
                  <a:pt x="-55034" y="1356242"/>
                  <a:pt x="165104" y="1136103"/>
                </a:cubicBezTo>
                <a:lnTo>
                  <a:pt x="1301207" y="0"/>
                </a:lnTo>
              </a:path>
            </a:pathLst>
          </a:cu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任意多边形: 形状 19"/>
          <p:cNvSpPr>
            <a:spLocks noGrp="1"/>
          </p:cNvSpPr>
          <p:nvPr>
            <p:ph type="pic" sz="quarter" idx="11"/>
          </p:nvPr>
        </p:nvSpPr>
        <p:spPr>
          <a:xfrm>
            <a:off x="8311358" y="142667"/>
            <a:ext cx="3880643" cy="4316073"/>
          </a:xfrm>
          <a:custGeom>
            <a:avLst/>
            <a:gdLst>
              <a:gd name="connsiteX0" fmla="*/ 2158037 w 3880643"/>
              <a:gd name="connsiteY0" fmla="*/ 0 h 4316073"/>
              <a:gd name="connsiteX1" fmla="*/ 2556633 w 3880643"/>
              <a:gd name="connsiteY1" fmla="*/ 165103 h 4316073"/>
              <a:gd name="connsiteX2" fmla="*/ 3880643 w 3880643"/>
              <a:gd name="connsiteY2" fmla="*/ 1489113 h 4316073"/>
              <a:gd name="connsiteX3" fmla="*/ 3880643 w 3880643"/>
              <a:gd name="connsiteY3" fmla="*/ 2826959 h 4316073"/>
              <a:gd name="connsiteX4" fmla="*/ 2556634 w 3880643"/>
              <a:gd name="connsiteY4" fmla="*/ 4150970 h 4316073"/>
              <a:gd name="connsiteX5" fmla="*/ 1759440 w 3880643"/>
              <a:gd name="connsiteY5" fmla="*/ 4150970 h 4316073"/>
              <a:gd name="connsiteX6" fmla="*/ 165104 w 3880643"/>
              <a:gd name="connsiteY6" fmla="*/ 2556633 h 4316073"/>
              <a:gd name="connsiteX7" fmla="*/ 165104 w 3880643"/>
              <a:gd name="connsiteY7" fmla="*/ 1759440 h 4316073"/>
              <a:gd name="connsiteX8" fmla="*/ 1759441 w 3880643"/>
              <a:gd name="connsiteY8" fmla="*/ 165103 h 4316073"/>
              <a:gd name="connsiteX9" fmla="*/ 2158037 w 3880643"/>
              <a:gd name="connsiteY9" fmla="*/ 0 h 43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0643" h="4316073">
                <a:moveTo>
                  <a:pt x="2158037" y="0"/>
                </a:moveTo>
                <a:cubicBezTo>
                  <a:pt x="2302301" y="0"/>
                  <a:pt x="2446564" y="55034"/>
                  <a:pt x="2556633" y="165103"/>
                </a:cubicBezTo>
                <a:lnTo>
                  <a:pt x="3880643" y="1489113"/>
                </a:lnTo>
                <a:lnTo>
                  <a:pt x="3880643" y="2826959"/>
                </a:lnTo>
                <a:lnTo>
                  <a:pt x="2556634" y="4150970"/>
                </a:lnTo>
                <a:cubicBezTo>
                  <a:pt x="2336494" y="4371108"/>
                  <a:pt x="1979580" y="4371108"/>
                  <a:pt x="1759440" y="4150970"/>
                </a:cubicBezTo>
                <a:lnTo>
                  <a:pt x="165104" y="2556633"/>
                </a:lnTo>
                <a:cubicBezTo>
                  <a:pt x="-55034" y="2336494"/>
                  <a:pt x="-55034" y="1979579"/>
                  <a:pt x="165104" y="1759440"/>
                </a:cubicBezTo>
                <a:lnTo>
                  <a:pt x="1759441" y="165103"/>
                </a:lnTo>
                <a:cubicBezTo>
                  <a:pt x="1869511" y="55034"/>
                  <a:pt x="2013773" y="0"/>
                  <a:pt x="2158037" y="0"/>
                </a:cubicBezTo>
                <a:close/>
              </a:path>
            </a:pathLst>
          </a:cu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2" name="任意多边形: 形状 11"/>
          <p:cNvSpPr>
            <a:spLocks noGrp="1"/>
          </p:cNvSpPr>
          <p:nvPr>
            <p:ph type="pic" sz="quarter" idx="10"/>
          </p:nvPr>
        </p:nvSpPr>
        <p:spPr>
          <a:xfrm>
            <a:off x="5808252" y="1"/>
            <a:ext cx="4163416" cy="1879305"/>
          </a:xfrm>
          <a:custGeom>
            <a:avLst/>
            <a:gdLst>
              <a:gd name="connsiteX0" fmla="*/ 0 w 4163416"/>
              <a:gd name="connsiteY0" fmla="*/ 0 h 1879305"/>
              <a:gd name="connsiteX1" fmla="*/ 4163416 w 4163416"/>
              <a:gd name="connsiteY1" fmla="*/ 0 h 1879305"/>
              <a:gd name="connsiteX2" fmla="*/ 4146874 w 4163416"/>
              <a:gd name="connsiteY2" fmla="*/ 31436 h 1879305"/>
              <a:gd name="connsiteX3" fmla="*/ 4074640 w 4163416"/>
              <a:gd name="connsiteY3" fmla="*/ 119865 h 1879305"/>
              <a:gd name="connsiteX4" fmla="*/ 2480303 w 4163416"/>
              <a:gd name="connsiteY4" fmla="*/ 1714202 h 1879305"/>
              <a:gd name="connsiteX5" fmla="*/ 1683111 w 4163416"/>
              <a:gd name="connsiteY5" fmla="*/ 1714202 h 1879305"/>
              <a:gd name="connsiteX6" fmla="*/ 88774 w 4163416"/>
              <a:gd name="connsiteY6" fmla="*/ 119865 h 1879305"/>
              <a:gd name="connsiteX7" fmla="*/ 16541 w 4163416"/>
              <a:gd name="connsiteY7" fmla="*/ 31436 h 1879305"/>
              <a:gd name="connsiteX0" fmla="*/ 0 w 4163416"/>
              <a:gd name="connsiteY0" fmla="*/ 1 h 1879306"/>
              <a:gd name="connsiteX1" fmla="*/ 2002248 w 4163416"/>
              <a:gd name="connsiteY1" fmla="*/ 0 h 1879306"/>
              <a:gd name="connsiteX2" fmla="*/ 4163416 w 4163416"/>
              <a:gd name="connsiteY2" fmla="*/ 1 h 1879306"/>
              <a:gd name="connsiteX3" fmla="*/ 4146874 w 4163416"/>
              <a:gd name="connsiteY3" fmla="*/ 31437 h 1879306"/>
              <a:gd name="connsiteX4" fmla="*/ 4074640 w 4163416"/>
              <a:gd name="connsiteY4" fmla="*/ 119866 h 1879306"/>
              <a:gd name="connsiteX5" fmla="*/ 2480303 w 4163416"/>
              <a:gd name="connsiteY5" fmla="*/ 1714203 h 1879306"/>
              <a:gd name="connsiteX6" fmla="*/ 1683111 w 4163416"/>
              <a:gd name="connsiteY6" fmla="*/ 1714203 h 1879306"/>
              <a:gd name="connsiteX7" fmla="*/ 88774 w 4163416"/>
              <a:gd name="connsiteY7" fmla="*/ 119866 h 1879306"/>
              <a:gd name="connsiteX8" fmla="*/ 16541 w 4163416"/>
              <a:gd name="connsiteY8" fmla="*/ 31437 h 1879306"/>
              <a:gd name="connsiteX9" fmla="*/ 0 w 4163416"/>
              <a:gd name="connsiteY9" fmla="*/ 1 h 1879306"/>
              <a:gd name="connsiteX0" fmla="*/ 2002248 w 4163416"/>
              <a:gd name="connsiteY0" fmla="*/ 0 h 1879306"/>
              <a:gd name="connsiteX1" fmla="*/ 4163416 w 4163416"/>
              <a:gd name="connsiteY1" fmla="*/ 1 h 1879306"/>
              <a:gd name="connsiteX2" fmla="*/ 4146874 w 4163416"/>
              <a:gd name="connsiteY2" fmla="*/ 31437 h 1879306"/>
              <a:gd name="connsiteX3" fmla="*/ 4074640 w 4163416"/>
              <a:gd name="connsiteY3" fmla="*/ 119866 h 1879306"/>
              <a:gd name="connsiteX4" fmla="*/ 2480303 w 4163416"/>
              <a:gd name="connsiteY4" fmla="*/ 1714203 h 1879306"/>
              <a:gd name="connsiteX5" fmla="*/ 1683111 w 4163416"/>
              <a:gd name="connsiteY5" fmla="*/ 1714203 h 1879306"/>
              <a:gd name="connsiteX6" fmla="*/ 88774 w 4163416"/>
              <a:gd name="connsiteY6" fmla="*/ 119866 h 1879306"/>
              <a:gd name="connsiteX7" fmla="*/ 16541 w 4163416"/>
              <a:gd name="connsiteY7" fmla="*/ 31437 h 1879306"/>
              <a:gd name="connsiteX8" fmla="*/ 0 w 4163416"/>
              <a:gd name="connsiteY8" fmla="*/ 1 h 1879306"/>
              <a:gd name="connsiteX9" fmla="*/ 2093688 w 4163416"/>
              <a:gd name="connsiteY9" fmla="*/ 91440 h 1879306"/>
              <a:gd name="connsiteX0" fmla="*/ 2002248 w 4163416"/>
              <a:gd name="connsiteY0" fmla="*/ 0 h 1879306"/>
              <a:gd name="connsiteX1" fmla="*/ 4163416 w 4163416"/>
              <a:gd name="connsiteY1" fmla="*/ 1 h 1879306"/>
              <a:gd name="connsiteX2" fmla="*/ 4146874 w 4163416"/>
              <a:gd name="connsiteY2" fmla="*/ 31437 h 1879306"/>
              <a:gd name="connsiteX3" fmla="*/ 4074640 w 4163416"/>
              <a:gd name="connsiteY3" fmla="*/ 119866 h 1879306"/>
              <a:gd name="connsiteX4" fmla="*/ 2480303 w 4163416"/>
              <a:gd name="connsiteY4" fmla="*/ 1714203 h 1879306"/>
              <a:gd name="connsiteX5" fmla="*/ 1683111 w 4163416"/>
              <a:gd name="connsiteY5" fmla="*/ 1714203 h 1879306"/>
              <a:gd name="connsiteX6" fmla="*/ 88774 w 4163416"/>
              <a:gd name="connsiteY6" fmla="*/ 119866 h 1879306"/>
              <a:gd name="connsiteX7" fmla="*/ 16541 w 4163416"/>
              <a:gd name="connsiteY7" fmla="*/ 31437 h 1879306"/>
              <a:gd name="connsiteX8" fmla="*/ 0 w 4163416"/>
              <a:gd name="connsiteY8" fmla="*/ 1 h 1879306"/>
              <a:gd name="connsiteX0" fmla="*/ 4163416 w 4163416"/>
              <a:gd name="connsiteY0" fmla="*/ 0 h 1879305"/>
              <a:gd name="connsiteX1" fmla="*/ 4146874 w 4163416"/>
              <a:gd name="connsiteY1" fmla="*/ 31436 h 1879305"/>
              <a:gd name="connsiteX2" fmla="*/ 4074640 w 4163416"/>
              <a:gd name="connsiteY2" fmla="*/ 119865 h 1879305"/>
              <a:gd name="connsiteX3" fmla="*/ 2480303 w 4163416"/>
              <a:gd name="connsiteY3" fmla="*/ 1714202 h 1879305"/>
              <a:gd name="connsiteX4" fmla="*/ 1683111 w 4163416"/>
              <a:gd name="connsiteY4" fmla="*/ 1714202 h 1879305"/>
              <a:gd name="connsiteX5" fmla="*/ 88774 w 4163416"/>
              <a:gd name="connsiteY5" fmla="*/ 119865 h 1879305"/>
              <a:gd name="connsiteX6" fmla="*/ 16541 w 4163416"/>
              <a:gd name="connsiteY6" fmla="*/ 31436 h 1879305"/>
              <a:gd name="connsiteX7" fmla="*/ 0 w 4163416"/>
              <a:gd name="connsiteY7" fmla="*/ 0 h 187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3416" h="1879305">
                <a:moveTo>
                  <a:pt x="4163416" y="0"/>
                </a:moveTo>
                <a:lnTo>
                  <a:pt x="4146874" y="31436"/>
                </a:lnTo>
                <a:cubicBezTo>
                  <a:pt x="4126236" y="62693"/>
                  <a:pt x="4102157" y="92348"/>
                  <a:pt x="4074640" y="119865"/>
                </a:cubicBezTo>
                <a:lnTo>
                  <a:pt x="2480303" y="1714202"/>
                </a:lnTo>
                <a:cubicBezTo>
                  <a:pt x="2260165" y="1934340"/>
                  <a:pt x="1903250" y="1934340"/>
                  <a:pt x="1683111" y="1714202"/>
                </a:cubicBezTo>
                <a:lnTo>
                  <a:pt x="88774" y="119865"/>
                </a:lnTo>
                <a:cubicBezTo>
                  <a:pt x="61257" y="92348"/>
                  <a:pt x="37179" y="62693"/>
                  <a:pt x="16541" y="31436"/>
                </a:cubicBezTo>
                <a:lnTo>
                  <a:pt x="0"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3119405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1DC28D3-987D-401E-95A8-72784AD93D33}" type="datetimeFigureOut">
              <a:rPr lang="zh-CN" altLang="en-US" smtClean="0"/>
              <a:t>2023/10/18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7A4A5A-5C6D-4E6F-81A3-06DF189A7A65}" type="slidenum">
              <a:rPr lang="zh-CN" altLang="en-US" smtClean="0"/>
              <a:t>‹#›</a:t>
            </a:fld>
            <a:endParaRPr lang="zh-CN" altLang="en-US"/>
          </a:p>
        </p:txBody>
      </p:sp>
    </p:spTree>
    <p:extLst>
      <p:ext uri="{BB962C8B-B14F-4D97-AF65-F5344CB8AC3E}">
        <p14:creationId xmlns:p14="http://schemas.microsoft.com/office/powerpoint/2010/main" val="290734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3" name="任意多边形: 形状 12"/>
          <p:cNvSpPr>
            <a:spLocks noGrp="1"/>
          </p:cNvSpPr>
          <p:nvPr>
            <p:ph type="pic" sz="quarter" idx="10"/>
          </p:nvPr>
        </p:nvSpPr>
        <p:spPr>
          <a:xfrm>
            <a:off x="1295495" y="1716603"/>
            <a:ext cx="4262993" cy="4262992"/>
          </a:xfrm>
          <a:custGeom>
            <a:avLst/>
            <a:gdLst>
              <a:gd name="connsiteX0" fmla="*/ 2187077 w 4262993"/>
              <a:gd name="connsiteY0" fmla="*/ 0 h 4262992"/>
              <a:gd name="connsiteX1" fmla="*/ 2323431 w 4262993"/>
              <a:gd name="connsiteY1" fmla="*/ 56479 h 4262992"/>
              <a:gd name="connsiteX2" fmla="*/ 4206514 w 4262993"/>
              <a:gd name="connsiteY2" fmla="*/ 1939563 h 4262992"/>
              <a:gd name="connsiteX3" fmla="*/ 4206514 w 4262993"/>
              <a:gd name="connsiteY3" fmla="*/ 2212270 h 4262992"/>
              <a:gd name="connsiteX4" fmla="*/ 2212271 w 4262993"/>
              <a:gd name="connsiteY4" fmla="*/ 4206513 h 4262992"/>
              <a:gd name="connsiteX5" fmla="*/ 1939564 w 4262993"/>
              <a:gd name="connsiteY5" fmla="*/ 4206513 h 4262992"/>
              <a:gd name="connsiteX6" fmla="*/ 56480 w 4262993"/>
              <a:gd name="connsiteY6" fmla="*/ 2323430 h 4262992"/>
              <a:gd name="connsiteX7" fmla="*/ 56480 w 4262993"/>
              <a:gd name="connsiteY7" fmla="*/ 2050723 h 4262992"/>
              <a:gd name="connsiteX8" fmla="*/ 2050724 w 4262993"/>
              <a:gd name="connsiteY8" fmla="*/ 56479 h 4262992"/>
              <a:gd name="connsiteX9" fmla="*/ 2187077 w 4262993"/>
              <a:gd name="connsiteY9" fmla="*/ 0 h 426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2993" h="4262992">
                <a:moveTo>
                  <a:pt x="2187077" y="0"/>
                </a:moveTo>
                <a:cubicBezTo>
                  <a:pt x="2236427" y="0"/>
                  <a:pt x="2285777" y="18826"/>
                  <a:pt x="2323431" y="56479"/>
                </a:cubicBezTo>
                <a:lnTo>
                  <a:pt x="4206514" y="1939563"/>
                </a:lnTo>
                <a:cubicBezTo>
                  <a:pt x="4281820" y="2014869"/>
                  <a:pt x="4281820" y="2136963"/>
                  <a:pt x="4206514" y="2212270"/>
                </a:cubicBezTo>
                <a:lnTo>
                  <a:pt x="2212271" y="4206513"/>
                </a:lnTo>
                <a:cubicBezTo>
                  <a:pt x="2136964" y="4281819"/>
                  <a:pt x="2014870" y="4281819"/>
                  <a:pt x="1939564" y="4206513"/>
                </a:cubicBezTo>
                <a:lnTo>
                  <a:pt x="56480" y="2323430"/>
                </a:lnTo>
                <a:cubicBezTo>
                  <a:pt x="-18826" y="2248123"/>
                  <a:pt x="-18826" y="2126029"/>
                  <a:pt x="56480" y="2050723"/>
                </a:cubicBezTo>
                <a:lnTo>
                  <a:pt x="2050724" y="56479"/>
                </a:lnTo>
                <a:cubicBezTo>
                  <a:pt x="2088377" y="18826"/>
                  <a:pt x="2137727" y="0"/>
                  <a:pt x="2187077" y="0"/>
                </a:cubicBezTo>
                <a:close/>
              </a:path>
            </a:pathLst>
          </a:custGeom>
        </p:spPr>
        <p:txBody>
          <a:bodyPr wrap="square">
            <a:noAutofit/>
          </a:bodyPr>
          <a:lstStyle/>
          <a:p>
            <a:endParaRPr lang="zh-CN" altLang="en-US"/>
          </a:p>
        </p:txBody>
      </p:sp>
      <p:sp>
        <p:nvSpPr>
          <p:cNvPr id="14" name="任意多边形: 形状 13"/>
          <p:cNvSpPr>
            <a:spLocks noGrp="1"/>
          </p:cNvSpPr>
          <p:nvPr>
            <p:ph type="pic" sz="quarter" idx="11"/>
          </p:nvPr>
        </p:nvSpPr>
        <p:spPr>
          <a:xfrm>
            <a:off x="5349054" y="2130866"/>
            <a:ext cx="2011319" cy="2011318"/>
          </a:xfrm>
          <a:custGeom>
            <a:avLst/>
            <a:gdLst>
              <a:gd name="connsiteX0" fmla="*/ 1031884 w 2011319"/>
              <a:gd name="connsiteY0" fmla="*/ 0 h 2011318"/>
              <a:gd name="connsiteX1" fmla="*/ 1096217 w 2011319"/>
              <a:gd name="connsiteY1" fmla="*/ 26647 h 2011318"/>
              <a:gd name="connsiteX2" fmla="*/ 1984672 w 2011319"/>
              <a:gd name="connsiteY2" fmla="*/ 915103 h 2011318"/>
              <a:gd name="connsiteX3" fmla="*/ 1984672 w 2011319"/>
              <a:gd name="connsiteY3" fmla="*/ 1043769 h 2011318"/>
              <a:gd name="connsiteX4" fmla="*/ 1043770 w 2011319"/>
              <a:gd name="connsiteY4" fmla="*/ 1984671 h 2011318"/>
              <a:gd name="connsiteX5" fmla="*/ 915104 w 2011319"/>
              <a:gd name="connsiteY5" fmla="*/ 1984671 h 2011318"/>
              <a:gd name="connsiteX6" fmla="*/ 26648 w 2011319"/>
              <a:gd name="connsiteY6" fmla="*/ 1096215 h 2011318"/>
              <a:gd name="connsiteX7" fmla="*/ 26648 w 2011319"/>
              <a:gd name="connsiteY7" fmla="*/ 967549 h 2011318"/>
              <a:gd name="connsiteX8" fmla="*/ 967550 w 2011319"/>
              <a:gd name="connsiteY8" fmla="*/ 26647 h 2011318"/>
              <a:gd name="connsiteX9" fmla="*/ 1031884 w 2011319"/>
              <a:gd name="connsiteY9" fmla="*/ 0 h 201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1319" h="2011318">
                <a:moveTo>
                  <a:pt x="1031884" y="0"/>
                </a:moveTo>
                <a:cubicBezTo>
                  <a:pt x="1055168" y="0"/>
                  <a:pt x="1078452" y="8882"/>
                  <a:pt x="1096217" y="26647"/>
                </a:cubicBezTo>
                <a:lnTo>
                  <a:pt x="1984672" y="915103"/>
                </a:lnTo>
                <a:cubicBezTo>
                  <a:pt x="2020202" y="950633"/>
                  <a:pt x="2020202" y="1008239"/>
                  <a:pt x="1984672" y="1043769"/>
                </a:cubicBezTo>
                <a:lnTo>
                  <a:pt x="1043770" y="1984671"/>
                </a:lnTo>
                <a:cubicBezTo>
                  <a:pt x="1008240" y="2020201"/>
                  <a:pt x="950634" y="2020201"/>
                  <a:pt x="915104" y="1984671"/>
                </a:cubicBezTo>
                <a:lnTo>
                  <a:pt x="26648" y="1096215"/>
                </a:lnTo>
                <a:cubicBezTo>
                  <a:pt x="-8882" y="1060685"/>
                  <a:pt x="-8882" y="1003079"/>
                  <a:pt x="26648" y="967549"/>
                </a:cubicBezTo>
                <a:lnTo>
                  <a:pt x="967550" y="26647"/>
                </a:lnTo>
                <a:cubicBezTo>
                  <a:pt x="985315" y="8882"/>
                  <a:pt x="1008599" y="0"/>
                  <a:pt x="1031884" y="0"/>
                </a:cubicBezTo>
                <a:close/>
              </a:path>
            </a:pathLst>
          </a:custGeom>
        </p:spPr>
        <p:txBody>
          <a:bodyPr wrap="square">
            <a:noAutofit/>
          </a:bodyPr>
          <a:lstStyle/>
          <a:p>
            <a:endParaRPr lang="zh-CN" altLang="en-US"/>
          </a:p>
        </p:txBody>
      </p:sp>
      <p:sp>
        <p:nvSpPr>
          <p:cNvPr id="15" name="任意多边形: 形状 14"/>
          <p:cNvSpPr>
            <a:spLocks noGrp="1"/>
          </p:cNvSpPr>
          <p:nvPr>
            <p:ph type="pic" sz="quarter" idx="12"/>
          </p:nvPr>
        </p:nvSpPr>
        <p:spPr>
          <a:xfrm>
            <a:off x="4739453" y="4010466"/>
            <a:ext cx="2011319" cy="2011318"/>
          </a:xfrm>
          <a:custGeom>
            <a:avLst/>
            <a:gdLst>
              <a:gd name="connsiteX0" fmla="*/ 1031884 w 2011319"/>
              <a:gd name="connsiteY0" fmla="*/ 0 h 2011318"/>
              <a:gd name="connsiteX1" fmla="*/ 1096217 w 2011319"/>
              <a:gd name="connsiteY1" fmla="*/ 26647 h 2011318"/>
              <a:gd name="connsiteX2" fmla="*/ 1984672 w 2011319"/>
              <a:gd name="connsiteY2" fmla="*/ 915103 h 2011318"/>
              <a:gd name="connsiteX3" fmla="*/ 1984672 w 2011319"/>
              <a:gd name="connsiteY3" fmla="*/ 1043769 h 2011318"/>
              <a:gd name="connsiteX4" fmla="*/ 1043770 w 2011319"/>
              <a:gd name="connsiteY4" fmla="*/ 1984671 h 2011318"/>
              <a:gd name="connsiteX5" fmla="*/ 915104 w 2011319"/>
              <a:gd name="connsiteY5" fmla="*/ 1984671 h 2011318"/>
              <a:gd name="connsiteX6" fmla="*/ 26648 w 2011319"/>
              <a:gd name="connsiteY6" fmla="*/ 1096216 h 2011318"/>
              <a:gd name="connsiteX7" fmla="*/ 26648 w 2011319"/>
              <a:gd name="connsiteY7" fmla="*/ 967549 h 2011318"/>
              <a:gd name="connsiteX8" fmla="*/ 967550 w 2011319"/>
              <a:gd name="connsiteY8" fmla="*/ 26647 h 2011318"/>
              <a:gd name="connsiteX9" fmla="*/ 1031884 w 2011319"/>
              <a:gd name="connsiteY9" fmla="*/ 0 h 201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1319" h="2011318">
                <a:moveTo>
                  <a:pt x="1031884" y="0"/>
                </a:moveTo>
                <a:cubicBezTo>
                  <a:pt x="1055168" y="0"/>
                  <a:pt x="1078452" y="8882"/>
                  <a:pt x="1096217" y="26647"/>
                </a:cubicBezTo>
                <a:lnTo>
                  <a:pt x="1984672" y="915103"/>
                </a:lnTo>
                <a:cubicBezTo>
                  <a:pt x="2020202" y="950633"/>
                  <a:pt x="2020202" y="1008239"/>
                  <a:pt x="1984672" y="1043769"/>
                </a:cubicBezTo>
                <a:lnTo>
                  <a:pt x="1043770" y="1984671"/>
                </a:lnTo>
                <a:cubicBezTo>
                  <a:pt x="1008240" y="2020201"/>
                  <a:pt x="950634" y="2020201"/>
                  <a:pt x="915104" y="1984671"/>
                </a:cubicBezTo>
                <a:lnTo>
                  <a:pt x="26648" y="1096216"/>
                </a:lnTo>
                <a:cubicBezTo>
                  <a:pt x="-8882" y="1060686"/>
                  <a:pt x="-8882" y="1003079"/>
                  <a:pt x="26648" y="967549"/>
                </a:cubicBezTo>
                <a:lnTo>
                  <a:pt x="967550" y="26647"/>
                </a:lnTo>
                <a:cubicBezTo>
                  <a:pt x="985315" y="8882"/>
                  <a:pt x="1008600" y="0"/>
                  <a:pt x="1031884"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23228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4" name="任意多边形: 形状 13"/>
          <p:cNvSpPr>
            <a:spLocks noGrp="1"/>
          </p:cNvSpPr>
          <p:nvPr>
            <p:ph type="pic" sz="quarter" idx="13"/>
          </p:nvPr>
        </p:nvSpPr>
        <p:spPr>
          <a:xfrm>
            <a:off x="4315366" y="2034973"/>
            <a:ext cx="2093747" cy="1201420"/>
          </a:xfrm>
          <a:custGeom>
            <a:avLst/>
            <a:gdLst>
              <a:gd name="connsiteX0" fmla="*/ 115228 w 2093747"/>
              <a:gd name="connsiteY0" fmla="*/ 0 h 1201420"/>
              <a:gd name="connsiteX1" fmla="*/ 1978519 w 2093747"/>
              <a:gd name="connsiteY1" fmla="*/ 0 h 1201420"/>
              <a:gd name="connsiteX2" fmla="*/ 2093747 w 2093747"/>
              <a:gd name="connsiteY2" fmla="*/ 115228 h 1201420"/>
              <a:gd name="connsiteX3" fmla="*/ 2093747 w 2093747"/>
              <a:gd name="connsiteY3" fmla="*/ 1086192 h 1201420"/>
              <a:gd name="connsiteX4" fmla="*/ 1978519 w 2093747"/>
              <a:gd name="connsiteY4" fmla="*/ 1201420 h 1201420"/>
              <a:gd name="connsiteX5" fmla="*/ 115228 w 2093747"/>
              <a:gd name="connsiteY5" fmla="*/ 1201420 h 1201420"/>
              <a:gd name="connsiteX6" fmla="*/ 0 w 2093747"/>
              <a:gd name="connsiteY6" fmla="*/ 1086192 h 1201420"/>
              <a:gd name="connsiteX7" fmla="*/ 0 w 2093747"/>
              <a:gd name="connsiteY7" fmla="*/ 115228 h 1201420"/>
              <a:gd name="connsiteX8" fmla="*/ 115228 w 2093747"/>
              <a:gd name="connsiteY8" fmla="*/ 0 h 120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3747" h="1201420">
                <a:moveTo>
                  <a:pt x="115228" y="0"/>
                </a:moveTo>
                <a:lnTo>
                  <a:pt x="1978519" y="0"/>
                </a:lnTo>
                <a:cubicBezTo>
                  <a:pt x="2042158" y="0"/>
                  <a:pt x="2093747" y="51589"/>
                  <a:pt x="2093747" y="115228"/>
                </a:cubicBezTo>
                <a:lnTo>
                  <a:pt x="2093747" y="1086192"/>
                </a:lnTo>
                <a:cubicBezTo>
                  <a:pt x="2093747" y="1149831"/>
                  <a:pt x="2042158" y="1201420"/>
                  <a:pt x="1978519" y="1201420"/>
                </a:cubicBezTo>
                <a:lnTo>
                  <a:pt x="115228" y="1201420"/>
                </a:lnTo>
                <a:cubicBezTo>
                  <a:pt x="51589" y="1201420"/>
                  <a:pt x="0" y="1149831"/>
                  <a:pt x="0" y="1086192"/>
                </a:cubicBezTo>
                <a:lnTo>
                  <a:pt x="0" y="115228"/>
                </a:lnTo>
                <a:cubicBezTo>
                  <a:pt x="0" y="51589"/>
                  <a:pt x="51589" y="0"/>
                  <a:pt x="115228" y="0"/>
                </a:cubicBezTo>
                <a:close/>
              </a:path>
            </a:pathLst>
          </a:custGeom>
        </p:spPr>
        <p:txBody>
          <a:bodyPr wrap="square">
            <a:noAutofit/>
          </a:bodyPr>
          <a:lstStyle/>
          <a:p>
            <a:endParaRPr lang="zh-CN" altLang="en-US"/>
          </a:p>
        </p:txBody>
      </p:sp>
      <p:sp>
        <p:nvSpPr>
          <p:cNvPr id="15" name="任意多边形: 形状 14"/>
          <p:cNvSpPr>
            <a:spLocks noGrp="1"/>
          </p:cNvSpPr>
          <p:nvPr>
            <p:ph type="pic" sz="quarter" idx="14"/>
          </p:nvPr>
        </p:nvSpPr>
        <p:spPr>
          <a:xfrm>
            <a:off x="4315366" y="3368473"/>
            <a:ext cx="2093747" cy="2298700"/>
          </a:xfrm>
          <a:custGeom>
            <a:avLst/>
            <a:gdLst>
              <a:gd name="connsiteX0" fmla="*/ 107849 w 2093747"/>
              <a:gd name="connsiteY0" fmla="*/ 0 h 2298700"/>
              <a:gd name="connsiteX1" fmla="*/ 1985898 w 2093747"/>
              <a:gd name="connsiteY1" fmla="*/ 0 h 2298700"/>
              <a:gd name="connsiteX2" fmla="*/ 2093747 w 2093747"/>
              <a:gd name="connsiteY2" fmla="*/ 107849 h 2298700"/>
              <a:gd name="connsiteX3" fmla="*/ 2093747 w 2093747"/>
              <a:gd name="connsiteY3" fmla="*/ 2190851 h 2298700"/>
              <a:gd name="connsiteX4" fmla="*/ 1985898 w 2093747"/>
              <a:gd name="connsiteY4" fmla="*/ 2298700 h 2298700"/>
              <a:gd name="connsiteX5" fmla="*/ 107849 w 2093747"/>
              <a:gd name="connsiteY5" fmla="*/ 2298700 h 2298700"/>
              <a:gd name="connsiteX6" fmla="*/ 0 w 2093747"/>
              <a:gd name="connsiteY6" fmla="*/ 2190851 h 2298700"/>
              <a:gd name="connsiteX7" fmla="*/ 0 w 2093747"/>
              <a:gd name="connsiteY7" fmla="*/ 107849 h 2298700"/>
              <a:gd name="connsiteX8" fmla="*/ 107849 w 2093747"/>
              <a:gd name="connsiteY8" fmla="*/ 0 h 22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3747" h="2298700">
                <a:moveTo>
                  <a:pt x="107849" y="0"/>
                </a:moveTo>
                <a:lnTo>
                  <a:pt x="1985898" y="0"/>
                </a:lnTo>
                <a:cubicBezTo>
                  <a:pt x="2045461" y="0"/>
                  <a:pt x="2093747" y="48286"/>
                  <a:pt x="2093747" y="107849"/>
                </a:cubicBezTo>
                <a:lnTo>
                  <a:pt x="2093747" y="2190851"/>
                </a:lnTo>
                <a:cubicBezTo>
                  <a:pt x="2093747" y="2250414"/>
                  <a:pt x="2045461" y="2298700"/>
                  <a:pt x="1985898" y="2298700"/>
                </a:cubicBezTo>
                <a:lnTo>
                  <a:pt x="107849" y="2298700"/>
                </a:lnTo>
                <a:cubicBezTo>
                  <a:pt x="48286" y="2298700"/>
                  <a:pt x="0" y="2250414"/>
                  <a:pt x="0" y="2190851"/>
                </a:cubicBezTo>
                <a:lnTo>
                  <a:pt x="0" y="107849"/>
                </a:lnTo>
                <a:cubicBezTo>
                  <a:pt x="0" y="48286"/>
                  <a:pt x="48286" y="0"/>
                  <a:pt x="107849" y="0"/>
                </a:cubicBezTo>
                <a:close/>
              </a:path>
            </a:pathLst>
          </a:custGeom>
        </p:spPr>
        <p:txBody>
          <a:bodyPr wrap="square">
            <a:noAutofit/>
          </a:bodyPr>
          <a:lstStyle/>
          <a:p>
            <a:endParaRPr lang="zh-CN" altLang="en-US"/>
          </a:p>
        </p:txBody>
      </p:sp>
      <p:sp>
        <p:nvSpPr>
          <p:cNvPr id="13" name="任意多边形: 形状 12"/>
          <p:cNvSpPr>
            <a:spLocks noGrp="1"/>
          </p:cNvSpPr>
          <p:nvPr>
            <p:ph type="pic" sz="quarter" idx="15"/>
          </p:nvPr>
        </p:nvSpPr>
        <p:spPr>
          <a:xfrm>
            <a:off x="6596436" y="2034973"/>
            <a:ext cx="4773780" cy="3632200"/>
          </a:xfrm>
          <a:custGeom>
            <a:avLst/>
            <a:gdLst>
              <a:gd name="connsiteX0" fmla="*/ 187095 w 4773780"/>
              <a:gd name="connsiteY0" fmla="*/ 0 h 3632200"/>
              <a:gd name="connsiteX1" fmla="*/ 4586685 w 4773780"/>
              <a:gd name="connsiteY1" fmla="*/ 0 h 3632200"/>
              <a:gd name="connsiteX2" fmla="*/ 4773780 w 4773780"/>
              <a:gd name="connsiteY2" fmla="*/ 187095 h 3632200"/>
              <a:gd name="connsiteX3" fmla="*/ 4773780 w 4773780"/>
              <a:gd name="connsiteY3" fmla="*/ 3445105 h 3632200"/>
              <a:gd name="connsiteX4" fmla="*/ 4586685 w 4773780"/>
              <a:gd name="connsiteY4" fmla="*/ 3632200 h 3632200"/>
              <a:gd name="connsiteX5" fmla="*/ 187095 w 4773780"/>
              <a:gd name="connsiteY5" fmla="*/ 3632200 h 3632200"/>
              <a:gd name="connsiteX6" fmla="*/ 0 w 4773780"/>
              <a:gd name="connsiteY6" fmla="*/ 3445105 h 3632200"/>
              <a:gd name="connsiteX7" fmla="*/ 0 w 4773780"/>
              <a:gd name="connsiteY7" fmla="*/ 187095 h 3632200"/>
              <a:gd name="connsiteX8" fmla="*/ 187095 w 4773780"/>
              <a:gd name="connsiteY8" fmla="*/ 0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3780" h="3632200">
                <a:moveTo>
                  <a:pt x="187095" y="0"/>
                </a:moveTo>
                <a:lnTo>
                  <a:pt x="4586685" y="0"/>
                </a:lnTo>
                <a:cubicBezTo>
                  <a:pt x="4690015" y="0"/>
                  <a:pt x="4773780" y="83765"/>
                  <a:pt x="4773780" y="187095"/>
                </a:cubicBezTo>
                <a:lnTo>
                  <a:pt x="4773780" y="3445105"/>
                </a:lnTo>
                <a:cubicBezTo>
                  <a:pt x="4773780" y="3548435"/>
                  <a:pt x="4690015" y="3632200"/>
                  <a:pt x="4586685" y="3632200"/>
                </a:cubicBezTo>
                <a:lnTo>
                  <a:pt x="187095" y="3632200"/>
                </a:lnTo>
                <a:cubicBezTo>
                  <a:pt x="83765" y="3632200"/>
                  <a:pt x="0" y="3548435"/>
                  <a:pt x="0" y="3445105"/>
                </a:cubicBezTo>
                <a:lnTo>
                  <a:pt x="0" y="187095"/>
                </a:lnTo>
                <a:cubicBezTo>
                  <a:pt x="0" y="83765"/>
                  <a:pt x="83765" y="0"/>
                  <a:pt x="187095" y="0"/>
                </a:cubicBez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B1DC28D3-987D-401E-95A8-72784AD93D33}" type="datetimeFigureOut">
              <a:rPr lang="zh-CN" altLang="en-US" smtClean="0"/>
              <a:t>2023/10/18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7A4A5A-5C6D-4E6F-81A3-06DF189A7A65}" type="slidenum">
              <a:rPr lang="zh-CN" altLang="en-US" smtClean="0"/>
              <a:t>‹#›</a:t>
            </a:fld>
            <a:endParaRPr lang="zh-CN" altLang="en-US"/>
          </a:p>
        </p:txBody>
      </p:sp>
    </p:spTree>
    <p:extLst>
      <p:ext uri="{BB962C8B-B14F-4D97-AF65-F5344CB8AC3E}">
        <p14:creationId xmlns:p14="http://schemas.microsoft.com/office/powerpoint/2010/main" val="182569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6" name="任意多边形: 形状 25"/>
          <p:cNvSpPr>
            <a:spLocks noGrp="1"/>
          </p:cNvSpPr>
          <p:nvPr>
            <p:ph type="pic" sz="quarter" idx="18"/>
          </p:nvPr>
        </p:nvSpPr>
        <p:spPr>
          <a:xfrm>
            <a:off x="9089489" y="3405481"/>
            <a:ext cx="1599710" cy="1599710"/>
          </a:xfrm>
          <a:custGeom>
            <a:avLst/>
            <a:gdLst>
              <a:gd name="connsiteX0" fmla="*/ 799855 w 1599710"/>
              <a:gd name="connsiteY0" fmla="*/ 0 h 1599710"/>
              <a:gd name="connsiteX1" fmla="*/ 947591 w 1599710"/>
              <a:gd name="connsiteY1" fmla="*/ 61194 h 1599710"/>
              <a:gd name="connsiteX2" fmla="*/ 1538516 w 1599710"/>
              <a:gd name="connsiteY2" fmla="*/ 652119 h 1599710"/>
              <a:gd name="connsiteX3" fmla="*/ 1538516 w 1599710"/>
              <a:gd name="connsiteY3" fmla="*/ 947591 h 1599710"/>
              <a:gd name="connsiteX4" fmla="*/ 947591 w 1599710"/>
              <a:gd name="connsiteY4" fmla="*/ 1538516 h 1599710"/>
              <a:gd name="connsiteX5" fmla="*/ 652119 w 1599710"/>
              <a:gd name="connsiteY5" fmla="*/ 1538516 h 1599710"/>
              <a:gd name="connsiteX6" fmla="*/ 61194 w 1599710"/>
              <a:gd name="connsiteY6" fmla="*/ 947591 h 1599710"/>
              <a:gd name="connsiteX7" fmla="*/ 61194 w 1599710"/>
              <a:gd name="connsiteY7" fmla="*/ 652119 h 1599710"/>
              <a:gd name="connsiteX8" fmla="*/ 652119 w 1599710"/>
              <a:gd name="connsiteY8" fmla="*/ 61194 h 1599710"/>
              <a:gd name="connsiteX9" fmla="*/ 799855 w 1599710"/>
              <a:gd name="connsiteY9" fmla="*/ 0 h 159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9710" h="1599710">
                <a:moveTo>
                  <a:pt x="799855" y="0"/>
                </a:moveTo>
                <a:cubicBezTo>
                  <a:pt x="853325" y="0"/>
                  <a:pt x="906795" y="20398"/>
                  <a:pt x="947591" y="61194"/>
                </a:cubicBezTo>
                <a:lnTo>
                  <a:pt x="1538516" y="652119"/>
                </a:lnTo>
                <a:cubicBezTo>
                  <a:pt x="1620108" y="733712"/>
                  <a:pt x="1620108" y="865999"/>
                  <a:pt x="1538516" y="947591"/>
                </a:cubicBezTo>
                <a:lnTo>
                  <a:pt x="947591" y="1538516"/>
                </a:lnTo>
                <a:cubicBezTo>
                  <a:pt x="865998" y="1620108"/>
                  <a:pt x="733712" y="1620108"/>
                  <a:pt x="652119" y="1538516"/>
                </a:cubicBezTo>
                <a:lnTo>
                  <a:pt x="61194" y="947591"/>
                </a:lnTo>
                <a:cubicBezTo>
                  <a:pt x="-20398" y="865999"/>
                  <a:pt x="-20398" y="733712"/>
                  <a:pt x="61194" y="652119"/>
                </a:cubicBezTo>
                <a:lnTo>
                  <a:pt x="652119" y="61194"/>
                </a:lnTo>
                <a:cubicBezTo>
                  <a:pt x="692916" y="20398"/>
                  <a:pt x="746385" y="0"/>
                  <a:pt x="799855" y="0"/>
                </a:cubicBezTo>
                <a:close/>
              </a:path>
            </a:pathLst>
          </a:custGeom>
        </p:spPr>
        <p:txBody>
          <a:bodyPr wrap="square">
            <a:noAutofit/>
          </a:bodyPr>
          <a:lstStyle/>
          <a:p>
            <a:endParaRPr lang="zh-CN" altLang="en-US"/>
          </a:p>
        </p:txBody>
      </p:sp>
      <p:sp>
        <p:nvSpPr>
          <p:cNvPr id="31" name="任意多边形: 形状 30"/>
          <p:cNvSpPr>
            <a:spLocks noGrp="1"/>
          </p:cNvSpPr>
          <p:nvPr>
            <p:ph type="pic" sz="quarter" idx="14"/>
          </p:nvPr>
        </p:nvSpPr>
        <p:spPr>
          <a:xfrm>
            <a:off x="1538935" y="3405481"/>
            <a:ext cx="1599710" cy="1599710"/>
          </a:xfrm>
          <a:custGeom>
            <a:avLst/>
            <a:gdLst>
              <a:gd name="connsiteX0" fmla="*/ 799855 w 1599710"/>
              <a:gd name="connsiteY0" fmla="*/ 0 h 1599710"/>
              <a:gd name="connsiteX1" fmla="*/ 947591 w 1599710"/>
              <a:gd name="connsiteY1" fmla="*/ 61194 h 1599710"/>
              <a:gd name="connsiteX2" fmla="*/ 1538516 w 1599710"/>
              <a:gd name="connsiteY2" fmla="*/ 652119 h 1599710"/>
              <a:gd name="connsiteX3" fmla="*/ 1538516 w 1599710"/>
              <a:gd name="connsiteY3" fmla="*/ 947591 h 1599710"/>
              <a:gd name="connsiteX4" fmla="*/ 947591 w 1599710"/>
              <a:gd name="connsiteY4" fmla="*/ 1538516 h 1599710"/>
              <a:gd name="connsiteX5" fmla="*/ 652119 w 1599710"/>
              <a:gd name="connsiteY5" fmla="*/ 1538516 h 1599710"/>
              <a:gd name="connsiteX6" fmla="*/ 61194 w 1599710"/>
              <a:gd name="connsiteY6" fmla="*/ 947591 h 1599710"/>
              <a:gd name="connsiteX7" fmla="*/ 61194 w 1599710"/>
              <a:gd name="connsiteY7" fmla="*/ 652119 h 1599710"/>
              <a:gd name="connsiteX8" fmla="*/ 652119 w 1599710"/>
              <a:gd name="connsiteY8" fmla="*/ 61194 h 1599710"/>
              <a:gd name="connsiteX9" fmla="*/ 799855 w 1599710"/>
              <a:gd name="connsiteY9" fmla="*/ 0 h 159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9710" h="1599710">
                <a:moveTo>
                  <a:pt x="799855" y="0"/>
                </a:moveTo>
                <a:cubicBezTo>
                  <a:pt x="853325" y="0"/>
                  <a:pt x="906795" y="20398"/>
                  <a:pt x="947591" y="61194"/>
                </a:cubicBezTo>
                <a:lnTo>
                  <a:pt x="1538516" y="652119"/>
                </a:lnTo>
                <a:cubicBezTo>
                  <a:pt x="1620108" y="733712"/>
                  <a:pt x="1620108" y="865999"/>
                  <a:pt x="1538516" y="947591"/>
                </a:cubicBezTo>
                <a:lnTo>
                  <a:pt x="947591" y="1538516"/>
                </a:lnTo>
                <a:cubicBezTo>
                  <a:pt x="865999" y="1620108"/>
                  <a:pt x="733712" y="1620108"/>
                  <a:pt x="652119" y="1538516"/>
                </a:cubicBezTo>
                <a:lnTo>
                  <a:pt x="61194" y="947591"/>
                </a:lnTo>
                <a:cubicBezTo>
                  <a:pt x="-20398" y="865999"/>
                  <a:pt x="-20398" y="733712"/>
                  <a:pt x="61194" y="652119"/>
                </a:cubicBezTo>
                <a:lnTo>
                  <a:pt x="652119" y="61194"/>
                </a:lnTo>
                <a:cubicBezTo>
                  <a:pt x="692916" y="20398"/>
                  <a:pt x="746385" y="0"/>
                  <a:pt x="799855" y="0"/>
                </a:cubicBezTo>
                <a:close/>
              </a:path>
            </a:pathLst>
          </a:custGeom>
        </p:spPr>
        <p:txBody>
          <a:bodyPr wrap="square">
            <a:noAutofit/>
          </a:bodyPr>
          <a:lstStyle/>
          <a:p>
            <a:endParaRPr lang="zh-CN" altLang="en-US"/>
          </a:p>
        </p:txBody>
      </p:sp>
      <p:sp>
        <p:nvSpPr>
          <p:cNvPr id="32" name="任意多边形: 形状 31"/>
          <p:cNvSpPr>
            <a:spLocks noGrp="1"/>
          </p:cNvSpPr>
          <p:nvPr>
            <p:ph type="pic" sz="quarter" idx="15"/>
          </p:nvPr>
        </p:nvSpPr>
        <p:spPr>
          <a:xfrm>
            <a:off x="3426574" y="3405481"/>
            <a:ext cx="1599710" cy="1599710"/>
          </a:xfrm>
          <a:custGeom>
            <a:avLst/>
            <a:gdLst>
              <a:gd name="connsiteX0" fmla="*/ 799855 w 1599710"/>
              <a:gd name="connsiteY0" fmla="*/ 0 h 1599710"/>
              <a:gd name="connsiteX1" fmla="*/ 947591 w 1599710"/>
              <a:gd name="connsiteY1" fmla="*/ 61194 h 1599710"/>
              <a:gd name="connsiteX2" fmla="*/ 1538516 w 1599710"/>
              <a:gd name="connsiteY2" fmla="*/ 652119 h 1599710"/>
              <a:gd name="connsiteX3" fmla="*/ 1538516 w 1599710"/>
              <a:gd name="connsiteY3" fmla="*/ 947591 h 1599710"/>
              <a:gd name="connsiteX4" fmla="*/ 947591 w 1599710"/>
              <a:gd name="connsiteY4" fmla="*/ 1538516 h 1599710"/>
              <a:gd name="connsiteX5" fmla="*/ 652119 w 1599710"/>
              <a:gd name="connsiteY5" fmla="*/ 1538516 h 1599710"/>
              <a:gd name="connsiteX6" fmla="*/ 61194 w 1599710"/>
              <a:gd name="connsiteY6" fmla="*/ 947591 h 1599710"/>
              <a:gd name="connsiteX7" fmla="*/ 61194 w 1599710"/>
              <a:gd name="connsiteY7" fmla="*/ 652119 h 1599710"/>
              <a:gd name="connsiteX8" fmla="*/ 652119 w 1599710"/>
              <a:gd name="connsiteY8" fmla="*/ 61194 h 1599710"/>
              <a:gd name="connsiteX9" fmla="*/ 799855 w 1599710"/>
              <a:gd name="connsiteY9" fmla="*/ 0 h 159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9710" h="1599710">
                <a:moveTo>
                  <a:pt x="799855" y="0"/>
                </a:moveTo>
                <a:cubicBezTo>
                  <a:pt x="853325" y="0"/>
                  <a:pt x="906795" y="20398"/>
                  <a:pt x="947591" y="61194"/>
                </a:cubicBezTo>
                <a:lnTo>
                  <a:pt x="1538516" y="652119"/>
                </a:lnTo>
                <a:cubicBezTo>
                  <a:pt x="1620108" y="733712"/>
                  <a:pt x="1620108" y="865999"/>
                  <a:pt x="1538516" y="947591"/>
                </a:cubicBezTo>
                <a:lnTo>
                  <a:pt x="947591" y="1538516"/>
                </a:lnTo>
                <a:cubicBezTo>
                  <a:pt x="865999" y="1620108"/>
                  <a:pt x="733712" y="1620108"/>
                  <a:pt x="652119" y="1538516"/>
                </a:cubicBezTo>
                <a:lnTo>
                  <a:pt x="61194" y="947591"/>
                </a:lnTo>
                <a:cubicBezTo>
                  <a:pt x="-20398" y="865999"/>
                  <a:pt x="-20398" y="733712"/>
                  <a:pt x="61194" y="652119"/>
                </a:cubicBezTo>
                <a:lnTo>
                  <a:pt x="652119" y="61194"/>
                </a:lnTo>
                <a:cubicBezTo>
                  <a:pt x="692916" y="20398"/>
                  <a:pt x="746385" y="0"/>
                  <a:pt x="799855" y="0"/>
                </a:cubicBezTo>
                <a:close/>
              </a:path>
            </a:pathLst>
          </a:custGeom>
        </p:spPr>
        <p:txBody>
          <a:bodyPr wrap="square">
            <a:noAutofit/>
          </a:bodyPr>
          <a:lstStyle/>
          <a:p>
            <a:endParaRPr lang="zh-CN" altLang="en-US"/>
          </a:p>
        </p:txBody>
      </p:sp>
      <p:sp>
        <p:nvSpPr>
          <p:cNvPr id="33" name="任意多边形: 形状 32"/>
          <p:cNvSpPr>
            <a:spLocks noGrp="1"/>
          </p:cNvSpPr>
          <p:nvPr>
            <p:ph type="pic" sz="quarter" idx="16"/>
          </p:nvPr>
        </p:nvSpPr>
        <p:spPr>
          <a:xfrm>
            <a:off x="5314212" y="3405481"/>
            <a:ext cx="1599710" cy="1599710"/>
          </a:xfrm>
          <a:custGeom>
            <a:avLst/>
            <a:gdLst>
              <a:gd name="connsiteX0" fmla="*/ 799855 w 1599710"/>
              <a:gd name="connsiteY0" fmla="*/ 0 h 1599710"/>
              <a:gd name="connsiteX1" fmla="*/ 947591 w 1599710"/>
              <a:gd name="connsiteY1" fmla="*/ 61194 h 1599710"/>
              <a:gd name="connsiteX2" fmla="*/ 1538516 w 1599710"/>
              <a:gd name="connsiteY2" fmla="*/ 652119 h 1599710"/>
              <a:gd name="connsiteX3" fmla="*/ 1538516 w 1599710"/>
              <a:gd name="connsiteY3" fmla="*/ 947591 h 1599710"/>
              <a:gd name="connsiteX4" fmla="*/ 947591 w 1599710"/>
              <a:gd name="connsiteY4" fmla="*/ 1538516 h 1599710"/>
              <a:gd name="connsiteX5" fmla="*/ 652119 w 1599710"/>
              <a:gd name="connsiteY5" fmla="*/ 1538516 h 1599710"/>
              <a:gd name="connsiteX6" fmla="*/ 61195 w 1599710"/>
              <a:gd name="connsiteY6" fmla="*/ 947591 h 1599710"/>
              <a:gd name="connsiteX7" fmla="*/ 61195 w 1599710"/>
              <a:gd name="connsiteY7" fmla="*/ 652119 h 1599710"/>
              <a:gd name="connsiteX8" fmla="*/ 652119 w 1599710"/>
              <a:gd name="connsiteY8" fmla="*/ 61194 h 1599710"/>
              <a:gd name="connsiteX9" fmla="*/ 799855 w 1599710"/>
              <a:gd name="connsiteY9" fmla="*/ 0 h 159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9710" h="1599710">
                <a:moveTo>
                  <a:pt x="799855" y="0"/>
                </a:moveTo>
                <a:cubicBezTo>
                  <a:pt x="853325" y="0"/>
                  <a:pt x="906795" y="20398"/>
                  <a:pt x="947591" y="61194"/>
                </a:cubicBezTo>
                <a:lnTo>
                  <a:pt x="1538516" y="652119"/>
                </a:lnTo>
                <a:cubicBezTo>
                  <a:pt x="1620108" y="733712"/>
                  <a:pt x="1620108" y="865999"/>
                  <a:pt x="1538516" y="947591"/>
                </a:cubicBezTo>
                <a:lnTo>
                  <a:pt x="947591" y="1538516"/>
                </a:lnTo>
                <a:cubicBezTo>
                  <a:pt x="865999" y="1620108"/>
                  <a:pt x="733712" y="1620108"/>
                  <a:pt x="652119" y="1538516"/>
                </a:cubicBezTo>
                <a:lnTo>
                  <a:pt x="61195" y="947591"/>
                </a:lnTo>
                <a:cubicBezTo>
                  <a:pt x="-20398" y="865999"/>
                  <a:pt x="-20398" y="733712"/>
                  <a:pt x="61195" y="652119"/>
                </a:cubicBezTo>
                <a:lnTo>
                  <a:pt x="652119" y="61194"/>
                </a:lnTo>
                <a:cubicBezTo>
                  <a:pt x="692916" y="20398"/>
                  <a:pt x="746385" y="0"/>
                  <a:pt x="799855" y="0"/>
                </a:cubicBezTo>
                <a:close/>
              </a:path>
            </a:pathLst>
          </a:custGeom>
        </p:spPr>
        <p:txBody>
          <a:bodyPr wrap="square">
            <a:noAutofit/>
          </a:bodyPr>
          <a:lstStyle/>
          <a:p>
            <a:endParaRPr lang="zh-CN" altLang="en-US"/>
          </a:p>
        </p:txBody>
      </p:sp>
      <p:sp>
        <p:nvSpPr>
          <p:cNvPr id="34" name="任意多边形: 形状 33"/>
          <p:cNvSpPr>
            <a:spLocks noGrp="1"/>
          </p:cNvSpPr>
          <p:nvPr>
            <p:ph type="pic" sz="quarter" idx="17"/>
          </p:nvPr>
        </p:nvSpPr>
        <p:spPr>
          <a:xfrm>
            <a:off x="7201851" y="3405481"/>
            <a:ext cx="1599710" cy="1599710"/>
          </a:xfrm>
          <a:custGeom>
            <a:avLst/>
            <a:gdLst>
              <a:gd name="connsiteX0" fmla="*/ 799855 w 1599710"/>
              <a:gd name="connsiteY0" fmla="*/ 0 h 1599710"/>
              <a:gd name="connsiteX1" fmla="*/ 947591 w 1599710"/>
              <a:gd name="connsiteY1" fmla="*/ 61194 h 1599710"/>
              <a:gd name="connsiteX2" fmla="*/ 1538516 w 1599710"/>
              <a:gd name="connsiteY2" fmla="*/ 652119 h 1599710"/>
              <a:gd name="connsiteX3" fmla="*/ 1538516 w 1599710"/>
              <a:gd name="connsiteY3" fmla="*/ 947591 h 1599710"/>
              <a:gd name="connsiteX4" fmla="*/ 947591 w 1599710"/>
              <a:gd name="connsiteY4" fmla="*/ 1538516 h 1599710"/>
              <a:gd name="connsiteX5" fmla="*/ 652119 w 1599710"/>
              <a:gd name="connsiteY5" fmla="*/ 1538516 h 1599710"/>
              <a:gd name="connsiteX6" fmla="*/ 61195 w 1599710"/>
              <a:gd name="connsiteY6" fmla="*/ 947591 h 1599710"/>
              <a:gd name="connsiteX7" fmla="*/ 61195 w 1599710"/>
              <a:gd name="connsiteY7" fmla="*/ 652119 h 1599710"/>
              <a:gd name="connsiteX8" fmla="*/ 652119 w 1599710"/>
              <a:gd name="connsiteY8" fmla="*/ 61194 h 1599710"/>
              <a:gd name="connsiteX9" fmla="*/ 799855 w 1599710"/>
              <a:gd name="connsiteY9" fmla="*/ 0 h 159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9710" h="1599710">
                <a:moveTo>
                  <a:pt x="799855" y="0"/>
                </a:moveTo>
                <a:cubicBezTo>
                  <a:pt x="853325" y="0"/>
                  <a:pt x="906795" y="20398"/>
                  <a:pt x="947591" y="61194"/>
                </a:cubicBezTo>
                <a:lnTo>
                  <a:pt x="1538516" y="652119"/>
                </a:lnTo>
                <a:cubicBezTo>
                  <a:pt x="1620108" y="733712"/>
                  <a:pt x="1620108" y="865999"/>
                  <a:pt x="1538516" y="947591"/>
                </a:cubicBezTo>
                <a:lnTo>
                  <a:pt x="947591" y="1538516"/>
                </a:lnTo>
                <a:cubicBezTo>
                  <a:pt x="865999" y="1620108"/>
                  <a:pt x="733712" y="1620108"/>
                  <a:pt x="652119" y="1538516"/>
                </a:cubicBezTo>
                <a:lnTo>
                  <a:pt x="61195" y="947591"/>
                </a:lnTo>
                <a:cubicBezTo>
                  <a:pt x="-20398" y="865999"/>
                  <a:pt x="-20398" y="733712"/>
                  <a:pt x="61195" y="652119"/>
                </a:cubicBezTo>
                <a:lnTo>
                  <a:pt x="652119" y="61194"/>
                </a:lnTo>
                <a:cubicBezTo>
                  <a:pt x="692916" y="20398"/>
                  <a:pt x="746385" y="0"/>
                  <a:pt x="799855" y="0"/>
                </a:cubicBezTo>
                <a:close/>
              </a:path>
            </a:pathLst>
          </a:custGeom>
        </p:spPr>
        <p:txBody>
          <a:bodyPr wrap="square">
            <a:noAutofit/>
          </a:bodyPr>
          <a:lstStyle/>
          <a:p>
            <a:endParaRPr lang="zh-CN" altLang="en-US"/>
          </a:p>
        </p:txBody>
      </p:sp>
      <p:sp>
        <p:nvSpPr>
          <p:cNvPr id="27" name="任意多边形: 形状 26"/>
          <p:cNvSpPr>
            <a:spLocks noGrp="1"/>
          </p:cNvSpPr>
          <p:nvPr>
            <p:ph type="pic" sz="quarter" idx="10"/>
          </p:nvPr>
        </p:nvSpPr>
        <p:spPr>
          <a:xfrm>
            <a:off x="2461837" y="1675581"/>
            <a:ext cx="1599710" cy="1599710"/>
          </a:xfrm>
          <a:custGeom>
            <a:avLst/>
            <a:gdLst>
              <a:gd name="connsiteX0" fmla="*/ 799855 w 1599710"/>
              <a:gd name="connsiteY0" fmla="*/ 0 h 1599710"/>
              <a:gd name="connsiteX1" fmla="*/ 947591 w 1599710"/>
              <a:gd name="connsiteY1" fmla="*/ 61194 h 1599710"/>
              <a:gd name="connsiteX2" fmla="*/ 1538516 w 1599710"/>
              <a:gd name="connsiteY2" fmla="*/ 652119 h 1599710"/>
              <a:gd name="connsiteX3" fmla="*/ 1538516 w 1599710"/>
              <a:gd name="connsiteY3" fmla="*/ 947591 h 1599710"/>
              <a:gd name="connsiteX4" fmla="*/ 947591 w 1599710"/>
              <a:gd name="connsiteY4" fmla="*/ 1538516 h 1599710"/>
              <a:gd name="connsiteX5" fmla="*/ 652119 w 1599710"/>
              <a:gd name="connsiteY5" fmla="*/ 1538516 h 1599710"/>
              <a:gd name="connsiteX6" fmla="*/ 61194 w 1599710"/>
              <a:gd name="connsiteY6" fmla="*/ 947591 h 1599710"/>
              <a:gd name="connsiteX7" fmla="*/ 61194 w 1599710"/>
              <a:gd name="connsiteY7" fmla="*/ 652119 h 1599710"/>
              <a:gd name="connsiteX8" fmla="*/ 652119 w 1599710"/>
              <a:gd name="connsiteY8" fmla="*/ 61194 h 1599710"/>
              <a:gd name="connsiteX9" fmla="*/ 799855 w 1599710"/>
              <a:gd name="connsiteY9" fmla="*/ 0 h 159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9710" h="1599710">
                <a:moveTo>
                  <a:pt x="799855" y="0"/>
                </a:moveTo>
                <a:cubicBezTo>
                  <a:pt x="853325" y="0"/>
                  <a:pt x="906795" y="20398"/>
                  <a:pt x="947591" y="61194"/>
                </a:cubicBezTo>
                <a:lnTo>
                  <a:pt x="1538516" y="652119"/>
                </a:lnTo>
                <a:cubicBezTo>
                  <a:pt x="1620108" y="733712"/>
                  <a:pt x="1620108" y="865999"/>
                  <a:pt x="1538516" y="947591"/>
                </a:cubicBezTo>
                <a:lnTo>
                  <a:pt x="947591" y="1538516"/>
                </a:lnTo>
                <a:cubicBezTo>
                  <a:pt x="865999" y="1620108"/>
                  <a:pt x="733712" y="1620108"/>
                  <a:pt x="652119" y="1538516"/>
                </a:cubicBezTo>
                <a:lnTo>
                  <a:pt x="61194" y="947591"/>
                </a:lnTo>
                <a:cubicBezTo>
                  <a:pt x="-20398" y="865999"/>
                  <a:pt x="-20398" y="733712"/>
                  <a:pt x="61194" y="652119"/>
                </a:cubicBezTo>
                <a:lnTo>
                  <a:pt x="652119" y="61194"/>
                </a:lnTo>
                <a:cubicBezTo>
                  <a:pt x="692916" y="20398"/>
                  <a:pt x="746385" y="0"/>
                  <a:pt x="799855" y="0"/>
                </a:cubicBezTo>
                <a:close/>
              </a:path>
            </a:pathLst>
          </a:custGeom>
        </p:spPr>
        <p:txBody>
          <a:bodyPr wrap="square">
            <a:noAutofit/>
          </a:bodyPr>
          <a:lstStyle/>
          <a:p>
            <a:endParaRPr lang="zh-CN" altLang="en-US" dirty="0"/>
          </a:p>
        </p:txBody>
      </p:sp>
      <p:sp>
        <p:nvSpPr>
          <p:cNvPr id="28" name="任意多边形: 形状 27"/>
          <p:cNvSpPr>
            <a:spLocks noGrp="1"/>
          </p:cNvSpPr>
          <p:nvPr>
            <p:ph type="pic" sz="quarter" idx="11"/>
          </p:nvPr>
        </p:nvSpPr>
        <p:spPr>
          <a:xfrm>
            <a:off x="4349476" y="1675581"/>
            <a:ext cx="1599710" cy="1599710"/>
          </a:xfrm>
          <a:custGeom>
            <a:avLst/>
            <a:gdLst>
              <a:gd name="connsiteX0" fmla="*/ 799855 w 1599710"/>
              <a:gd name="connsiteY0" fmla="*/ 0 h 1599710"/>
              <a:gd name="connsiteX1" fmla="*/ 947591 w 1599710"/>
              <a:gd name="connsiteY1" fmla="*/ 61194 h 1599710"/>
              <a:gd name="connsiteX2" fmla="*/ 1538516 w 1599710"/>
              <a:gd name="connsiteY2" fmla="*/ 652119 h 1599710"/>
              <a:gd name="connsiteX3" fmla="*/ 1538516 w 1599710"/>
              <a:gd name="connsiteY3" fmla="*/ 947591 h 1599710"/>
              <a:gd name="connsiteX4" fmla="*/ 947591 w 1599710"/>
              <a:gd name="connsiteY4" fmla="*/ 1538516 h 1599710"/>
              <a:gd name="connsiteX5" fmla="*/ 652119 w 1599710"/>
              <a:gd name="connsiteY5" fmla="*/ 1538516 h 1599710"/>
              <a:gd name="connsiteX6" fmla="*/ 61195 w 1599710"/>
              <a:gd name="connsiteY6" fmla="*/ 947591 h 1599710"/>
              <a:gd name="connsiteX7" fmla="*/ 61195 w 1599710"/>
              <a:gd name="connsiteY7" fmla="*/ 652119 h 1599710"/>
              <a:gd name="connsiteX8" fmla="*/ 652119 w 1599710"/>
              <a:gd name="connsiteY8" fmla="*/ 61194 h 1599710"/>
              <a:gd name="connsiteX9" fmla="*/ 799855 w 1599710"/>
              <a:gd name="connsiteY9" fmla="*/ 0 h 159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9710" h="1599710">
                <a:moveTo>
                  <a:pt x="799855" y="0"/>
                </a:moveTo>
                <a:cubicBezTo>
                  <a:pt x="853325" y="0"/>
                  <a:pt x="906795" y="20398"/>
                  <a:pt x="947591" y="61194"/>
                </a:cubicBezTo>
                <a:lnTo>
                  <a:pt x="1538516" y="652119"/>
                </a:lnTo>
                <a:cubicBezTo>
                  <a:pt x="1620108" y="733712"/>
                  <a:pt x="1620108" y="865999"/>
                  <a:pt x="1538516" y="947591"/>
                </a:cubicBezTo>
                <a:lnTo>
                  <a:pt x="947591" y="1538516"/>
                </a:lnTo>
                <a:cubicBezTo>
                  <a:pt x="865999" y="1620108"/>
                  <a:pt x="733712" y="1620108"/>
                  <a:pt x="652119" y="1538516"/>
                </a:cubicBezTo>
                <a:lnTo>
                  <a:pt x="61195" y="947591"/>
                </a:lnTo>
                <a:cubicBezTo>
                  <a:pt x="-20398" y="865999"/>
                  <a:pt x="-20398" y="733712"/>
                  <a:pt x="61195" y="652119"/>
                </a:cubicBezTo>
                <a:lnTo>
                  <a:pt x="652119" y="61194"/>
                </a:lnTo>
                <a:cubicBezTo>
                  <a:pt x="692916" y="20398"/>
                  <a:pt x="746385" y="0"/>
                  <a:pt x="799855" y="0"/>
                </a:cubicBezTo>
                <a:close/>
              </a:path>
            </a:pathLst>
          </a:custGeom>
        </p:spPr>
        <p:txBody>
          <a:bodyPr wrap="square">
            <a:noAutofit/>
          </a:bodyPr>
          <a:lstStyle/>
          <a:p>
            <a:endParaRPr lang="zh-CN" altLang="en-US" dirty="0"/>
          </a:p>
        </p:txBody>
      </p:sp>
      <p:sp>
        <p:nvSpPr>
          <p:cNvPr id="29" name="任意多边形: 形状 28"/>
          <p:cNvSpPr>
            <a:spLocks noGrp="1"/>
          </p:cNvSpPr>
          <p:nvPr>
            <p:ph type="pic" sz="quarter" idx="12"/>
          </p:nvPr>
        </p:nvSpPr>
        <p:spPr>
          <a:xfrm>
            <a:off x="6237114" y="1675581"/>
            <a:ext cx="1599710" cy="1599710"/>
          </a:xfrm>
          <a:custGeom>
            <a:avLst/>
            <a:gdLst>
              <a:gd name="connsiteX0" fmla="*/ 799855 w 1599710"/>
              <a:gd name="connsiteY0" fmla="*/ 0 h 1599710"/>
              <a:gd name="connsiteX1" fmla="*/ 947591 w 1599710"/>
              <a:gd name="connsiteY1" fmla="*/ 61194 h 1599710"/>
              <a:gd name="connsiteX2" fmla="*/ 1538516 w 1599710"/>
              <a:gd name="connsiteY2" fmla="*/ 652119 h 1599710"/>
              <a:gd name="connsiteX3" fmla="*/ 1538516 w 1599710"/>
              <a:gd name="connsiteY3" fmla="*/ 947591 h 1599710"/>
              <a:gd name="connsiteX4" fmla="*/ 947591 w 1599710"/>
              <a:gd name="connsiteY4" fmla="*/ 1538516 h 1599710"/>
              <a:gd name="connsiteX5" fmla="*/ 652119 w 1599710"/>
              <a:gd name="connsiteY5" fmla="*/ 1538516 h 1599710"/>
              <a:gd name="connsiteX6" fmla="*/ 61195 w 1599710"/>
              <a:gd name="connsiteY6" fmla="*/ 947591 h 1599710"/>
              <a:gd name="connsiteX7" fmla="*/ 61195 w 1599710"/>
              <a:gd name="connsiteY7" fmla="*/ 652119 h 1599710"/>
              <a:gd name="connsiteX8" fmla="*/ 652119 w 1599710"/>
              <a:gd name="connsiteY8" fmla="*/ 61194 h 1599710"/>
              <a:gd name="connsiteX9" fmla="*/ 799855 w 1599710"/>
              <a:gd name="connsiteY9" fmla="*/ 0 h 159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9710" h="1599710">
                <a:moveTo>
                  <a:pt x="799855" y="0"/>
                </a:moveTo>
                <a:cubicBezTo>
                  <a:pt x="853325" y="0"/>
                  <a:pt x="906795" y="20398"/>
                  <a:pt x="947591" y="61194"/>
                </a:cubicBezTo>
                <a:lnTo>
                  <a:pt x="1538516" y="652119"/>
                </a:lnTo>
                <a:cubicBezTo>
                  <a:pt x="1620108" y="733712"/>
                  <a:pt x="1620108" y="865999"/>
                  <a:pt x="1538516" y="947591"/>
                </a:cubicBezTo>
                <a:lnTo>
                  <a:pt x="947591" y="1538516"/>
                </a:lnTo>
                <a:cubicBezTo>
                  <a:pt x="865999" y="1620108"/>
                  <a:pt x="733712" y="1620108"/>
                  <a:pt x="652119" y="1538516"/>
                </a:cubicBezTo>
                <a:lnTo>
                  <a:pt x="61195" y="947591"/>
                </a:lnTo>
                <a:cubicBezTo>
                  <a:pt x="-20398" y="865999"/>
                  <a:pt x="-20398" y="733712"/>
                  <a:pt x="61195" y="652119"/>
                </a:cubicBezTo>
                <a:lnTo>
                  <a:pt x="652119" y="61194"/>
                </a:lnTo>
                <a:cubicBezTo>
                  <a:pt x="692915" y="20398"/>
                  <a:pt x="746385" y="0"/>
                  <a:pt x="799855" y="0"/>
                </a:cubicBezTo>
                <a:close/>
              </a:path>
            </a:pathLst>
          </a:custGeom>
        </p:spPr>
        <p:txBody>
          <a:bodyPr wrap="square">
            <a:noAutofit/>
          </a:bodyPr>
          <a:lstStyle/>
          <a:p>
            <a:endParaRPr lang="zh-CN" altLang="en-US"/>
          </a:p>
        </p:txBody>
      </p:sp>
      <p:sp>
        <p:nvSpPr>
          <p:cNvPr id="30" name="任意多边形: 形状 29"/>
          <p:cNvSpPr>
            <a:spLocks noGrp="1"/>
          </p:cNvSpPr>
          <p:nvPr>
            <p:ph type="pic" sz="quarter" idx="13"/>
          </p:nvPr>
        </p:nvSpPr>
        <p:spPr>
          <a:xfrm>
            <a:off x="8124752" y="1675581"/>
            <a:ext cx="1599710" cy="1599710"/>
          </a:xfrm>
          <a:custGeom>
            <a:avLst/>
            <a:gdLst>
              <a:gd name="connsiteX0" fmla="*/ 799855 w 1599710"/>
              <a:gd name="connsiteY0" fmla="*/ 0 h 1599710"/>
              <a:gd name="connsiteX1" fmla="*/ 947591 w 1599710"/>
              <a:gd name="connsiteY1" fmla="*/ 61194 h 1599710"/>
              <a:gd name="connsiteX2" fmla="*/ 1538516 w 1599710"/>
              <a:gd name="connsiteY2" fmla="*/ 652119 h 1599710"/>
              <a:gd name="connsiteX3" fmla="*/ 1538516 w 1599710"/>
              <a:gd name="connsiteY3" fmla="*/ 947591 h 1599710"/>
              <a:gd name="connsiteX4" fmla="*/ 947591 w 1599710"/>
              <a:gd name="connsiteY4" fmla="*/ 1538516 h 1599710"/>
              <a:gd name="connsiteX5" fmla="*/ 652119 w 1599710"/>
              <a:gd name="connsiteY5" fmla="*/ 1538516 h 1599710"/>
              <a:gd name="connsiteX6" fmla="*/ 61195 w 1599710"/>
              <a:gd name="connsiteY6" fmla="*/ 947591 h 1599710"/>
              <a:gd name="connsiteX7" fmla="*/ 61195 w 1599710"/>
              <a:gd name="connsiteY7" fmla="*/ 652119 h 1599710"/>
              <a:gd name="connsiteX8" fmla="*/ 652119 w 1599710"/>
              <a:gd name="connsiteY8" fmla="*/ 61194 h 1599710"/>
              <a:gd name="connsiteX9" fmla="*/ 799855 w 1599710"/>
              <a:gd name="connsiteY9" fmla="*/ 0 h 159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9710" h="1599710">
                <a:moveTo>
                  <a:pt x="799855" y="0"/>
                </a:moveTo>
                <a:cubicBezTo>
                  <a:pt x="853325" y="0"/>
                  <a:pt x="906794" y="20398"/>
                  <a:pt x="947591" y="61194"/>
                </a:cubicBezTo>
                <a:lnTo>
                  <a:pt x="1538516" y="652119"/>
                </a:lnTo>
                <a:cubicBezTo>
                  <a:pt x="1620108" y="733712"/>
                  <a:pt x="1620108" y="865999"/>
                  <a:pt x="1538516" y="947591"/>
                </a:cubicBezTo>
                <a:lnTo>
                  <a:pt x="947591" y="1538516"/>
                </a:lnTo>
                <a:cubicBezTo>
                  <a:pt x="865998" y="1620108"/>
                  <a:pt x="733712" y="1620108"/>
                  <a:pt x="652119" y="1538516"/>
                </a:cubicBezTo>
                <a:lnTo>
                  <a:pt x="61195" y="947591"/>
                </a:lnTo>
                <a:cubicBezTo>
                  <a:pt x="-20398" y="865999"/>
                  <a:pt x="-20398" y="733712"/>
                  <a:pt x="61195" y="652119"/>
                </a:cubicBezTo>
                <a:lnTo>
                  <a:pt x="652119" y="61194"/>
                </a:lnTo>
                <a:cubicBezTo>
                  <a:pt x="692916" y="20398"/>
                  <a:pt x="746385" y="0"/>
                  <a:pt x="79985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4431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1DC28D3-987D-401E-95A8-72784AD93D33}" type="datetimeFigureOut">
              <a:rPr lang="zh-CN" altLang="en-US" smtClean="0"/>
              <a:t>2023/10/18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7A4A5A-5C6D-4E6F-81A3-06DF189A7A65}" type="slidenum">
              <a:rPr lang="zh-CN" altLang="en-US" smtClean="0"/>
              <a:t>‹#›</a:t>
            </a:fld>
            <a:endParaRPr lang="zh-CN" altLang="en-US"/>
          </a:p>
        </p:txBody>
      </p:sp>
      <p:sp>
        <p:nvSpPr>
          <p:cNvPr id="7" name="矩形 6"/>
          <p:cNvSpPr/>
          <p:nvPr userDrawn="1"/>
        </p:nvSpPr>
        <p:spPr>
          <a:xfrm>
            <a:off x="8729683" y="6422330"/>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341629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5" name="任意多边形: 形状 14"/>
          <p:cNvSpPr>
            <a:spLocks noGrp="1"/>
          </p:cNvSpPr>
          <p:nvPr>
            <p:ph type="pic" sz="quarter" idx="10"/>
          </p:nvPr>
        </p:nvSpPr>
        <p:spPr>
          <a:xfrm>
            <a:off x="3507265" y="2359368"/>
            <a:ext cx="1627407" cy="2887019"/>
          </a:xfrm>
          <a:custGeom>
            <a:avLst/>
            <a:gdLst>
              <a:gd name="connsiteX0" fmla="*/ 0 w 1627407"/>
              <a:gd name="connsiteY0" fmla="*/ 0 h 2887019"/>
              <a:gd name="connsiteX1" fmla="*/ 1627407 w 1627407"/>
              <a:gd name="connsiteY1" fmla="*/ 0 h 2887019"/>
              <a:gd name="connsiteX2" fmla="*/ 1627407 w 1627407"/>
              <a:gd name="connsiteY2" fmla="*/ 2887019 h 2887019"/>
              <a:gd name="connsiteX3" fmla="*/ 0 w 1627407"/>
              <a:gd name="connsiteY3" fmla="*/ 2887019 h 2887019"/>
            </a:gdLst>
            <a:ahLst/>
            <a:cxnLst>
              <a:cxn ang="0">
                <a:pos x="connsiteX0" y="connsiteY0"/>
              </a:cxn>
              <a:cxn ang="0">
                <a:pos x="connsiteX1" y="connsiteY1"/>
              </a:cxn>
              <a:cxn ang="0">
                <a:pos x="connsiteX2" y="connsiteY2"/>
              </a:cxn>
              <a:cxn ang="0">
                <a:pos x="connsiteX3" y="connsiteY3"/>
              </a:cxn>
            </a:cxnLst>
            <a:rect l="l" t="t" r="r" b="b"/>
            <a:pathLst>
              <a:path w="1627407" h="2887019">
                <a:moveTo>
                  <a:pt x="0" y="0"/>
                </a:moveTo>
                <a:lnTo>
                  <a:pt x="1627407" y="0"/>
                </a:lnTo>
                <a:lnTo>
                  <a:pt x="1627407" y="2887019"/>
                </a:lnTo>
                <a:lnTo>
                  <a:pt x="0" y="2887019"/>
                </a:lnTo>
                <a:close/>
              </a:path>
            </a:pathLst>
          </a:custGeom>
        </p:spPr>
        <p:txBody>
          <a:bodyPr wrap="square">
            <a:noAutofit/>
          </a:bodyPr>
          <a:lstStyle/>
          <a:p>
            <a:endParaRPr lang="zh-CN" altLang="en-US"/>
          </a:p>
        </p:txBody>
      </p:sp>
      <p:sp>
        <p:nvSpPr>
          <p:cNvPr id="14" name="任意多边形: 形状 13"/>
          <p:cNvSpPr>
            <a:spLocks noGrp="1"/>
          </p:cNvSpPr>
          <p:nvPr>
            <p:ph type="pic" sz="quarter" idx="11"/>
          </p:nvPr>
        </p:nvSpPr>
        <p:spPr>
          <a:xfrm>
            <a:off x="1311274" y="2359368"/>
            <a:ext cx="1627407" cy="2887019"/>
          </a:xfrm>
          <a:custGeom>
            <a:avLst/>
            <a:gdLst>
              <a:gd name="connsiteX0" fmla="*/ 0 w 1627407"/>
              <a:gd name="connsiteY0" fmla="*/ 0 h 2887019"/>
              <a:gd name="connsiteX1" fmla="*/ 1627407 w 1627407"/>
              <a:gd name="connsiteY1" fmla="*/ 0 h 2887019"/>
              <a:gd name="connsiteX2" fmla="*/ 1627407 w 1627407"/>
              <a:gd name="connsiteY2" fmla="*/ 2887019 h 2887019"/>
              <a:gd name="connsiteX3" fmla="*/ 0 w 1627407"/>
              <a:gd name="connsiteY3" fmla="*/ 2887019 h 2887019"/>
            </a:gdLst>
            <a:ahLst/>
            <a:cxnLst>
              <a:cxn ang="0">
                <a:pos x="connsiteX0" y="connsiteY0"/>
              </a:cxn>
              <a:cxn ang="0">
                <a:pos x="connsiteX1" y="connsiteY1"/>
              </a:cxn>
              <a:cxn ang="0">
                <a:pos x="connsiteX2" y="connsiteY2"/>
              </a:cxn>
              <a:cxn ang="0">
                <a:pos x="connsiteX3" y="connsiteY3"/>
              </a:cxn>
            </a:cxnLst>
            <a:rect l="l" t="t" r="r" b="b"/>
            <a:pathLst>
              <a:path w="1627407" h="2887019">
                <a:moveTo>
                  <a:pt x="0" y="0"/>
                </a:moveTo>
                <a:lnTo>
                  <a:pt x="1627407" y="0"/>
                </a:lnTo>
                <a:lnTo>
                  <a:pt x="1627407" y="2887019"/>
                </a:lnTo>
                <a:lnTo>
                  <a:pt x="0" y="2887019"/>
                </a:lnTo>
                <a:close/>
              </a:path>
            </a:pathLst>
          </a:custGeom>
        </p:spPr>
        <p:txBody>
          <a:bodyPr wrap="square">
            <a:noAutofit/>
          </a:bodyPr>
          <a:lstStyle/>
          <a:p>
            <a:endParaRPr lang="zh-CN" altLang="en-US"/>
          </a:p>
        </p:txBody>
      </p:sp>
      <p:sp>
        <p:nvSpPr>
          <p:cNvPr id="13" name="任意多边形: 形状 12"/>
          <p:cNvSpPr>
            <a:spLocks noGrp="1"/>
          </p:cNvSpPr>
          <p:nvPr>
            <p:ph type="pic" sz="quarter" idx="12"/>
          </p:nvPr>
        </p:nvSpPr>
        <p:spPr>
          <a:xfrm>
            <a:off x="2295507" y="1895063"/>
            <a:ext cx="1901775" cy="3373748"/>
          </a:xfrm>
          <a:custGeom>
            <a:avLst/>
            <a:gdLst>
              <a:gd name="connsiteX0" fmla="*/ 0 w 1901775"/>
              <a:gd name="connsiteY0" fmla="*/ 0 h 3373748"/>
              <a:gd name="connsiteX1" fmla="*/ 1901775 w 1901775"/>
              <a:gd name="connsiteY1" fmla="*/ 0 h 3373748"/>
              <a:gd name="connsiteX2" fmla="*/ 1901775 w 1901775"/>
              <a:gd name="connsiteY2" fmla="*/ 3373748 h 3373748"/>
              <a:gd name="connsiteX3" fmla="*/ 0 w 1901775"/>
              <a:gd name="connsiteY3" fmla="*/ 3373748 h 3373748"/>
            </a:gdLst>
            <a:ahLst/>
            <a:cxnLst>
              <a:cxn ang="0">
                <a:pos x="connsiteX0" y="connsiteY0"/>
              </a:cxn>
              <a:cxn ang="0">
                <a:pos x="connsiteX1" y="connsiteY1"/>
              </a:cxn>
              <a:cxn ang="0">
                <a:pos x="connsiteX2" y="connsiteY2"/>
              </a:cxn>
              <a:cxn ang="0">
                <a:pos x="connsiteX3" y="connsiteY3"/>
              </a:cxn>
            </a:cxnLst>
            <a:rect l="l" t="t" r="r" b="b"/>
            <a:pathLst>
              <a:path w="1901775" h="3373748">
                <a:moveTo>
                  <a:pt x="0" y="0"/>
                </a:moveTo>
                <a:lnTo>
                  <a:pt x="1901775" y="0"/>
                </a:lnTo>
                <a:lnTo>
                  <a:pt x="1901775" y="3373748"/>
                </a:lnTo>
                <a:lnTo>
                  <a:pt x="0" y="337374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5242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任意多边形: 形状 9"/>
          <p:cNvSpPr>
            <a:spLocks noGrp="1"/>
          </p:cNvSpPr>
          <p:nvPr>
            <p:ph type="pic" sz="quarter" idx="10"/>
          </p:nvPr>
        </p:nvSpPr>
        <p:spPr>
          <a:xfrm>
            <a:off x="0" y="1"/>
            <a:ext cx="5778474" cy="5747783"/>
          </a:xfrm>
          <a:custGeom>
            <a:avLst/>
            <a:gdLst>
              <a:gd name="connsiteX0" fmla="*/ 2119001 w 5778474"/>
              <a:gd name="connsiteY0" fmla="*/ 3618970 h 5747783"/>
              <a:gd name="connsiteX1" fmla="*/ 2315600 w 5778474"/>
              <a:gd name="connsiteY1" fmla="*/ 3700404 h 5747783"/>
              <a:gd name="connsiteX2" fmla="*/ 3101974 w 5778474"/>
              <a:gd name="connsiteY2" fmla="*/ 4486778 h 5747783"/>
              <a:gd name="connsiteX3" fmla="*/ 3101974 w 5778474"/>
              <a:gd name="connsiteY3" fmla="*/ 4879976 h 5747783"/>
              <a:gd name="connsiteX4" fmla="*/ 2315600 w 5778474"/>
              <a:gd name="connsiteY4" fmla="*/ 5666350 h 5747783"/>
              <a:gd name="connsiteX5" fmla="*/ 1922402 w 5778474"/>
              <a:gd name="connsiteY5" fmla="*/ 5666350 h 5747783"/>
              <a:gd name="connsiteX6" fmla="*/ 1136028 w 5778474"/>
              <a:gd name="connsiteY6" fmla="*/ 4879976 h 5747783"/>
              <a:gd name="connsiteX7" fmla="*/ 1136028 w 5778474"/>
              <a:gd name="connsiteY7" fmla="*/ 4486778 h 5747783"/>
              <a:gd name="connsiteX8" fmla="*/ 1922402 w 5778474"/>
              <a:gd name="connsiteY8" fmla="*/ 3700404 h 5747783"/>
              <a:gd name="connsiteX9" fmla="*/ 2119001 w 5778474"/>
              <a:gd name="connsiteY9" fmla="*/ 3618970 h 5747783"/>
              <a:gd name="connsiteX10" fmla="*/ 821473 w 5778474"/>
              <a:gd name="connsiteY10" fmla="*/ 2321442 h 5747783"/>
              <a:gd name="connsiteX11" fmla="*/ 1018072 w 5778474"/>
              <a:gd name="connsiteY11" fmla="*/ 2402876 h 5747783"/>
              <a:gd name="connsiteX12" fmla="*/ 1804446 w 5778474"/>
              <a:gd name="connsiteY12" fmla="*/ 3189250 h 5747783"/>
              <a:gd name="connsiteX13" fmla="*/ 1804446 w 5778474"/>
              <a:gd name="connsiteY13" fmla="*/ 3582448 h 5747783"/>
              <a:gd name="connsiteX14" fmla="*/ 1018072 w 5778474"/>
              <a:gd name="connsiteY14" fmla="*/ 4368823 h 5747783"/>
              <a:gd name="connsiteX15" fmla="*/ 624874 w 5778474"/>
              <a:gd name="connsiteY15" fmla="*/ 4368823 h 5747783"/>
              <a:gd name="connsiteX16" fmla="*/ 0 w 5778474"/>
              <a:gd name="connsiteY16" fmla="*/ 3743949 h 5747783"/>
              <a:gd name="connsiteX17" fmla="*/ 0 w 5778474"/>
              <a:gd name="connsiteY17" fmla="*/ 3027750 h 5747783"/>
              <a:gd name="connsiteX18" fmla="*/ 624874 w 5778474"/>
              <a:gd name="connsiteY18" fmla="*/ 2402876 h 5747783"/>
              <a:gd name="connsiteX19" fmla="*/ 821473 w 5778474"/>
              <a:gd name="connsiteY19" fmla="*/ 2321442 h 5747783"/>
              <a:gd name="connsiteX20" fmla="*/ 3416534 w 5778474"/>
              <a:gd name="connsiteY20" fmla="*/ 2321437 h 5747783"/>
              <a:gd name="connsiteX21" fmla="*/ 3613133 w 5778474"/>
              <a:gd name="connsiteY21" fmla="*/ 2402870 h 5747783"/>
              <a:gd name="connsiteX22" fmla="*/ 4399507 w 5778474"/>
              <a:gd name="connsiteY22" fmla="*/ 3189245 h 5747783"/>
              <a:gd name="connsiteX23" fmla="*/ 4399507 w 5778474"/>
              <a:gd name="connsiteY23" fmla="*/ 3582443 h 5747783"/>
              <a:gd name="connsiteX24" fmla="*/ 3613133 w 5778474"/>
              <a:gd name="connsiteY24" fmla="*/ 4368817 h 5747783"/>
              <a:gd name="connsiteX25" fmla="*/ 3219935 w 5778474"/>
              <a:gd name="connsiteY25" fmla="*/ 4368817 h 5747783"/>
              <a:gd name="connsiteX26" fmla="*/ 2433561 w 5778474"/>
              <a:gd name="connsiteY26" fmla="*/ 3582443 h 5747783"/>
              <a:gd name="connsiteX27" fmla="*/ 2433561 w 5778474"/>
              <a:gd name="connsiteY27" fmla="*/ 3189245 h 5747783"/>
              <a:gd name="connsiteX28" fmla="*/ 3219935 w 5778474"/>
              <a:gd name="connsiteY28" fmla="*/ 2402870 h 5747783"/>
              <a:gd name="connsiteX29" fmla="*/ 3416534 w 5778474"/>
              <a:gd name="connsiteY29" fmla="*/ 2321437 h 5747783"/>
              <a:gd name="connsiteX30" fmla="*/ 0 w 5778474"/>
              <a:gd name="connsiteY30" fmla="*/ 1384804 h 5747783"/>
              <a:gd name="connsiteX31" fmla="*/ 506920 w 5778474"/>
              <a:gd name="connsiteY31" fmla="*/ 1891724 h 5747783"/>
              <a:gd name="connsiteX32" fmla="*/ 506919 w 5778474"/>
              <a:gd name="connsiteY32" fmla="*/ 2284921 h 5747783"/>
              <a:gd name="connsiteX33" fmla="*/ 0 w 5778474"/>
              <a:gd name="connsiteY33" fmla="*/ 2791839 h 5747783"/>
              <a:gd name="connsiteX34" fmla="*/ 2119006 w 5778474"/>
              <a:gd name="connsiteY34" fmla="*/ 1023909 h 5747783"/>
              <a:gd name="connsiteX35" fmla="*/ 2315606 w 5778474"/>
              <a:gd name="connsiteY35" fmla="*/ 1105343 h 5747783"/>
              <a:gd name="connsiteX36" fmla="*/ 3101980 w 5778474"/>
              <a:gd name="connsiteY36" fmla="*/ 1891717 h 5747783"/>
              <a:gd name="connsiteX37" fmla="*/ 3101980 w 5778474"/>
              <a:gd name="connsiteY37" fmla="*/ 2284914 h 5747783"/>
              <a:gd name="connsiteX38" fmla="*/ 2315606 w 5778474"/>
              <a:gd name="connsiteY38" fmla="*/ 3071289 h 5747783"/>
              <a:gd name="connsiteX39" fmla="*/ 1922408 w 5778474"/>
              <a:gd name="connsiteY39" fmla="*/ 3071289 h 5747783"/>
              <a:gd name="connsiteX40" fmla="*/ 1136034 w 5778474"/>
              <a:gd name="connsiteY40" fmla="*/ 2284914 h 5747783"/>
              <a:gd name="connsiteX41" fmla="*/ 1136034 w 5778474"/>
              <a:gd name="connsiteY41" fmla="*/ 1891716 h 5747783"/>
              <a:gd name="connsiteX42" fmla="*/ 1922408 w 5778474"/>
              <a:gd name="connsiteY42" fmla="*/ 1105342 h 5747783"/>
              <a:gd name="connsiteX43" fmla="*/ 2119006 w 5778474"/>
              <a:gd name="connsiteY43" fmla="*/ 1023909 h 5747783"/>
              <a:gd name="connsiteX44" fmla="*/ 4714068 w 5778474"/>
              <a:gd name="connsiteY44" fmla="*/ 1023903 h 5747783"/>
              <a:gd name="connsiteX45" fmla="*/ 4910667 w 5778474"/>
              <a:gd name="connsiteY45" fmla="*/ 1105337 h 5747783"/>
              <a:gd name="connsiteX46" fmla="*/ 5697041 w 5778474"/>
              <a:gd name="connsiteY46" fmla="*/ 1891711 h 5747783"/>
              <a:gd name="connsiteX47" fmla="*/ 5697041 w 5778474"/>
              <a:gd name="connsiteY47" fmla="*/ 2284909 h 5747783"/>
              <a:gd name="connsiteX48" fmla="*/ 4910667 w 5778474"/>
              <a:gd name="connsiteY48" fmla="*/ 3071283 h 5747783"/>
              <a:gd name="connsiteX49" fmla="*/ 4517469 w 5778474"/>
              <a:gd name="connsiteY49" fmla="*/ 3071283 h 5747783"/>
              <a:gd name="connsiteX50" fmla="*/ 3731095 w 5778474"/>
              <a:gd name="connsiteY50" fmla="*/ 2284909 h 5747783"/>
              <a:gd name="connsiteX51" fmla="*/ 3731095 w 5778474"/>
              <a:gd name="connsiteY51" fmla="*/ 1891711 h 5747783"/>
              <a:gd name="connsiteX52" fmla="*/ 4517469 w 5778474"/>
              <a:gd name="connsiteY52" fmla="*/ 1105337 h 5747783"/>
              <a:gd name="connsiteX53" fmla="*/ 4714068 w 5778474"/>
              <a:gd name="connsiteY53" fmla="*/ 1023903 h 5747783"/>
              <a:gd name="connsiteX54" fmla="*/ 3027750 w 5778474"/>
              <a:gd name="connsiteY54" fmla="*/ 0 h 5747783"/>
              <a:gd name="connsiteX55" fmla="*/ 3805329 w 5778474"/>
              <a:gd name="connsiteY55" fmla="*/ 0 h 5747783"/>
              <a:gd name="connsiteX56" fmla="*/ 4399513 w 5778474"/>
              <a:gd name="connsiteY56" fmla="*/ 594184 h 5747783"/>
              <a:gd name="connsiteX57" fmla="*/ 4399513 w 5778474"/>
              <a:gd name="connsiteY57" fmla="*/ 987382 h 5747783"/>
              <a:gd name="connsiteX58" fmla="*/ 3613139 w 5778474"/>
              <a:gd name="connsiteY58" fmla="*/ 1773756 h 5747783"/>
              <a:gd name="connsiteX59" fmla="*/ 3219941 w 5778474"/>
              <a:gd name="connsiteY59" fmla="*/ 1773756 h 5747783"/>
              <a:gd name="connsiteX60" fmla="*/ 2433567 w 5778474"/>
              <a:gd name="connsiteY60" fmla="*/ 987382 h 5747783"/>
              <a:gd name="connsiteX61" fmla="*/ 2433567 w 5778474"/>
              <a:gd name="connsiteY61" fmla="*/ 594184 h 5747783"/>
              <a:gd name="connsiteX62" fmla="*/ 2791841 w 5778474"/>
              <a:gd name="connsiteY62" fmla="*/ 0 h 5747783"/>
              <a:gd name="connsiteX63" fmla="*/ 2315612 w 5778474"/>
              <a:gd name="connsiteY63" fmla="*/ 476229 h 5747783"/>
              <a:gd name="connsiteX64" fmla="*/ 1922415 w 5778474"/>
              <a:gd name="connsiteY64" fmla="*/ 476230 h 5747783"/>
              <a:gd name="connsiteX65" fmla="*/ 1446185 w 5778474"/>
              <a:gd name="connsiteY65" fmla="*/ 1 h 5747783"/>
              <a:gd name="connsiteX66" fmla="*/ 432697 w 5778474"/>
              <a:gd name="connsiteY66" fmla="*/ 0 h 5747783"/>
              <a:gd name="connsiteX67" fmla="*/ 1210263 w 5778474"/>
              <a:gd name="connsiteY67" fmla="*/ 0 h 5747783"/>
              <a:gd name="connsiteX68" fmla="*/ 1804453 w 5778474"/>
              <a:gd name="connsiteY68" fmla="*/ 594190 h 5747783"/>
              <a:gd name="connsiteX69" fmla="*/ 1804453 w 5778474"/>
              <a:gd name="connsiteY69" fmla="*/ 987388 h 5747783"/>
              <a:gd name="connsiteX70" fmla="*/ 1018079 w 5778474"/>
              <a:gd name="connsiteY70" fmla="*/ 1773762 h 5747783"/>
              <a:gd name="connsiteX71" fmla="*/ 624881 w 5778474"/>
              <a:gd name="connsiteY71" fmla="*/ 1773762 h 5747783"/>
              <a:gd name="connsiteX72" fmla="*/ 0 w 5778474"/>
              <a:gd name="connsiteY72" fmla="*/ 1148882 h 5747783"/>
              <a:gd name="connsiteX73" fmla="*/ 0 w 5778474"/>
              <a:gd name="connsiteY73" fmla="*/ 432696 h 57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778474" h="5747783">
                <a:moveTo>
                  <a:pt x="2119001" y="3618970"/>
                </a:moveTo>
                <a:cubicBezTo>
                  <a:pt x="2190156" y="3618970"/>
                  <a:pt x="2261310" y="3646114"/>
                  <a:pt x="2315600" y="3700404"/>
                </a:cubicBezTo>
                <a:lnTo>
                  <a:pt x="3101974" y="4486778"/>
                </a:lnTo>
                <a:cubicBezTo>
                  <a:pt x="3210552" y="4595356"/>
                  <a:pt x="3210552" y="4771398"/>
                  <a:pt x="3101974" y="4879976"/>
                </a:cubicBezTo>
                <a:lnTo>
                  <a:pt x="2315600" y="5666350"/>
                </a:lnTo>
                <a:cubicBezTo>
                  <a:pt x="2207022" y="5774928"/>
                  <a:pt x="2030980" y="5774928"/>
                  <a:pt x="1922402" y="5666350"/>
                </a:cubicBezTo>
                <a:lnTo>
                  <a:pt x="1136028" y="4879976"/>
                </a:lnTo>
                <a:cubicBezTo>
                  <a:pt x="1027449" y="4771398"/>
                  <a:pt x="1027449" y="4595356"/>
                  <a:pt x="1136028" y="4486778"/>
                </a:cubicBezTo>
                <a:lnTo>
                  <a:pt x="1922402" y="3700404"/>
                </a:lnTo>
                <a:cubicBezTo>
                  <a:pt x="1976691" y="3646114"/>
                  <a:pt x="2047846" y="3618970"/>
                  <a:pt x="2119001" y="3618970"/>
                </a:cubicBezTo>
                <a:close/>
                <a:moveTo>
                  <a:pt x="821473" y="2321442"/>
                </a:moveTo>
                <a:cubicBezTo>
                  <a:pt x="892629" y="2321443"/>
                  <a:pt x="963784" y="2348587"/>
                  <a:pt x="1018072" y="2402876"/>
                </a:cubicBezTo>
                <a:lnTo>
                  <a:pt x="1804446" y="3189250"/>
                </a:lnTo>
                <a:cubicBezTo>
                  <a:pt x="1913025" y="3297829"/>
                  <a:pt x="1913025" y="3473870"/>
                  <a:pt x="1804446" y="3582448"/>
                </a:cubicBezTo>
                <a:lnTo>
                  <a:pt x="1018072" y="4368823"/>
                </a:lnTo>
                <a:cubicBezTo>
                  <a:pt x="909494" y="4477401"/>
                  <a:pt x="733453" y="4477401"/>
                  <a:pt x="624874" y="4368823"/>
                </a:cubicBezTo>
                <a:lnTo>
                  <a:pt x="0" y="3743949"/>
                </a:lnTo>
                <a:lnTo>
                  <a:pt x="0" y="3027750"/>
                </a:lnTo>
                <a:lnTo>
                  <a:pt x="624874" y="2402876"/>
                </a:lnTo>
                <a:cubicBezTo>
                  <a:pt x="679163" y="2348587"/>
                  <a:pt x="750318" y="2321443"/>
                  <a:pt x="821473" y="2321442"/>
                </a:cubicBezTo>
                <a:close/>
                <a:moveTo>
                  <a:pt x="3416534" y="2321437"/>
                </a:moveTo>
                <a:cubicBezTo>
                  <a:pt x="3487689" y="2321437"/>
                  <a:pt x="3558844" y="2348582"/>
                  <a:pt x="3613133" y="2402870"/>
                </a:cubicBezTo>
                <a:lnTo>
                  <a:pt x="4399507" y="3189245"/>
                </a:lnTo>
                <a:cubicBezTo>
                  <a:pt x="4508086" y="3297822"/>
                  <a:pt x="4508086" y="3473865"/>
                  <a:pt x="4399507" y="3582443"/>
                </a:cubicBezTo>
                <a:lnTo>
                  <a:pt x="3613133" y="4368817"/>
                </a:lnTo>
                <a:cubicBezTo>
                  <a:pt x="3504555" y="4477395"/>
                  <a:pt x="3328513" y="4477395"/>
                  <a:pt x="3219935" y="4368817"/>
                </a:cubicBezTo>
                <a:lnTo>
                  <a:pt x="2433561" y="3582443"/>
                </a:lnTo>
                <a:cubicBezTo>
                  <a:pt x="2324983" y="3473864"/>
                  <a:pt x="2324983" y="3297823"/>
                  <a:pt x="2433561" y="3189245"/>
                </a:cubicBezTo>
                <a:lnTo>
                  <a:pt x="3219935" y="2402870"/>
                </a:lnTo>
                <a:cubicBezTo>
                  <a:pt x="3274224" y="2348582"/>
                  <a:pt x="3345379" y="2321437"/>
                  <a:pt x="3416534" y="2321437"/>
                </a:cubicBezTo>
                <a:close/>
                <a:moveTo>
                  <a:pt x="0" y="1384804"/>
                </a:moveTo>
                <a:lnTo>
                  <a:pt x="506920" y="1891724"/>
                </a:lnTo>
                <a:cubicBezTo>
                  <a:pt x="615498" y="2000302"/>
                  <a:pt x="615497" y="2176342"/>
                  <a:pt x="506919" y="2284921"/>
                </a:cubicBezTo>
                <a:lnTo>
                  <a:pt x="0" y="2791839"/>
                </a:lnTo>
                <a:close/>
                <a:moveTo>
                  <a:pt x="2119006" y="1023909"/>
                </a:moveTo>
                <a:cubicBezTo>
                  <a:pt x="2190162" y="1023908"/>
                  <a:pt x="2261317" y="1051054"/>
                  <a:pt x="2315606" y="1105343"/>
                </a:cubicBezTo>
                <a:lnTo>
                  <a:pt x="3101980" y="1891717"/>
                </a:lnTo>
                <a:cubicBezTo>
                  <a:pt x="3210558" y="2000296"/>
                  <a:pt x="3210558" y="2176337"/>
                  <a:pt x="3101980" y="2284914"/>
                </a:cubicBezTo>
                <a:lnTo>
                  <a:pt x="2315606" y="3071289"/>
                </a:lnTo>
                <a:cubicBezTo>
                  <a:pt x="2207028" y="3179867"/>
                  <a:pt x="2030987" y="3179867"/>
                  <a:pt x="1922408" y="3071289"/>
                </a:cubicBezTo>
                <a:lnTo>
                  <a:pt x="1136034" y="2284914"/>
                </a:lnTo>
                <a:cubicBezTo>
                  <a:pt x="1027455" y="2176337"/>
                  <a:pt x="1027455" y="2000296"/>
                  <a:pt x="1136034" y="1891716"/>
                </a:cubicBezTo>
                <a:lnTo>
                  <a:pt x="1922408" y="1105342"/>
                </a:lnTo>
                <a:cubicBezTo>
                  <a:pt x="1976697" y="1051053"/>
                  <a:pt x="2047852" y="1023909"/>
                  <a:pt x="2119006" y="1023909"/>
                </a:cubicBezTo>
                <a:close/>
                <a:moveTo>
                  <a:pt x="4714068" y="1023903"/>
                </a:moveTo>
                <a:cubicBezTo>
                  <a:pt x="4785223" y="1023903"/>
                  <a:pt x="4856377" y="1051048"/>
                  <a:pt x="4910667" y="1105337"/>
                </a:cubicBezTo>
                <a:lnTo>
                  <a:pt x="5697041" y="1891711"/>
                </a:lnTo>
                <a:cubicBezTo>
                  <a:pt x="5805619" y="2000289"/>
                  <a:pt x="5805619" y="2176331"/>
                  <a:pt x="5697041" y="2284909"/>
                </a:cubicBezTo>
                <a:lnTo>
                  <a:pt x="4910667" y="3071283"/>
                </a:lnTo>
                <a:cubicBezTo>
                  <a:pt x="4802089" y="3179862"/>
                  <a:pt x="4626047" y="3179861"/>
                  <a:pt x="4517469" y="3071283"/>
                </a:cubicBezTo>
                <a:lnTo>
                  <a:pt x="3731095" y="2284909"/>
                </a:lnTo>
                <a:cubicBezTo>
                  <a:pt x="3622516" y="2176331"/>
                  <a:pt x="3622516" y="2000289"/>
                  <a:pt x="3731095" y="1891711"/>
                </a:cubicBezTo>
                <a:lnTo>
                  <a:pt x="4517469" y="1105337"/>
                </a:lnTo>
                <a:cubicBezTo>
                  <a:pt x="4571758" y="1051048"/>
                  <a:pt x="4642912" y="1023903"/>
                  <a:pt x="4714068" y="1023903"/>
                </a:cubicBezTo>
                <a:close/>
                <a:moveTo>
                  <a:pt x="3027750" y="0"/>
                </a:moveTo>
                <a:lnTo>
                  <a:pt x="3805329" y="0"/>
                </a:lnTo>
                <a:lnTo>
                  <a:pt x="4399513" y="594184"/>
                </a:lnTo>
                <a:cubicBezTo>
                  <a:pt x="4508091" y="702762"/>
                  <a:pt x="4508091" y="878804"/>
                  <a:pt x="4399513" y="987382"/>
                </a:cubicBezTo>
                <a:lnTo>
                  <a:pt x="3613139" y="1773756"/>
                </a:lnTo>
                <a:cubicBezTo>
                  <a:pt x="3504560" y="1882335"/>
                  <a:pt x="3328519" y="1882335"/>
                  <a:pt x="3219941" y="1773756"/>
                </a:cubicBezTo>
                <a:lnTo>
                  <a:pt x="2433567" y="987382"/>
                </a:lnTo>
                <a:cubicBezTo>
                  <a:pt x="2324988" y="878804"/>
                  <a:pt x="2324989" y="702763"/>
                  <a:pt x="2433567" y="594184"/>
                </a:cubicBezTo>
                <a:close/>
                <a:moveTo>
                  <a:pt x="2791841" y="0"/>
                </a:moveTo>
                <a:lnTo>
                  <a:pt x="2315612" y="476229"/>
                </a:lnTo>
                <a:cubicBezTo>
                  <a:pt x="2207034" y="584808"/>
                  <a:pt x="2030993" y="584808"/>
                  <a:pt x="1922415" y="476230"/>
                </a:cubicBezTo>
                <a:lnTo>
                  <a:pt x="1446185" y="1"/>
                </a:lnTo>
                <a:close/>
                <a:moveTo>
                  <a:pt x="432697" y="0"/>
                </a:moveTo>
                <a:lnTo>
                  <a:pt x="1210263" y="0"/>
                </a:lnTo>
                <a:lnTo>
                  <a:pt x="1804453" y="594190"/>
                </a:lnTo>
                <a:cubicBezTo>
                  <a:pt x="1913031" y="702769"/>
                  <a:pt x="1913031" y="878810"/>
                  <a:pt x="1804453" y="987388"/>
                </a:cubicBezTo>
                <a:lnTo>
                  <a:pt x="1018079" y="1773762"/>
                </a:lnTo>
                <a:cubicBezTo>
                  <a:pt x="909500" y="1882341"/>
                  <a:pt x="733459" y="1882341"/>
                  <a:pt x="624881" y="1773762"/>
                </a:cubicBezTo>
                <a:lnTo>
                  <a:pt x="0" y="1148882"/>
                </a:lnTo>
                <a:lnTo>
                  <a:pt x="0" y="43269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47774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0"/>
          </p:nvPr>
        </p:nvSpPr>
        <p:spPr>
          <a:xfrm>
            <a:off x="0" y="0"/>
            <a:ext cx="5279257" cy="5530032"/>
          </a:xfrm>
          <a:custGeom>
            <a:avLst/>
            <a:gdLst>
              <a:gd name="connsiteX0" fmla="*/ 0 w 5279257"/>
              <a:gd name="connsiteY0" fmla="*/ 0 h 5530032"/>
              <a:gd name="connsiteX1" fmla="*/ 3641372 w 5279257"/>
              <a:gd name="connsiteY1" fmla="*/ 0 h 5530032"/>
              <a:gd name="connsiteX2" fmla="*/ 5010556 w 5279257"/>
              <a:gd name="connsiteY2" fmla="*/ 1369184 h 5530032"/>
              <a:gd name="connsiteX3" fmla="*/ 5010556 w 5279257"/>
              <a:gd name="connsiteY3" fmla="*/ 2666592 h 5530032"/>
              <a:gd name="connsiteX4" fmla="*/ 2415817 w 5279257"/>
              <a:gd name="connsiteY4" fmla="*/ 5261331 h 5530032"/>
              <a:gd name="connsiteX5" fmla="*/ 1118409 w 5279257"/>
              <a:gd name="connsiteY5" fmla="*/ 5261331 h 5530032"/>
              <a:gd name="connsiteX6" fmla="*/ 1 w 5279257"/>
              <a:gd name="connsiteY6" fmla="*/ 4142923 h 55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9257" h="5530032">
                <a:moveTo>
                  <a:pt x="0" y="0"/>
                </a:moveTo>
                <a:lnTo>
                  <a:pt x="3641372" y="0"/>
                </a:lnTo>
                <a:lnTo>
                  <a:pt x="5010556" y="1369184"/>
                </a:lnTo>
                <a:cubicBezTo>
                  <a:pt x="5368825" y="1727453"/>
                  <a:pt x="5368825" y="2308323"/>
                  <a:pt x="5010556" y="2666592"/>
                </a:cubicBezTo>
                <a:lnTo>
                  <a:pt x="2415817" y="5261331"/>
                </a:lnTo>
                <a:cubicBezTo>
                  <a:pt x="2057548" y="5619600"/>
                  <a:pt x="1476678" y="5619600"/>
                  <a:pt x="1118409" y="5261331"/>
                </a:cubicBezTo>
                <a:lnTo>
                  <a:pt x="1" y="414292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28724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DC28D3-987D-401E-95A8-72784AD93D33}" type="datetimeFigureOut">
              <a:rPr lang="zh-CN" altLang="en-US" smtClean="0"/>
              <a:t>2023/10/18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7A4A5A-5C6D-4E6F-81A3-06DF189A7A65}" type="slidenum">
              <a:rPr lang="zh-CN" altLang="en-US" smtClean="0"/>
              <a:t>‹#›</a:t>
            </a:fld>
            <a:endParaRPr lang="zh-CN" altLang="en-US"/>
          </a:p>
        </p:txBody>
      </p:sp>
    </p:spTree>
    <p:extLst>
      <p:ext uri="{BB962C8B-B14F-4D97-AF65-F5344CB8AC3E}">
        <p14:creationId xmlns:p14="http://schemas.microsoft.com/office/powerpoint/2010/main" val="2632024690"/>
      </p:ext>
    </p:extLst>
  </p:cSld>
  <p:clrMap bg1="lt1" tx1="dk1" bg2="lt2" tx2="dk2" accent1="accent1" accent2="accent2" accent3="accent3" accent4="accent4" accent5="accent5" accent6="accent6" hlink="hlink" folHlink="folHlink"/>
  <p:sldLayoutIdLst>
    <p:sldLayoutId id="2147483656" r:id="rId1"/>
    <p:sldLayoutId id="2147483655" r:id="rId2"/>
    <p:sldLayoutId id="2147483663" r:id="rId3"/>
    <p:sldLayoutId id="2147483662" r:id="rId4"/>
    <p:sldLayoutId id="2147483661" r:id="rId5"/>
    <p:sldLayoutId id="2147483664" r:id="rId6"/>
    <p:sldLayoutId id="2147483660" r:id="rId7"/>
    <p:sldLayoutId id="2147483658" r:id="rId8"/>
    <p:sldLayoutId id="2147483657"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83.wmf"/><Relationship Id="rId4" Type="http://schemas.openxmlformats.org/officeDocument/2006/relationships/oleObject" Target="../embeddings/oleObject42.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84.wmf"/><Relationship Id="rId4" Type="http://schemas.openxmlformats.org/officeDocument/2006/relationships/oleObject" Target="../embeddings/oleObject43.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85.wmf"/><Relationship Id="rId4" Type="http://schemas.openxmlformats.org/officeDocument/2006/relationships/oleObject" Target="../embeddings/oleObject44.bin"/></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90.wmf"/><Relationship Id="rId4" Type="http://schemas.openxmlformats.org/officeDocument/2006/relationships/oleObject" Target="../embeddings/oleObject45.bin"/></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106.wmf"/><Relationship Id="rId4" Type="http://schemas.openxmlformats.org/officeDocument/2006/relationships/oleObject" Target="../embeddings/oleObject46.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107.wmf"/><Relationship Id="rId4" Type="http://schemas.openxmlformats.org/officeDocument/2006/relationships/oleObject" Target="../embeddings/oleObject47.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108.wmf"/><Relationship Id="rId4" Type="http://schemas.openxmlformats.org/officeDocument/2006/relationships/oleObject" Target="../embeddings/oleObject48.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7"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50.bin"/><Relationship Id="rId5" Type="http://schemas.openxmlformats.org/officeDocument/2006/relationships/image" Target="../media/image109.wmf"/><Relationship Id="rId4" Type="http://schemas.openxmlformats.org/officeDocument/2006/relationships/oleObject" Target="../embeddings/oleObject49.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7" Type="http://schemas.openxmlformats.org/officeDocument/2006/relationships/image" Target="../media/image112.w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52.bin"/><Relationship Id="rId5" Type="http://schemas.openxmlformats.org/officeDocument/2006/relationships/image" Target="../media/image111.wmf"/><Relationship Id="rId4" Type="http://schemas.openxmlformats.org/officeDocument/2006/relationships/oleObject" Target="../embeddings/oleObject51.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7"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54.bin"/><Relationship Id="rId5" Type="http://schemas.openxmlformats.org/officeDocument/2006/relationships/image" Target="../media/image113.wmf"/><Relationship Id="rId4" Type="http://schemas.openxmlformats.org/officeDocument/2006/relationships/oleObject" Target="../embeddings/oleObject53.bin"/></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7" Type="http://schemas.openxmlformats.org/officeDocument/2006/relationships/image" Target="../media/image125.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56.bin"/><Relationship Id="rId5" Type="http://schemas.openxmlformats.org/officeDocument/2006/relationships/image" Target="../media/image124.wmf"/><Relationship Id="rId4" Type="http://schemas.openxmlformats.org/officeDocument/2006/relationships/oleObject" Target="../embeddings/oleObject55.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26.wmf"/><Relationship Id="rId5" Type="http://schemas.openxmlformats.org/officeDocument/2006/relationships/oleObject" Target="../embeddings/oleObject57.bin"/><Relationship Id="rId4" Type="http://schemas.openxmlformats.org/officeDocument/2006/relationships/image" Target="../media/image127.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128.wmf"/><Relationship Id="rId4" Type="http://schemas.openxmlformats.org/officeDocument/2006/relationships/oleObject" Target="../embeddings/oleObject58.bin"/></Relationships>
</file>

<file path=ppt/slides/_rels/slide1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133.wmf"/><Relationship Id="rId4" Type="http://schemas.openxmlformats.org/officeDocument/2006/relationships/oleObject" Target="../embeddings/oleObject59.bin"/></Relationships>
</file>

<file path=ppt/slides/_rels/slide1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42.emf"/></Relationships>
</file>

<file path=ppt/slides/_rels/slide151.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44.emf"/></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55.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58.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2.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53.jpeg"/><Relationship Id="rId5" Type="http://schemas.openxmlformats.org/officeDocument/2006/relationships/image" Target="../media/image152.jpeg"/><Relationship Id="rId4" Type="http://schemas.openxmlformats.org/officeDocument/2006/relationships/image" Target="../media/image151.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154.wmf"/><Relationship Id="rId4" Type="http://schemas.openxmlformats.org/officeDocument/2006/relationships/oleObject" Target="../embeddings/oleObject60.bin"/></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168.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159.emf"/><Relationship Id="rId4" Type="http://schemas.openxmlformats.org/officeDocument/2006/relationships/oleObject" Target="../embeddings/oleObject61.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image" Target="../media/image160.wmf"/><Relationship Id="rId4" Type="http://schemas.openxmlformats.org/officeDocument/2006/relationships/oleObject" Target="../embeddings/oleObject62.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image" Target="../media/image163.wmf"/><Relationship Id="rId4" Type="http://schemas.openxmlformats.org/officeDocument/2006/relationships/oleObject" Target="../embeddings/oleObject63.bin"/></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164.wmf"/><Relationship Id="rId4" Type="http://schemas.openxmlformats.org/officeDocument/2006/relationships/oleObject" Target="../embeddings/oleObject64.bin"/></Relationships>
</file>

<file path=ppt/slides/_rels/slide178.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2.xml"/><Relationship Id="rId1" Type="http://schemas.openxmlformats.org/officeDocument/2006/relationships/vmlDrawing" Target="../drawings/vmlDrawing47.vml"/><Relationship Id="rId5" Type="http://schemas.openxmlformats.org/officeDocument/2006/relationships/image" Target="../media/image167.emf"/><Relationship Id="rId4" Type="http://schemas.openxmlformats.org/officeDocument/2006/relationships/oleObject" Target="../embeddings/oleObject65.bin"/></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2.xml"/><Relationship Id="rId1" Type="http://schemas.openxmlformats.org/officeDocument/2006/relationships/vmlDrawing" Target="../drawings/vmlDrawing48.vml"/><Relationship Id="rId5" Type="http://schemas.openxmlformats.org/officeDocument/2006/relationships/image" Target="../media/image168.emf"/><Relationship Id="rId4" Type="http://schemas.openxmlformats.org/officeDocument/2006/relationships/oleObject" Target="../embeddings/oleObject66.bin"/></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169.emf"/><Relationship Id="rId5" Type="http://schemas.openxmlformats.org/officeDocument/2006/relationships/oleObject" Target="../embeddings/oleObject67.bin"/><Relationship Id="rId4" Type="http://schemas.openxmlformats.org/officeDocument/2006/relationships/image" Target="../media/image170.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2.xml"/><Relationship Id="rId1" Type="http://schemas.openxmlformats.org/officeDocument/2006/relationships/vmlDrawing" Target="../drawings/vmlDrawing50.vml"/><Relationship Id="rId5" Type="http://schemas.openxmlformats.org/officeDocument/2006/relationships/image" Target="../media/image171.emf"/><Relationship Id="rId4" Type="http://schemas.openxmlformats.org/officeDocument/2006/relationships/oleObject" Target="../embeddings/oleObject68.bin"/></Relationships>
</file>

<file path=ppt/slides/_rels/slide1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7" Type="http://schemas.openxmlformats.org/officeDocument/2006/relationships/image" Target="../media/image176.e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70.bin"/><Relationship Id="rId5" Type="http://schemas.openxmlformats.org/officeDocument/2006/relationships/image" Target="../media/image175.emf"/><Relationship Id="rId4" Type="http://schemas.openxmlformats.org/officeDocument/2006/relationships/oleObject" Target="../embeddings/oleObject69.bin"/></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vmlDrawing" Target="../drawings/vmlDrawing52.vml"/><Relationship Id="rId5" Type="http://schemas.openxmlformats.org/officeDocument/2006/relationships/image" Target="../media/image177.emf"/><Relationship Id="rId4" Type="http://schemas.openxmlformats.org/officeDocument/2006/relationships/oleObject" Target="../embeddings/oleObject7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178.wmf"/><Relationship Id="rId4" Type="http://schemas.openxmlformats.org/officeDocument/2006/relationships/oleObject" Target="../embeddings/oleObject72.bin"/></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image" Target="../media/image179.wmf"/><Relationship Id="rId4" Type="http://schemas.openxmlformats.org/officeDocument/2006/relationships/oleObject" Target="../embeddings/oleObject73.bin"/></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94.xml"/><Relationship Id="rId1" Type="http://schemas.openxmlformats.org/officeDocument/2006/relationships/slideLayout" Target="../slideLayouts/slideLayout2.xml"/><Relationship Id="rId4" Type="http://schemas.openxmlformats.org/officeDocument/2006/relationships/image" Target="../media/image182.jpeg"/></Relationships>
</file>

<file path=ppt/slides/_rels/slide195.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196.xml"/><Relationship Id="rId1" Type="http://schemas.openxmlformats.org/officeDocument/2006/relationships/slideLayout" Target="../slideLayouts/slideLayout2.xml"/><Relationship Id="rId4" Type="http://schemas.openxmlformats.org/officeDocument/2006/relationships/image" Target="../media/image184.jpeg"/></Relationships>
</file>

<file path=ppt/slides/_rels/slide19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186.wmf"/><Relationship Id="rId4" Type="http://schemas.openxmlformats.org/officeDocument/2006/relationships/oleObject" Target="../embeddings/oleObject74.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2.xml"/><Relationship Id="rId1" Type="http://schemas.openxmlformats.org/officeDocument/2006/relationships/vmlDrawing" Target="../drawings/vmlDrawing56.vml"/><Relationship Id="rId5" Type="http://schemas.openxmlformats.org/officeDocument/2006/relationships/image" Target="../media/image191.wmf"/><Relationship Id="rId4" Type="http://schemas.openxmlformats.org/officeDocument/2006/relationships/oleObject" Target="../embeddings/oleObject75.bin"/></Relationships>
</file>

<file path=ppt/slides/_rels/slide2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05.xml"/><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213.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96.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77.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78.xml"/><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6.w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35.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1.emf"/><Relationship Id="rId4" Type="http://schemas.openxmlformats.org/officeDocument/2006/relationships/oleObject" Target="../embeddings/oleObject4.bin"/><Relationship Id="rId9" Type="http://schemas.openxmlformats.org/officeDocument/2006/relationships/image" Target="../media/image23.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6.xml"/><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4.wmf"/><Relationship Id="rId4" Type="http://schemas.openxmlformats.org/officeDocument/2006/relationships/oleObject" Target="../embeddings/oleObject7.bin"/><Relationship Id="rId9" Type="http://schemas.openxmlformats.org/officeDocument/2006/relationships/image" Target="../media/image26.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42.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32.wmf"/><Relationship Id="rId4" Type="http://schemas.openxmlformats.org/officeDocument/2006/relationships/oleObject" Target="../embeddings/oleObject11.bin"/><Relationship Id="rId9" Type="http://schemas.openxmlformats.org/officeDocument/2006/relationships/image" Target="../media/image34.wmf"/></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7.emf"/><Relationship Id="rId5" Type="http://schemas.openxmlformats.org/officeDocument/2006/relationships/oleObject" Target="../embeddings/oleObject14.bin"/><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notesSlide" Target="../notesSlides/notesSlide45.xml"/><Relationship Id="rId7"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8.jpeg"/><Relationship Id="rId5" Type="http://schemas.openxmlformats.org/officeDocument/2006/relationships/image" Target="../media/image38.wmf"/><Relationship Id="rId4" Type="http://schemas.openxmlformats.org/officeDocument/2006/relationships/oleObject" Target="../embeddings/oleObject15.bin"/><Relationship Id="rId9" Type="http://schemas.openxmlformats.org/officeDocument/2006/relationships/image" Target="../media/image41.jpeg"/></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image" Target="../media/image44.wmf"/><Relationship Id="rId4" Type="http://schemas.openxmlformats.org/officeDocument/2006/relationships/oleObject" Target="../embeddings/oleObject16.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52.wmf"/><Relationship Id="rId3" Type="http://schemas.openxmlformats.org/officeDocument/2006/relationships/notesSlide" Target="../notesSlides/notesSlide52.xml"/><Relationship Id="rId7" Type="http://schemas.openxmlformats.org/officeDocument/2006/relationships/image" Target="../media/image24.wmf"/><Relationship Id="rId12"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11" Type="http://schemas.openxmlformats.org/officeDocument/2006/relationships/image" Target="../media/image51.wmf"/><Relationship Id="rId5" Type="http://schemas.openxmlformats.org/officeDocument/2006/relationships/image" Target="../media/image49.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50.w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3.wmf"/><Relationship Id="rId4" Type="http://schemas.openxmlformats.org/officeDocument/2006/relationships/oleObject" Target="../embeddings/oleObject23.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image" Target="../media/image55.emf"/><Relationship Id="rId4" Type="http://schemas.openxmlformats.org/officeDocument/2006/relationships/oleObject" Target="../embeddings/oleObject24.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7.wmf"/><Relationship Id="rId5" Type="http://schemas.openxmlformats.org/officeDocument/2006/relationships/oleObject" Target="../embeddings/oleObject26.bin"/><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7.bin"/><Relationship Id="rId5" Type="http://schemas.openxmlformats.org/officeDocument/2006/relationships/image" Target="../media/image58.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8.bin"/><Relationship Id="rId5" Type="http://schemas.openxmlformats.org/officeDocument/2006/relationships/image" Target="../media/image58.pn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0.bin"/><Relationship Id="rId5" Type="http://schemas.openxmlformats.org/officeDocument/2006/relationships/image" Target="../media/image62.emf"/><Relationship Id="rId4" Type="http://schemas.openxmlformats.org/officeDocument/2006/relationships/oleObject" Target="../embeddings/oleObject29.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54.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65.emf"/><Relationship Id="rId4" Type="http://schemas.openxmlformats.org/officeDocument/2006/relationships/oleObject" Target="../embeddings/oleObject31.bin"/></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67.wmf"/><Relationship Id="rId5" Type="http://schemas.openxmlformats.org/officeDocument/2006/relationships/oleObject" Target="../embeddings/oleObject32.bin"/><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69.emf"/><Relationship Id="rId4" Type="http://schemas.openxmlformats.org/officeDocument/2006/relationships/oleObject" Target="../embeddings/oleObject33.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0.emf"/><Relationship Id="rId4" Type="http://schemas.openxmlformats.org/officeDocument/2006/relationships/oleObject" Target="../embeddings/oleObject34.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71.wmf"/><Relationship Id="rId4" Type="http://schemas.openxmlformats.org/officeDocument/2006/relationships/oleObject" Target="../embeddings/oleObject35.bin"/></Relationships>
</file>

<file path=ppt/slides/_rels/slide8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5.jpeg"/><Relationship Id="rId5" Type="http://schemas.openxmlformats.org/officeDocument/2006/relationships/image" Target="../media/image74.emf"/><Relationship Id="rId4" Type="http://schemas.openxmlformats.org/officeDocument/2006/relationships/oleObject" Target="../embeddings/oleObject36.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76.wmf"/><Relationship Id="rId4" Type="http://schemas.openxmlformats.org/officeDocument/2006/relationships/oleObject" Target="../embeddings/oleObject37.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77.wmf"/><Relationship Id="rId4" Type="http://schemas.openxmlformats.org/officeDocument/2006/relationships/oleObject" Target="../embeddings/oleObject38.bin"/></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79.emf"/><Relationship Id="rId4" Type="http://schemas.openxmlformats.org/officeDocument/2006/relationships/oleObject" Target="../embeddings/oleObject39.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80.wmf"/><Relationship Id="rId4" Type="http://schemas.openxmlformats.org/officeDocument/2006/relationships/oleObject" Target="../embeddings/oleObject40.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81.wmf"/><Relationship Id="rId4" Type="http://schemas.openxmlformats.org/officeDocument/2006/relationships/oleObject" Target="../embeddings/oleObject41.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rot="2700000">
            <a:off x="4021881" y="3484071"/>
            <a:ext cx="6764267" cy="6764267"/>
          </a:xfrm>
          <a:custGeom>
            <a:avLst/>
            <a:gdLst>
              <a:gd name="connsiteX0" fmla="*/ 210727 w 6764267"/>
              <a:gd name="connsiteY0" fmla="*/ 210726 h 6764267"/>
              <a:gd name="connsiteX1" fmla="*/ 719464 w 6764267"/>
              <a:gd name="connsiteY1" fmla="*/ 0 h 6764267"/>
              <a:gd name="connsiteX2" fmla="*/ 6764267 w 6764267"/>
              <a:gd name="connsiteY2" fmla="*/ 0 h 6764267"/>
              <a:gd name="connsiteX3" fmla="*/ 0 w 6764267"/>
              <a:gd name="connsiteY3" fmla="*/ 6764267 h 6764267"/>
              <a:gd name="connsiteX4" fmla="*/ 0 w 6764267"/>
              <a:gd name="connsiteY4" fmla="*/ 719463 h 6764267"/>
              <a:gd name="connsiteX5" fmla="*/ 210727 w 6764267"/>
              <a:gd name="connsiteY5" fmla="*/ 210726 h 6764267"/>
              <a:gd name="connsiteX0" fmla="*/ 210727 w 6764267"/>
              <a:gd name="connsiteY0" fmla="*/ 210726 h 6764267"/>
              <a:gd name="connsiteX1" fmla="*/ 719464 w 6764267"/>
              <a:gd name="connsiteY1" fmla="*/ 0 h 6764267"/>
              <a:gd name="connsiteX2" fmla="*/ 6764267 w 6764267"/>
              <a:gd name="connsiteY2" fmla="*/ 0 h 6764267"/>
              <a:gd name="connsiteX3" fmla="*/ 3308399 w 6764267"/>
              <a:gd name="connsiteY3" fmla="*/ 3454528 h 6764267"/>
              <a:gd name="connsiteX4" fmla="*/ 0 w 6764267"/>
              <a:gd name="connsiteY4" fmla="*/ 6764267 h 6764267"/>
              <a:gd name="connsiteX5" fmla="*/ 0 w 6764267"/>
              <a:gd name="connsiteY5" fmla="*/ 719463 h 6764267"/>
              <a:gd name="connsiteX6" fmla="*/ 210727 w 6764267"/>
              <a:gd name="connsiteY6" fmla="*/ 210726 h 6764267"/>
              <a:gd name="connsiteX0" fmla="*/ 3308399 w 6764267"/>
              <a:gd name="connsiteY0" fmla="*/ 3454528 h 6764267"/>
              <a:gd name="connsiteX1" fmla="*/ 0 w 6764267"/>
              <a:gd name="connsiteY1" fmla="*/ 6764267 h 6764267"/>
              <a:gd name="connsiteX2" fmla="*/ 0 w 6764267"/>
              <a:gd name="connsiteY2" fmla="*/ 719463 h 6764267"/>
              <a:gd name="connsiteX3" fmla="*/ 210727 w 6764267"/>
              <a:gd name="connsiteY3" fmla="*/ 210726 h 6764267"/>
              <a:gd name="connsiteX4" fmla="*/ 719464 w 6764267"/>
              <a:gd name="connsiteY4" fmla="*/ 0 h 6764267"/>
              <a:gd name="connsiteX5" fmla="*/ 6764267 w 6764267"/>
              <a:gd name="connsiteY5" fmla="*/ 0 h 6764267"/>
              <a:gd name="connsiteX6" fmla="*/ 3399839 w 6764267"/>
              <a:gd name="connsiteY6" fmla="*/ 3545968 h 6764267"/>
              <a:gd name="connsiteX0" fmla="*/ 3308399 w 6764267"/>
              <a:gd name="connsiteY0" fmla="*/ 3454528 h 6764267"/>
              <a:gd name="connsiteX1" fmla="*/ 0 w 6764267"/>
              <a:gd name="connsiteY1" fmla="*/ 6764267 h 6764267"/>
              <a:gd name="connsiteX2" fmla="*/ 0 w 6764267"/>
              <a:gd name="connsiteY2" fmla="*/ 719463 h 6764267"/>
              <a:gd name="connsiteX3" fmla="*/ 210727 w 6764267"/>
              <a:gd name="connsiteY3" fmla="*/ 210726 h 6764267"/>
              <a:gd name="connsiteX4" fmla="*/ 719464 w 6764267"/>
              <a:gd name="connsiteY4" fmla="*/ 0 h 6764267"/>
              <a:gd name="connsiteX5" fmla="*/ 6764267 w 6764267"/>
              <a:gd name="connsiteY5" fmla="*/ 0 h 6764267"/>
              <a:gd name="connsiteX0" fmla="*/ 0 w 6764267"/>
              <a:gd name="connsiteY0" fmla="*/ 6764267 h 6764267"/>
              <a:gd name="connsiteX1" fmla="*/ 0 w 6764267"/>
              <a:gd name="connsiteY1" fmla="*/ 719463 h 6764267"/>
              <a:gd name="connsiteX2" fmla="*/ 210727 w 6764267"/>
              <a:gd name="connsiteY2" fmla="*/ 210726 h 6764267"/>
              <a:gd name="connsiteX3" fmla="*/ 719464 w 6764267"/>
              <a:gd name="connsiteY3" fmla="*/ 0 h 6764267"/>
              <a:gd name="connsiteX4" fmla="*/ 6764267 w 6764267"/>
              <a:gd name="connsiteY4" fmla="*/ 0 h 6764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4267" h="6764267">
                <a:moveTo>
                  <a:pt x="0" y="6764267"/>
                </a:moveTo>
                <a:lnTo>
                  <a:pt x="0" y="719463"/>
                </a:lnTo>
                <a:cubicBezTo>
                  <a:pt x="0" y="520789"/>
                  <a:pt x="80529" y="340923"/>
                  <a:pt x="210727" y="210726"/>
                </a:cubicBezTo>
                <a:cubicBezTo>
                  <a:pt x="340924" y="80529"/>
                  <a:pt x="520790" y="0"/>
                  <a:pt x="719464" y="0"/>
                </a:cubicBezTo>
                <a:lnTo>
                  <a:pt x="6764267" y="0"/>
                </a:lnTo>
              </a:path>
            </a:pathLst>
          </a:custGeom>
          <a:ln w="152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41599" y="1298315"/>
            <a:ext cx="4493538" cy="830997"/>
          </a:xfrm>
          <a:prstGeom prst="rect">
            <a:avLst/>
          </a:prstGeom>
          <a:noFill/>
        </p:spPr>
        <p:txBody>
          <a:bodyPr wrap="none" rtlCol="0">
            <a:spAutoFit/>
            <a:scene3d>
              <a:camera prst="orthographicFront"/>
              <a:lightRig rig="threePt" dir="t"/>
            </a:scene3d>
            <a:sp3d contourW="6350"/>
          </a:bodyPr>
          <a:lstStyle>
            <a:defPPr>
              <a:defRPr lang="zh-CN"/>
            </a:defPPr>
            <a:lvl1pPr>
              <a:defRPr sz="2800" b="1">
                <a:solidFill>
                  <a:schemeClr val="accent1"/>
                </a:solidFill>
              </a:defRPr>
            </a:lvl1pPr>
          </a:lstStyle>
          <a:p>
            <a:r>
              <a:rPr lang="zh-CN" altLang="en-US" sz="4800" dirty="0" smtClean="0">
                <a:latin typeface="时尚中黑简体" panose="01010104010101010101" pitchFamily="2" charset="-122"/>
                <a:ea typeface="时尚中黑简体" panose="01010104010101010101" pitchFamily="2" charset="-122"/>
              </a:rPr>
              <a:t>真实感图形显示</a:t>
            </a:r>
            <a:endParaRPr lang="en-US" altLang="zh-CN" sz="4800" dirty="0" smtClean="0">
              <a:latin typeface="时尚中黑简体" panose="01010104010101010101" pitchFamily="2" charset="-122"/>
              <a:ea typeface="时尚中黑简体" panose="01010104010101010101" pitchFamily="2" charset="-122"/>
            </a:endParaRPr>
          </a:p>
        </p:txBody>
      </p:sp>
      <p:pic>
        <p:nvPicPr>
          <p:cNvPr id="10" name="图片占位符 9"/>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5804" b="15804"/>
          <a:stretch>
            <a:fillRect/>
          </a:stretch>
        </p:blipFill>
        <p:spPr/>
      </p:pic>
      <p:pic>
        <p:nvPicPr>
          <p:cNvPr id="5" name="图片占位符 4"/>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16293" r="16293"/>
          <a:stretch>
            <a:fillRect/>
          </a:stretch>
        </p:blipFill>
        <p:spPr/>
      </p:pic>
      <p:pic>
        <p:nvPicPr>
          <p:cNvPr id="7" name="图片占位符 6"/>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34071" r="34071"/>
          <a:stretch>
            <a:fillRect/>
          </a:stretch>
        </p:blipFill>
        <p:spPr/>
      </p:pic>
      <p:sp>
        <p:nvSpPr>
          <p:cNvPr id="27" name="文本框 26"/>
          <p:cNvSpPr txBox="1"/>
          <p:nvPr/>
        </p:nvSpPr>
        <p:spPr>
          <a:xfrm>
            <a:off x="804646" y="3652805"/>
            <a:ext cx="2339102" cy="954107"/>
          </a:xfrm>
          <a:prstGeom prst="rect">
            <a:avLst/>
          </a:prstGeom>
          <a:noFill/>
        </p:spPr>
        <p:txBody>
          <a:bodyPr wrap="none" rtlCol="0">
            <a:spAutoFit/>
            <a:scene3d>
              <a:camera prst="orthographicFront"/>
              <a:lightRig rig="threePt" dir="t"/>
            </a:scene3d>
            <a:sp3d contourW="6350"/>
          </a:bodyPr>
          <a:lstStyle>
            <a:defPPr>
              <a:defRPr lang="zh-CN"/>
            </a:defPPr>
            <a:lvl1pPr>
              <a:defRPr sz="2800" b="1">
                <a:solidFill>
                  <a:schemeClr val="accent1"/>
                </a:solidFill>
              </a:defRPr>
            </a:lvl1pPr>
          </a:lstStyle>
          <a:p>
            <a:pPr algn="ctr"/>
            <a:r>
              <a:rPr lang="zh-CN" altLang="en-US" b="0" dirty="0" smtClean="0">
                <a:latin typeface="时尚中黑简体" panose="01010104010101010101" pitchFamily="2" charset="-122"/>
                <a:ea typeface="时尚中黑简体" panose="01010104010101010101" pitchFamily="2" charset="-122"/>
              </a:rPr>
              <a:t>华中科技大学</a:t>
            </a:r>
            <a:endParaRPr lang="en-US" altLang="zh-CN" b="0" dirty="0" smtClean="0">
              <a:latin typeface="时尚中黑简体" panose="01010104010101010101" pitchFamily="2" charset="-122"/>
              <a:ea typeface="时尚中黑简体" panose="01010104010101010101" pitchFamily="2" charset="-122"/>
            </a:endParaRPr>
          </a:p>
          <a:p>
            <a:pPr algn="ctr"/>
            <a:r>
              <a:rPr lang="zh-CN" altLang="en-US" b="0" dirty="0">
                <a:solidFill>
                  <a:schemeClr val="tx1">
                    <a:lumMod val="65000"/>
                    <a:lumOff val="35000"/>
                  </a:schemeClr>
                </a:solidFill>
                <a:latin typeface="+mn-ea"/>
                <a:ea typeface="时尚中黑简体" panose="01010104010101010101" pitchFamily="2" charset="-122"/>
              </a:rPr>
              <a:t>何云</a:t>
            </a:r>
            <a:r>
              <a:rPr lang="zh-CN" altLang="en-US" b="0" dirty="0" smtClean="0">
                <a:solidFill>
                  <a:schemeClr val="tx1">
                    <a:lumMod val="65000"/>
                    <a:lumOff val="35000"/>
                  </a:schemeClr>
                </a:solidFill>
                <a:latin typeface="+mn-ea"/>
                <a:ea typeface="时尚中黑简体" panose="01010104010101010101" pitchFamily="2" charset="-122"/>
              </a:rPr>
              <a:t>峰</a:t>
            </a:r>
            <a:endParaRPr lang="en-US" altLang="zh-CN" b="0" dirty="0" smtClean="0">
              <a:solidFill>
                <a:schemeClr val="tx1">
                  <a:lumMod val="65000"/>
                  <a:lumOff val="35000"/>
                </a:schemeClr>
              </a:solidFill>
              <a:latin typeface="+mn-ea"/>
            </a:endParaRPr>
          </a:p>
        </p:txBody>
      </p:sp>
    </p:spTree>
    <p:extLst>
      <p:ext uri="{BB962C8B-B14F-4D97-AF65-F5344CB8AC3E}">
        <p14:creationId xmlns:p14="http://schemas.microsoft.com/office/powerpoint/2010/main" val="24026036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8" decel="9500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1000" fill="hold"/>
                                        <p:tgtEl>
                                          <p:spTgt spid="29"/>
                                        </p:tgtEl>
                                        <p:attrNameLst>
                                          <p:attrName>ppt_x</p:attrName>
                                        </p:attrNameLst>
                                      </p:cBhvr>
                                      <p:tavLst>
                                        <p:tav tm="0">
                                          <p:val>
                                            <p:strVal val="0-#ppt_w/2"/>
                                          </p:val>
                                        </p:tav>
                                        <p:tav tm="100000">
                                          <p:val>
                                            <p:strVal val="#ppt_x"/>
                                          </p:val>
                                        </p:tav>
                                      </p:tavLst>
                                    </p:anim>
                                    <p:anim calcmode="lin" valueType="num">
                                      <p:cBhvr additive="base">
                                        <p:cTn id="13" dur="10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decel="9500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1000" fill="hold"/>
                                        <p:tgtEl>
                                          <p:spTgt spid="27"/>
                                        </p:tgtEl>
                                        <p:attrNameLst>
                                          <p:attrName>ppt_x</p:attrName>
                                        </p:attrNameLst>
                                      </p:cBhvr>
                                      <p:tavLst>
                                        <p:tav tm="0">
                                          <p:val>
                                            <p:strVal val="0-#ppt_w/2"/>
                                          </p:val>
                                        </p:tav>
                                        <p:tav tm="100000">
                                          <p:val>
                                            <p:strVal val="#ppt_x"/>
                                          </p:val>
                                        </p:tav>
                                      </p:tavLst>
                                    </p:anim>
                                    <p:anim calcmode="lin" valueType="num">
                                      <p:cBhvr additive="base">
                                        <p:cTn id="18"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9"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颜色描述</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心理学的颜色三要素</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明度（</a:t>
            </a:r>
            <a:r>
              <a:rPr kumimoji="1" lang="en-US" altLang="zh-CN" sz="2800" dirty="0">
                <a:latin typeface="Times New Roman" panose="02020603050405020304" pitchFamily="18" charset="0"/>
              </a:rPr>
              <a:t>Brightness</a:t>
            </a:r>
            <a:r>
              <a:rPr kumimoji="1" lang="zh-CN" altLang="en-US" sz="2800" dirty="0" smtClean="0">
                <a:latin typeface="Times New Roman" panose="02020603050405020304" pitchFamily="18" charset="0"/>
              </a:rPr>
              <a:t>）：</a:t>
            </a:r>
            <a:r>
              <a:rPr kumimoji="1" lang="zh-CN" altLang="en-US" sz="2800" dirty="0">
                <a:latin typeface="Times New Roman" panose="02020603050405020304" pitchFamily="18" charset="0"/>
              </a:rPr>
              <a:t>色彩的明暗程度，可以量化的光源</a:t>
            </a:r>
            <a:r>
              <a:rPr kumimoji="1" lang="zh-CN" altLang="en-US" sz="2800" dirty="0" smtClean="0">
                <a:latin typeface="Times New Roman" panose="02020603050405020304" pitchFamily="18" charset="0"/>
              </a:rPr>
              <a:t>亮度</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明度对纯度产生不可忽视的影响</a:t>
            </a:r>
          </a:p>
        </p:txBody>
      </p:sp>
      <p:sp>
        <p:nvSpPr>
          <p:cNvPr id="11" name="Rectangle 13"/>
          <p:cNvSpPr>
            <a:spLocks noChangeArrowheads="1"/>
          </p:cNvSpPr>
          <p:nvPr/>
        </p:nvSpPr>
        <p:spPr bwMode="auto">
          <a:xfrm>
            <a:off x="2991679" y="3486840"/>
            <a:ext cx="2883728" cy="2208281"/>
          </a:xfrm>
          <a:prstGeom prst="rect">
            <a:avLst/>
          </a:prstGeom>
          <a:solidFill>
            <a:srgbClr val="FF99CC"/>
          </a:solidFill>
          <a:ln w="9525">
            <a:solidFill>
              <a:schemeClr val="hlink"/>
            </a:solidFill>
            <a:miter lim="800000"/>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12" name="Rectangle 14"/>
          <p:cNvSpPr>
            <a:spLocks noChangeArrowheads="1"/>
          </p:cNvSpPr>
          <p:nvPr/>
        </p:nvSpPr>
        <p:spPr bwMode="auto">
          <a:xfrm>
            <a:off x="6775519" y="3501129"/>
            <a:ext cx="2328724" cy="2193992"/>
          </a:xfrm>
          <a:prstGeom prst="rect">
            <a:avLst/>
          </a:prstGeom>
          <a:solidFill>
            <a:srgbClr val="FC007E"/>
          </a:solidFill>
          <a:ln w="9525">
            <a:solidFill>
              <a:schemeClr val="hlink"/>
            </a:solidFill>
            <a:miter lim="800000"/>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02686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镜面反射方向的计算</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en-US" altLang="zh-CN" sz="2800" i="1" kern="0" dirty="0" smtClean="0">
                <a:latin typeface="+mn-ea"/>
              </a:rPr>
              <a:t>P</a:t>
            </a:r>
            <a:r>
              <a:rPr lang="zh-CN" altLang="zh-CN" sz="2800" kern="0" dirty="0">
                <a:latin typeface="+mn-ea"/>
              </a:rPr>
              <a:t>为入射光线</a:t>
            </a:r>
            <a:r>
              <a:rPr lang="en-US" altLang="zh-CN" sz="2800" i="1" kern="0" dirty="0" smtClean="0">
                <a:latin typeface="+mn-ea"/>
              </a:rPr>
              <a:t>L </a:t>
            </a:r>
            <a:r>
              <a:rPr lang="zh-CN" altLang="zh-CN" sz="2800" kern="0" dirty="0" smtClean="0">
                <a:latin typeface="+mn-ea"/>
              </a:rPr>
              <a:t>和</a:t>
            </a:r>
            <a:r>
              <a:rPr lang="zh-CN" altLang="zh-CN" sz="2800" kern="0" dirty="0">
                <a:latin typeface="+mn-ea"/>
              </a:rPr>
              <a:t>物体的交点</a:t>
            </a:r>
            <a:r>
              <a:rPr lang="zh-CN" altLang="en-US" sz="2800" kern="0" dirty="0">
                <a:latin typeface="+mn-ea"/>
              </a:rPr>
              <a:t>；</a:t>
            </a:r>
            <a:r>
              <a:rPr lang="en-US" altLang="zh-CN" sz="2800" i="1" kern="0" dirty="0">
                <a:latin typeface="+mn-ea"/>
              </a:rPr>
              <a:t>N</a:t>
            </a:r>
            <a:r>
              <a:rPr lang="zh-CN" altLang="zh-CN" sz="2800" kern="0" dirty="0">
                <a:latin typeface="+mn-ea"/>
              </a:rPr>
              <a:t>为点</a:t>
            </a:r>
            <a:r>
              <a:rPr lang="en-US" altLang="zh-CN" sz="2800" i="1" kern="0" dirty="0" smtClean="0">
                <a:latin typeface="+mn-ea"/>
              </a:rPr>
              <a:t>P </a:t>
            </a:r>
            <a:r>
              <a:rPr lang="zh-CN" altLang="zh-CN" sz="2800" kern="0" dirty="0" smtClean="0">
                <a:latin typeface="+mn-ea"/>
              </a:rPr>
              <a:t>处</a:t>
            </a:r>
            <a:r>
              <a:rPr lang="zh-CN" altLang="zh-CN" sz="2800" kern="0" dirty="0">
                <a:latin typeface="+mn-ea"/>
              </a:rPr>
              <a:t>的物体表面法向</a:t>
            </a:r>
            <a:r>
              <a:rPr lang="zh-CN" altLang="en-US" sz="2800" kern="0" dirty="0">
                <a:latin typeface="+mn-ea"/>
              </a:rPr>
              <a:t>；</a:t>
            </a:r>
            <a:r>
              <a:rPr lang="en-US" altLang="zh-CN" sz="2800" i="1" kern="0" dirty="0">
                <a:latin typeface="+mn-ea"/>
              </a:rPr>
              <a:t>R</a:t>
            </a:r>
            <a:r>
              <a:rPr lang="en-US" altLang="zh-CN" sz="2800" i="1" kern="0" baseline="-25000" dirty="0">
                <a:latin typeface="+mn-ea"/>
              </a:rPr>
              <a:t>r</a:t>
            </a:r>
            <a:r>
              <a:rPr lang="zh-CN" altLang="zh-CN" sz="2800" kern="0" dirty="0">
                <a:latin typeface="+mn-ea"/>
              </a:rPr>
              <a:t>为镜面反射光线的</a:t>
            </a:r>
            <a:r>
              <a:rPr lang="zh-CN" altLang="zh-CN" sz="2800" kern="0" dirty="0" smtClean="0">
                <a:latin typeface="+mn-ea"/>
              </a:rPr>
              <a:t>方向</a:t>
            </a:r>
            <a:endParaRPr lang="en-US" altLang="zh-CN" sz="2800" kern="0" dirty="0" smtClean="0">
              <a:latin typeface="+mn-ea"/>
            </a:endParaRPr>
          </a:p>
          <a:p>
            <a:pPr marL="914400" lvl="1" indent="-457200" algn="just">
              <a:lnSpc>
                <a:spcPct val="150000"/>
              </a:lnSpc>
              <a:buClr>
                <a:srgbClr val="0070C0"/>
              </a:buClr>
              <a:buFont typeface="Wingdings" panose="05000000000000000000" pitchFamily="2" charset="2"/>
              <a:buChar char="n"/>
            </a:pPr>
            <a:r>
              <a:rPr lang="en-US" altLang="zh-CN" sz="2800" i="1" kern="0" dirty="0" err="1" smtClean="0">
                <a:latin typeface="+mn-ea"/>
              </a:rPr>
              <a:t>θ</a:t>
            </a:r>
            <a:r>
              <a:rPr lang="en-US" altLang="zh-CN" sz="2800" i="1" kern="0" baseline="-25000" dirty="0" err="1" smtClean="0">
                <a:latin typeface="+mn-ea"/>
              </a:rPr>
              <a:t>i</a:t>
            </a:r>
            <a:r>
              <a:rPr lang="zh-CN" altLang="zh-CN" sz="2800" kern="0" dirty="0">
                <a:latin typeface="+mn-ea"/>
              </a:rPr>
              <a:t>为</a:t>
            </a:r>
            <a:r>
              <a:rPr lang="en-US" altLang="zh-CN" sz="2800" i="1" kern="0" dirty="0">
                <a:latin typeface="+mn-ea"/>
              </a:rPr>
              <a:t>L</a:t>
            </a:r>
            <a:r>
              <a:rPr lang="zh-CN" altLang="zh-CN" sz="2800" kern="0" dirty="0">
                <a:latin typeface="+mn-ea"/>
              </a:rPr>
              <a:t>与</a:t>
            </a:r>
            <a:r>
              <a:rPr lang="en-US" altLang="zh-CN" sz="2800" i="1" kern="0" dirty="0" smtClean="0">
                <a:latin typeface="+mn-ea"/>
              </a:rPr>
              <a:t>N </a:t>
            </a:r>
            <a:r>
              <a:rPr lang="zh-CN" altLang="zh-CN" sz="2800" kern="0" dirty="0" smtClean="0">
                <a:latin typeface="+mn-ea"/>
              </a:rPr>
              <a:t>的</a:t>
            </a:r>
            <a:r>
              <a:rPr lang="zh-CN" altLang="zh-CN" sz="2800" kern="0" dirty="0">
                <a:latin typeface="+mn-ea"/>
              </a:rPr>
              <a:t>夹角</a:t>
            </a:r>
            <a:r>
              <a:rPr lang="zh-CN" altLang="en-US" sz="2800" kern="0" dirty="0">
                <a:latin typeface="+mn-ea"/>
              </a:rPr>
              <a:t>；</a:t>
            </a:r>
            <a:r>
              <a:rPr lang="en-US" altLang="zh-CN" sz="2800" i="1" kern="0" dirty="0" err="1">
                <a:latin typeface="+mn-ea"/>
              </a:rPr>
              <a:t>θ</a:t>
            </a:r>
            <a:r>
              <a:rPr lang="en-US" altLang="zh-CN" sz="2800" i="1" kern="0" baseline="-25000" dirty="0" err="1">
                <a:latin typeface="+mn-ea"/>
              </a:rPr>
              <a:t>r</a:t>
            </a:r>
            <a:r>
              <a:rPr lang="zh-CN" altLang="zh-CN" sz="2800" kern="0" dirty="0">
                <a:latin typeface="+mn-ea"/>
              </a:rPr>
              <a:t>为</a:t>
            </a:r>
            <a:r>
              <a:rPr lang="en-US" altLang="zh-CN" sz="2800" i="1" kern="0" dirty="0">
                <a:latin typeface="+mn-ea"/>
              </a:rPr>
              <a:t>R</a:t>
            </a:r>
            <a:r>
              <a:rPr lang="en-US" altLang="zh-CN" sz="2800" i="1" kern="0" baseline="-25000" dirty="0">
                <a:latin typeface="+mn-ea"/>
              </a:rPr>
              <a:t>r</a:t>
            </a:r>
            <a:r>
              <a:rPr lang="zh-CN" altLang="zh-CN" sz="2800" kern="0" dirty="0">
                <a:latin typeface="+mn-ea"/>
              </a:rPr>
              <a:t>与</a:t>
            </a:r>
            <a:r>
              <a:rPr lang="en-US" altLang="zh-CN" sz="2800" i="1" kern="0" dirty="0" smtClean="0">
                <a:latin typeface="+mn-ea"/>
              </a:rPr>
              <a:t>N </a:t>
            </a:r>
            <a:r>
              <a:rPr lang="zh-CN" altLang="zh-CN" sz="2800" kern="0" dirty="0" smtClean="0">
                <a:latin typeface="+mn-ea"/>
              </a:rPr>
              <a:t>的夹角</a:t>
            </a:r>
            <a:endParaRPr lang="en-US" altLang="zh-CN" sz="2800" kern="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zh-CN" sz="2800" kern="0" dirty="0" smtClean="0">
                <a:latin typeface="+mn-ea"/>
              </a:rPr>
              <a:t>由</a:t>
            </a:r>
            <a:r>
              <a:rPr lang="zh-CN" altLang="zh-CN" sz="2800" kern="0" dirty="0">
                <a:latin typeface="+mn-ea"/>
              </a:rPr>
              <a:t>光线反射定律知道，</a:t>
            </a:r>
            <a:r>
              <a:rPr lang="en-US" altLang="zh-CN" sz="2800" i="1" kern="0" dirty="0" err="1">
                <a:latin typeface="+mn-ea"/>
              </a:rPr>
              <a:t>θ</a:t>
            </a:r>
            <a:r>
              <a:rPr lang="en-US" altLang="zh-CN" sz="2800" i="1" kern="0" baseline="-25000" dirty="0" err="1">
                <a:latin typeface="+mn-ea"/>
              </a:rPr>
              <a:t>i</a:t>
            </a:r>
            <a:r>
              <a:rPr lang="zh-CN" altLang="zh-CN" sz="2800" kern="0" dirty="0">
                <a:latin typeface="+mn-ea"/>
              </a:rPr>
              <a:t>＝</a:t>
            </a:r>
            <a:r>
              <a:rPr lang="en-US" altLang="zh-CN" sz="2800" i="1" kern="0" dirty="0" err="1" smtClean="0">
                <a:latin typeface="+mn-ea"/>
              </a:rPr>
              <a:t>θ</a:t>
            </a:r>
            <a:r>
              <a:rPr lang="en-US" altLang="zh-CN" sz="2800" i="1" kern="0" baseline="-25000" dirty="0" err="1" smtClean="0">
                <a:latin typeface="+mn-ea"/>
              </a:rPr>
              <a:t>r</a:t>
            </a:r>
            <a:endParaRPr lang="en-US" altLang="zh-CN" sz="2800" i="1" kern="0" baseline="-250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kern="0" dirty="0" smtClean="0">
                <a:latin typeface="+mn-ea"/>
              </a:rPr>
              <a:t>假设</a:t>
            </a:r>
            <a:r>
              <a:rPr lang="en-US" altLang="zh-CN" sz="2800" i="1" kern="0" dirty="0">
                <a:latin typeface="+mn-ea"/>
              </a:rPr>
              <a:t>L</a:t>
            </a:r>
            <a:r>
              <a:rPr lang="zh-CN" altLang="en-US" sz="2800" kern="0" dirty="0">
                <a:latin typeface="+mn-ea"/>
              </a:rPr>
              <a:t>，</a:t>
            </a:r>
            <a:r>
              <a:rPr lang="en-US" altLang="zh-CN" sz="2800" i="1" kern="0" dirty="0" smtClean="0">
                <a:latin typeface="+mn-ea"/>
              </a:rPr>
              <a:t>N </a:t>
            </a:r>
            <a:r>
              <a:rPr lang="zh-CN" altLang="en-US" sz="2800" kern="0" dirty="0" smtClean="0">
                <a:latin typeface="+mn-ea"/>
              </a:rPr>
              <a:t>均</a:t>
            </a:r>
            <a:r>
              <a:rPr lang="zh-CN" altLang="en-US" sz="2800" kern="0" dirty="0">
                <a:latin typeface="+mn-ea"/>
              </a:rPr>
              <a:t>为单位</a:t>
            </a:r>
            <a:r>
              <a:rPr lang="zh-CN" altLang="en-US" sz="2800" kern="0" dirty="0" smtClean="0">
                <a:latin typeface="+mn-ea"/>
              </a:rPr>
              <a:t>矢量</a:t>
            </a:r>
            <a:endParaRPr lang="en-US" altLang="zh-CN" sz="2800" kern="0" dirty="0" smtClean="0">
              <a:latin typeface="+mn-ea"/>
            </a:endParaRPr>
          </a:p>
          <a:p>
            <a:pPr lvl="1" algn="just">
              <a:lnSpc>
                <a:spcPct val="150000"/>
              </a:lnSpc>
              <a:buClr>
                <a:srgbClr val="0070C0"/>
              </a:buClr>
            </a:pPr>
            <a:r>
              <a:rPr lang="en-US" altLang="zh-CN" sz="2800" i="1" kern="0" dirty="0" smtClean="0">
                <a:latin typeface="+mn-ea"/>
                <a:cs typeface="Arial Unicode MS" pitchFamily="34" charset="-122"/>
              </a:rPr>
              <a:t>              R</a:t>
            </a:r>
            <a:r>
              <a:rPr lang="en-US" altLang="zh-CN" sz="2800" i="1" kern="0" baseline="-25000" dirty="0" smtClean="0">
                <a:latin typeface="+mn-ea"/>
                <a:cs typeface="Arial Unicode MS" pitchFamily="34" charset="-122"/>
              </a:rPr>
              <a:t>r</a:t>
            </a:r>
            <a:r>
              <a:rPr lang="en-US" altLang="zh-CN" sz="2800" kern="0" baseline="-25000" dirty="0" smtClean="0">
                <a:latin typeface="+mn-ea"/>
                <a:cs typeface="Arial Unicode MS" pitchFamily="34" charset="-122"/>
              </a:rPr>
              <a:t> </a:t>
            </a:r>
            <a:r>
              <a:rPr lang="en-US" altLang="zh-CN" sz="2800" kern="0" dirty="0">
                <a:latin typeface="+mn-ea"/>
                <a:cs typeface="Arial Unicode MS" pitchFamily="34" charset="-122"/>
              </a:rPr>
              <a:t>= </a:t>
            </a:r>
            <a:r>
              <a:rPr lang="en-US" altLang="zh-CN" sz="2800" i="1" kern="0" dirty="0">
                <a:latin typeface="+mn-ea"/>
                <a:cs typeface="Arial Unicode MS" pitchFamily="34" charset="-122"/>
              </a:rPr>
              <a:t>L</a:t>
            </a:r>
            <a:r>
              <a:rPr lang="en-US" altLang="zh-CN" sz="2800" kern="0" dirty="0">
                <a:latin typeface="+mn-ea"/>
                <a:cs typeface="Arial Unicode MS" pitchFamily="34" charset="-122"/>
              </a:rPr>
              <a:t> - 2(</a:t>
            </a:r>
            <a:r>
              <a:rPr lang="en-US" altLang="zh-CN" sz="2800" i="1" kern="0" dirty="0">
                <a:latin typeface="+mn-ea"/>
                <a:cs typeface="Arial Unicode MS" pitchFamily="34" charset="-122"/>
              </a:rPr>
              <a:t>L</a:t>
            </a:r>
            <a:r>
              <a:rPr lang="en-US" altLang="zh-CN" sz="2800" dirty="0">
                <a:latin typeface="+mn-ea"/>
                <a:cs typeface="Arial Unicode MS" pitchFamily="34" charset="-122"/>
                <a:sym typeface="Wingdings" pitchFamily="2" charset="2"/>
              </a:rPr>
              <a:t> · </a:t>
            </a:r>
            <a:r>
              <a:rPr lang="en-US" altLang="zh-CN" sz="2800" i="1" kern="0" dirty="0">
                <a:latin typeface="+mn-ea"/>
                <a:cs typeface="Arial Unicode MS" pitchFamily="34" charset="-122"/>
              </a:rPr>
              <a:t>N </a:t>
            </a:r>
            <a:r>
              <a:rPr lang="en-US" altLang="zh-CN" sz="2800" kern="0" dirty="0">
                <a:latin typeface="+mn-ea"/>
                <a:cs typeface="Arial Unicode MS" pitchFamily="34" charset="-122"/>
              </a:rPr>
              <a:t>)</a:t>
            </a:r>
            <a:r>
              <a:rPr lang="en-US" altLang="zh-CN" sz="2800" i="1" kern="0" dirty="0" smtClean="0">
                <a:latin typeface="+mn-ea"/>
                <a:cs typeface="Arial Unicode MS" pitchFamily="34" charset="-122"/>
              </a:rPr>
              <a:t>N</a:t>
            </a:r>
            <a:endParaRPr lang="en-US" altLang="zh-CN" sz="2400" dirty="0" smtClean="0">
              <a:latin typeface="+mn-ea"/>
              <a:cs typeface="Arial Unicode MS" pitchFamily="34" charset="-122"/>
            </a:endParaRPr>
          </a:p>
        </p:txBody>
      </p:sp>
      <p:graphicFrame>
        <p:nvGraphicFramePr>
          <p:cNvPr id="11" name="Object 1"/>
          <p:cNvGraphicFramePr>
            <a:graphicFrameLocks noChangeAspect="1"/>
          </p:cNvGraphicFramePr>
          <p:nvPr>
            <p:extLst>
              <p:ext uri="{D42A27DB-BD31-4B8C-83A1-F6EECF244321}">
                <p14:modId xmlns:p14="http://schemas.microsoft.com/office/powerpoint/2010/main" val="2725334982"/>
              </p:ext>
            </p:extLst>
          </p:nvPr>
        </p:nvGraphicFramePr>
        <p:xfrm>
          <a:off x="7763841" y="3846443"/>
          <a:ext cx="3994150" cy="2522538"/>
        </p:xfrm>
        <a:graphic>
          <a:graphicData uri="http://schemas.openxmlformats.org/presentationml/2006/ole">
            <mc:AlternateContent xmlns:mc="http://schemas.openxmlformats.org/markup-compatibility/2006">
              <mc:Choice xmlns:v="urn:schemas-microsoft-com:vml" Requires="v">
                <p:oleObj spid="_x0000_s172083" name="Picture" r:id="rId4" imgW="2165131" imgH="1366345" progId="Word.Picture.8">
                  <p:embed/>
                </p:oleObj>
              </mc:Choice>
              <mc:Fallback>
                <p:oleObj name="Picture" r:id="rId4" imgW="2165131" imgH="1366345" progId="Word.Picture.8">
                  <p:embed/>
                  <p:pic>
                    <p:nvPicPr>
                      <p:cNvPr id="717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3841" y="3846443"/>
                        <a:ext cx="3994150" cy="2522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536931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透射方向的计算</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en-US" altLang="zh-CN" sz="2800" i="1" kern="0" dirty="0" smtClean="0">
                <a:latin typeface="+mn-ea"/>
              </a:rPr>
              <a:t>P </a:t>
            </a:r>
            <a:r>
              <a:rPr lang="zh-CN" altLang="en-US" sz="2800" kern="0" dirty="0" smtClean="0">
                <a:latin typeface="+mn-ea"/>
              </a:rPr>
              <a:t>为</a:t>
            </a:r>
            <a:r>
              <a:rPr lang="zh-CN" altLang="en-US" sz="2800" kern="0" dirty="0">
                <a:latin typeface="+mn-ea"/>
              </a:rPr>
              <a:t>入射光线</a:t>
            </a:r>
            <a:r>
              <a:rPr lang="en-US" altLang="zh-CN" sz="2800" i="1" kern="0" dirty="0" smtClean="0">
                <a:latin typeface="+mn-ea"/>
              </a:rPr>
              <a:t>L </a:t>
            </a:r>
            <a:r>
              <a:rPr lang="zh-CN" altLang="en-US" sz="2800" kern="0" dirty="0" smtClean="0">
                <a:latin typeface="+mn-ea"/>
              </a:rPr>
              <a:t>和</a:t>
            </a:r>
            <a:r>
              <a:rPr lang="zh-CN" altLang="en-US" sz="2800" kern="0" dirty="0">
                <a:latin typeface="+mn-ea"/>
              </a:rPr>
              <a:t>物体的交点</a:t>
            </a:r>
            <a:r>
              <a:rPr lang="zh-CN" altLang="en-US" sz="2800" kern="0" dirty="0" smtClean="0">
                <a:latin typeface="+mn-ea"/>
              </a:rPr>
              <a:t>；</a:t>
            </a:r>
            <a:endParaRPr lang="en-US" altLang="zh-CN" sz="2800" kern="0" dirty="0" smtClean="0">
              <a:latin typeface="+mn-ea"/>
            </a:endParaRPr>
          </a:p>
          <a:p>
            <a:pPr marL="914400" lvl="1" indent="-457200" algn="just">
              <a:lnSpc>
                <a:spcPct val="150000"/>
              </a:lnSpc>
              <a:buClr>
                <a:srgbClr val="0070C0"/>
              </a:buClr>
              <a:buFont typeface="Wingdings" panose="05000000000000000000" pitchFamily="2" charset="2"/>
              <a:buChar char="n"/>
            </a:pPr>
            <a:r>
              <a:rPr lang="en-US" altLang="zh-CN" sz="2800" i="1" kern="0" dirty="0" smtClean="0">
                <a:latin typeface="+mn-ea"/>
              </a:rPr>
              <a:t>N </a:t>
            </a:r>
            <a:r>
              <a:rPr lang="zh-CN" altLang="en-US" sz="2800" kern="0" dirty="0" smtClean="0">
                <a:latin typeface="+mn-ea"/>
              </a:rPr>
              <a:t>为</a:t>
            </a:r>
            <a:r>
              <a:rPr lang="zh-CN" altLang="en-US" sz="2800" kern="0" dirty="0">
                <a:latin typeface="+mn-ea"/>
              </a:rPr>
              <a:t>点</a:t>
            </a:r>
            <a:r>
              <a:rPr lang="en-US" altLang="zh-CN" sz="2800" i="1" kern="0" dirty="0" smtClean="0">
                <a:latin typeface="+mn-ea"/>
              </a:rPr>
              <a:t>P </a:t>
            </a:r>
            <a:r>
              <a:rPr lang="zh-CN" altLang="en-US" sz="2800" kern="0" dirty="0" smtClean="0">
                <a:latin typeface="+mn-ea"/>
              </a:rPr>
              <a:t>处</a:t>
            </a:r>
            <a:r>
              <a:rPr lang="zh-CN" altLang="en-US" sz="2800" kern="0" dirty="0">
                <a:latin typeface="+mn-ea"/>
              </a:rPr>
              <a:t>的物体表面</a:t>
            </a:r>
            <a:r>
              <a:rPr lang="zh-CN" altLang="en-US" sz="2800" kern="0" dirty="0" smtClean="0">
                <a:latin typeface="+mn-ea"/>
              </a:rPr>
              <a:t>法</a:t>
            </a:r>
            <a:endParaRPr lang="en-US" altLang="zh-CN" sz="2800" kern="0" dirty="0" smtClean="0">
              <a:latin typeface="+mn-ea"/>
            </a:endParaRPr>
          </a:p>
          <a:p>
            <a:pPr marL="914400" lvl="1" indent="-457200" algn="just">
              <a:lnSpc>
                <a:spcPct val="150000"/>
              </a:lnSpc>
              <a:buClr>
                <a:srgbClr val="0070C0"/>
              </a:buClr>
              <a:buFont typeface="Wingdings" panose="05000000000000000000" pitchFamily="2" charset="2"/>
              <a:buChar char="n"/>
            </a:pPr>
            <a:r>
              <a:rPr lang="en-US" altLang="zh-CN" sz="2800" i="1" kern="0" dirty="0" err="1" smtClean="0">
                <a:latin typeface="+mn-ea"/>
              </a:rPr>
              <a:t>R</a:t>
            </a:r>
            <a:r>
              <a:rPr lang="en-US" altLang="zh-CN" sz="2800" i="1" kern="0" baseline="-25000" dirty="0" err="1" smtClean="0">
                <a:latin typeface="+mn-ea"/>
              </a:rPr>
              <a:t>t</a:t>
            </a:r>
            <a:r>
              <a:rPr lang="en-US" altLang="zh-CN" sz="2800" i="1" kern="0" baseline="-25000" dirty="0" smtClean="0">
                <a:latin typeface="+mn-ea"/>
              </a:rPr>
              <a:t> </a:t>
            </a:r>
            <a:r>
              <a:rPr lang="zh-CN" altLang="en-US" sz="2800" kern="0" dirty="0" smtClean="0">
                <a:latin typeface="+mn-ea"/>
              </a:rPr>
              <a:t>为</a:t>
            </a:r>
            <a:r>
              <a:rPr lang="zh-CN" altLang="en-US" sz="2800" kern="0" dirty="0">
                <a:latin typeface="+mn-ea"/>
              </a:rPr>
              <a:t>透射光线的</a:t>
            </a:r>
            <a:r>
              <a:rPr lang="zh-CN" altLang="en-US" sz="2800" kern="0" dirty="0" smtClean="0">
                <a:latin typeface="+mn-ea"/>
              </a:rPr>
              <a:t>方向</a:t>
            </a:r>
            <a:endParaRPr lang="en-US" altLang="zh-CN" sz="2800" kern="0" dirty="0" smtClean="0">
              <a:latin typeface="+mn-ea"/>
            </a:endParaRPr>
          </a:p>
          <a:p>
            <a:pPr marL="914400" lvl="1" indent="-457200" algn="just">
              <a:lnSpc>
                <a:spcPct val="150000"/>
              </a:lnSpc>
              <a:buClr>
                <a:srgbClr val="0070C0"/>
              </a:buClr>
              <a:buFont typeface="Wingdings" panose="05000000000000000000" pitchFamily="2" charset="2"/>
              <a:buChar char="n"/>
            </a:pPr>
            <a:r>
              <a:rPr lang="en-US" altLang="zh-CN" sz="2800" kern="0" dirty="0" smtClean="0">
                <a:latin typeface="+mn-ea"/>
              </a:rPr>
              <a:t>Snell</a:t>
            </a:r>
            <a:r>
              <a:rPr lang="zh-CN" altLang="en-US" sz="2800" kern="0" dirty="0" smtClean="0">
                <a:latin typeface="+mn-ea"/>
              </a:rPr>
              <a:t>定律：</a:t>
            </a:r>
            <a:r>
              <a:rPr lang="en-US" altLang="zh-CN" sz="2800" i="1" dirty="0" smtClean="0">
                <a:latin typeface="+mn-ea"/>
              </a:rPr>
              <a:t>η</a:t>
            </a:r>
            <a:r>
              <a:rPr lang="en-US" altLang="zh-CN" sz="2800" i="1" baseline="-25000" dirty="0" smtClean="0">
                <a:latin typeface="+mn-ea"/>
              </a:rPr>
              <a:t>1</a:t>
            </a:r>
            <a:r>
              <a:rPr lang="en-US" altLang="zh-CN" sz="2800" dirty="0" smtClean="0">
                <a:latin typeface="+mn-ea"/>
              </a:rPr>
              <a:t>sin</a:t>
            </a:r>
            <a:r>
              <a:rPr lang="en-US" altLang="zh-CN" sz="2800" i="1" dirty="0" smtClean="0">
                <a:latin typeface="+mn-ea"/>
              </a:rPr>
              <a:t>θ</a:t>
            </a:r>
            <a:r>
              <a:rPr lang="en-US" altLang="zh-CN" sz="2800" i="1" baseline="-25000" dirty="0" smtClean="0">
                <a:latin typeface="+mn-ea"/>
              </a:rPr>
              <a:t>1</a:t>
            </a:r>
            <a:r>
              <a:rPr lang="zh-CN" altLang="en-US" sz="2800" dirty="0">
                <a:latin typeface="+mn-ea"/>
              </a:rPr>
              <a:t>＝</a:t>
            </a:r>
            <a:r>
              <a:rPr lang="en-US" altLang="zh-CN" sz="2800" i="1" dirty="0" smtClean="0">
                <a:latin typeface="+mn-ea"/>
              </a:rPr>
              <a:t>η</a:t>
            </a:r>
            <a:r>
              <a:rPr lang="en-US" altLang="zh-CN" sz="2800" i="1" baseline="-25000" dirty="0" smtClean="0">
                <a:latin typeface="+mn-ea"/>
              </a:rPr>
              <a:t>2</a:t>
            </a:r>
            <a:r>
              <a:rPr lang="en-US" altLang="zh-CN" sz="2800" dirty="0" smtClean="0">
                <a:latin typeface="+mn-ea"/>
              </a:rPr>
              <a:t>sin</a:t>
            </a:r>
            <a:r>
              <a:rPr lang="en-US" altLang="zh-CN" sz="2800" i="1" dirty="0" smtClean="0">
                <a:latin typeface="+mn-ea"/>
              </a:rPr>
              <a:t>θ</a:t>
            </a:r>
            <a:r>
              <a:rPr lang="en-US" altLang="zh-CN" sz="2800" i="1" baseline="-25000" dirty="0" smtClean="0">
                <a:latin typeface="+mn-ea"/>
              </a:rPr>
              <a:t>2</a:t>
            </a:r>
            <a:endParaRPr lang="en-US" altLang="zh-CN" kern="0" dirty="0">
              <a:latin typeface="+mn-ea"/>
            </a:endParaRPr>
          </a:p>
        </p:txBody>
      </p:sp>
      <p:graphicFrame>
        <p:nvGraphicFramePr>
          <p:cNvPr id="12" name="Object 3"/>
          <p:cNvGraphicFramePr>
            <a:graphicFrameLocks noChangeAspect="1"/>
          </p:cNvGraphicFramePr>
          <p:nvPr>
            <p:extLst>
              <p:ext uri="{D42A27DB-BD31-4B8C-83A1-F6EECF244321}">
                <p14:modId xmlns:p14="http://schemas.microsoft.com/office/powerpoint/2010/main" val="2658936564"/>
              </p:ext>
            </p:extLst>
          </p:nvPr>
        </p:nvGraphicFramePr>
        <p:xfrm>
          <a:off x="8733150" y="1082639"/>
          <a:ext cx="3603625" cy="3432175"/>
        </p:xfrm>
        <a:graphic>
          <a:graphicData uri="http://schemas.openxmlformats.org/presentationml/2006/ole">
            <mc:AlternateContent xmlns:mc="http://schemas.openxmlformats.org/markup-compatibility/2006">
              <mc:Choice xmlns:v="urn:schemas-microsoft-com:vml" Requires="v">
                <p:oleObj spid="_x0000_s173106" name="Picture" r:id="rId4" imgW="2396359" imgH="2280745" progId="Word.Picture.8">
                  <p:embed/>
                </p:oleObj>
              </mc:Choice>
              <mc:Fallback>
                <p:oleObj name="Picture" r:id="rId4" imgW="2396359" imgH="2280745" progId="Word.Picture.8">
                  <p:embed/>
                  <p:pic>
                    <p:nvPicPr>
                      <p:cNvPr id="819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3150" y="1082639"/>
                        <a:ext cx="3603625" cy="343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228630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阴影计算</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cs typeface="Arial Unicode MS" panose="020B0604020202020204" pitchFamily="34" charset="-122"/>
              </a:rPr>
              <a:t>从</a:t>
            </a:r>
            <a:r>
              <a:rPr lang="en-US" altLang="en-US" sz="2800" dirty="0">
                <a:latin typeface="+mn-ea"/>
                <a:cs typeface="Arial Unicode MS" panose="020B0604020202020204" pitchFamily="34" charset="-122"/>
              </a:rPr>
              <a:t>P</a:t>
            </a:r>
            <a:r>
              <a:rPr lang="zh-CN" altLang="en-US" sz="2800" dirty="0">
                <a:latin typeface="+mn-ea"/>
                <a:cs typeface="Arial Unicode MS" panose="020B0604020202020204" pitchFamily="34" charset="-122"/>
              </a:rPr>
              <a:t>出发向光源</a:t>
            </a:r>
            <a:r>
              <a:rPr lang="en-US" altLang="en-US" sz="2800" dirty="0">
                <a:latin typeface="+mn-ea"/>
                <a:cs typeface="Arial Unicode MS" panose="020B0604020202020204" pitchFamily="34" charset="-122"/>
              </a:rPr>
              <a:t>L</a:t>
            </a:r>
            <a:r>
              <a:rPr lang="zh-CN" altLang="en-US" sz="2800" dirty="0">
                <a:latin typeface="+mn-ea"/>
                <a:cs typeface="Arial Unicode MS" panose="020B0604020202020204" pitchFamily="34" charset="-122"/>
              </a:rPr>
              <a:t>发射一条阴影测试光线</a:t>
            </a:r>
            <a:r>
              <a:rPr lang="en-US" altLang="en-US" sz="2800" dirty="0" smtClean="0">
                <a:latin typeface="+mn-ea"/>
                <a:cs typeface="Arial Unicode MS" panose="020B0604020202020204" pitchFamily="34" charset="-122"/>
              </a:rPr>
              <a:t>R</a:t>
            </a: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mn-ea"/>
                <a:cs typeface="Arial Unicode MS" panose="020B0604020202020204" pitchFamily="34" charset="-122"/>
              </a:rPr>
              <a:t>若</a:t>
            </a:r>
            <a:r>
              <a:rPr lang="en-US" altLang="en-US" sz="2800" dirty="0">
                <a:latin typeface="+mn-ea"/>
                <a:cs typeface="Arial Unicode MS" panose="020B0604020202020204" pitchFamily="34" charset="-122"/>
              </a:rPr>
              <a:t>R</a:t>
            </a:r>
            <a:r>
              <a:rPr lang="zh-CN" altLang="en-US" sz="2800" dirty="0">
                <a:latin typeface="+mn-ea"/>
                <a:cs typeface="Arial Unicode MS" panose="020B0604020202020204" pitchFamily="34" charset="-122"/>
              </a:rPr>
              <a:t>在到达</a:t>
            </a:r>
            <a:r>
              <a:rPr lang="en-US" altLang="en-US" sz="2800" dirty="0">
                <a:latin typeface="+mn-ea"/>
                <a:cs typeface="Arial Unicode MS" panose="020B0604020202020204" pitchFamily="34" charset="-122"/>
              </a:rPr>
              <a:t>L</a:t>
            </a:r>
            <a:r>
              <a:rPr lang="zh-CN" altLang="en-US" sz="2800" dirty="0">
                <a:latin typeface="+mn-ea"/>
                <a:cs typeface="Arial Unicode MS" panose="020B0604020202020204" pitchFamily="34" charset="-122"/>
              </a:rPr>
              <a:t>的途中与场景中的物体不相交，则点</a:t>
            </a:r>
            <a:r>
              <a:rPr lang="en-US" altLang="en-US" sz="2800" dirty="0">
                <a:latin typeface="+mn-ea"/>
                <a:cs typeface="Arial Unicode MS" panose="020B0604020202020204" pitchFamily="34" charset="-122"/>
              </a:rPr>
              <a:t>P</a:t>
            </a:r>
            <a:r>
              <a:rPr lang="zh-CN" altLang="en-US" sz="2800" dirty="0">
                <a:latin typeface="+mn-ea"/>
                <a:cs typeface="Arial Unicode MS" panose="020B0604020202020204" pitchFamily="34" charset="-122"/>
              </a:rPr>
              <a:t>受光源</a:t>
            </a:r>
            <a:r>
              <a:rPr lang="en-US" altLang="en-US" sz="2800" dirty="0">
                <a:latin typeface="+mn-ea"/>
                <a:cs typeface="Arial Unicode MS" panose="020B0604020202020204" pitchFamily="34" charset="-122"/>
              </a:rPr>
              <a:t>L</a:t>
            </a:r>
            <a:r>
              <a:rPr lang="zh-CN" altLang="en-US" sz="2800" dirty="0">
                <a:latin typeface="+mn-ea"/>
                <a:cs typeface="Arial Unicode MS" panose="020B0604020202020204" pitchFamily="34" charset="-122"/>
              </a:rPr>
              <a:t>直接</a:t>
            </a:r>
            <a:r>
              <a:rPr lang="zh-CN" altLang="en-US" sz="2800" dirty="0" smtClean="0">
                <a:latin typeface="+mn-ea"/>
                <a:cs typeface="Arial Unicode MS" panose="020B0604020202020204" pitchFamily="34" charset="-122"/>
              </a:rPr>
              <a:t>照射</a:t>
            </a:r>
            <a:endParaRPr lang="en-US" altLang="zh-CN" sz="2800" dirty="0" smtClean="0">
              <a:latin typeface="+mn-ea"/>
              <a:cs typeface="Arial Unicode MS" panose="020B0604020202020204" pitchFamily="34" charset="-122"/>
            </a:endParaRP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mn-ea"/>
                <a:cs typeface="Arial Unicode MS" panose="020B0604020202020204" pitchFamily="34" charset="-122"/>
              </a:rPr>
              <a:t>反之</a:t>
            </a:r>
            <a:r>
              <a:rPr lang="zh-CN" altLang="en-US" sz="2800" dirty="0">
                <a:latin typeface="+mn-ea"/>
                <a:cs typeface="Arial Unicode MS" panose="020B0604020202020204" pitchFamily="34" charset="-122"/>
              </a:rPr>
              <a:t>，点</a:t>
            </a:r>
            <a:r>
              <a:rPr lang="en-US" altLang="en-US" sz="2800" dirty="0">
                <a:latin typeface="+mn-ea"/>
                <a:cs typeface="Arial Unicode MS" panose="020B0604020202020204" pitchFamily="34" charset="-122"/>
              </a:rPr>
              <a:t>P</a:t>
            </a:r>
            <a:r>
              <a:rPr lang="zh-CN" altLang="en-US" sz="2800" dirty="0">
                <a:latin typeface="+mn-ea"/>
                <a:cs typeface="Arial Unicode MS" panose="020B0604020202020204" pitchFamily="34" charset="-122"/>
              </a:rPr>
              <a:t>被位于它与光源</a:t>
            </a:r>
            <a:r>
              <a:rPr lang="en-US" altLang="en-US" sz="2800" dirty="0">
                <a:latin typeface="+mn-ea"/>
                <a:cs typeface="Arial Unicode MS" panose="020B0604020202020204" pitchFamily="34" charset="-122"/>
              </a:rPr>
              <a:t>L</a:t>
            </a:r>
            <a:r>
              <a:rPr lang="zh-CN" altLang="en-US" sz="2800" dirty="0">
                <a:latin typeface="+mn-ea"/>
                <a:cs typeface="Arial Unicode MS" panose="020B0604020202020204" pitchFamily="34" charset="-122"/>
              </a:rPr>
              <a:t>之间某一物体所</a:t>
            </a:r>
            <a:r>
              <a:rPr lang="zh-CN" altLang="en-US" sz="2800" dirty="0" smtClean="0">
                <a:latin typeface="+mn-ea"/>
                <a:cs typeface="Arial Unicode MS" panose="020B0604020202020204" pitchFamily="34" charset="-122"/>
              </a:rPr>
              <a:t>遮挡</a:t>
            </a:r>
            <a:endParaRPr lang="en-US" altLang="zh-CN" sz="2800" dirty="0" smtClean="0">
              <a:latin typeface="+mn-ea"/>
              <a:cs typeface="Arial Unicode MS" panose="020B0604020202020204" pitchFamily="34" charset="-122"/>
            </a:endParaRPr>
          </a:p>
          <a:p>
            <a:pPr marL="1371600" lvl="2" indent="-457200">
              <a:lnSpc>
                <a:spcPct val="150000"/>
              </a:lnSpc>
              <a:buClr>
                <a:srgbClr val="0070C0"/>
              </a:buClr>
              <a:buFont typeface="Wingdings" panose="05000000000000000000" pitchFamily="2" charset="2"/>
              <a:buChar char="Ø"/>
            </a:pPr>
            <a:r>
              <a:rPr lang="zh-CN" altLang="en-US" sz="2800" dirty="0" smtClean="0">
                <a:latin typeface="+mn-ea"/>
                <a:cs typeface="Arial Unicode MS" panose="020B0604020202020204" pitchFamily="34" charset="-122"/>
              </a:rPr>
              <a:t>若</a:t>
            </a:r>
            <a:r>
              <a:rPr lang="zh-CN" altLang="en-US" sz="2800" dirty="0">
                <a:latin typeface="+mn-ea"/>
                <a:cs typeface="Arial Unicode MS" panose="020B0604020202020204" pitchFamily="34" charset="-122"/>
              </a:rPr>
              <a:t>遮挡物为</a:t>
            </a:r>
            <a:r>
              <a:rPr lang="zh-CN" altLang="en-US" sz="2800" dirty="0" smtClean="0">
                <a:latin typeface="+mn-ea"/>
                <a:cs typeface="Arial Unicode MS" panose="020B0604020202020204" pitchFamily="34" charset="-122"/>
              </a:rPr>
              <a:t>不透明体，</a:t>
            </a:r>
            <a:r>
              <a:rPr lang="en-US" altLang="zh-CN" sz="2800" dirty="0" smtClean="0">
                <a:latin typeface="+mn-ea"/>
                <a:cs typeface="Arial Unicode MS" panose="020B0604020202020204" pitchFamily="34" charset="-122"/>
              </a:rPr>
              <a:t/>
            </a:r>
            <a:br>
              <a:rPr lang="en-US" altLang="zh-CN" sz="2800" dirty="0" smtClean="0">
                <a:latin typeface="+mn-ea"/>
                <a:cs typeface="Arial Unicode MS" panose="020B0604020202020204" pitchFamily="34" charset="-122"/>
              </a:rPr>
            </a:br>
            <a:r>
              <a:rPr lang="zh-CN" altLang="en-US" sz="2800" dirty="0" smtClean="0">
                <a:latin typeface="+mn-ea"/>
                <a:cs typeface="Arial Unicode MS" panose="020B0604020202020204" pitchFamily="34" charset="-122"/>
              </a:rPr>
              <a:t>则</a:t>
            </a:r>
            <a:r>
              <a:rPr lang="zh-CN" altLang="en-US" sz="2800" dirty="0">
                <a:latin typeface="+mn-ea"/>
                <a:cs typeface="Arial Unicode MS" panose="020B0604020202020204" pitchFamily="34" charset="-122"/>
              </a:rPr>
              <a:t>点</a:t>
            </a:r>
            <a:r>
              <a:rPr lang="en-US" altLang="en-US" sz="2800" dirty="0" smtClean="0">
                <a:latin typeface="+mn-ea"/>
                <a:cs typeface="Arial Unicode MS" panose="020B0604020202020204" pitchFamily="34" charset="-122"/>
              </a:rPr>
              <a:t>P</a:t>
            </a:r>
            <a:r>
              <a:rPr lang="zh-CN" altLang="en-US" sz="2800" dirty="0" smtClean="0">
                <a:latin typeface="+mn-ea"/>
                <a:cs typeface="Arial Unicode MS" panose="020B0604020202020204" pitchFamily="34" charset="-122"/>
              </a:rPr>
              <a:t>位于</a:t>
            </a:r>
            <a:r>
              <a:rPr lang="zh-CN" altLang="en-US" sz="2800" dirty="0">
                <a:latin typeface="+mn-ea"/>
                <a:cs typeface="Arial Unicode MS" panose="020B0604020202020204" pitchFamily="34" charset="-122"/>
              </a:rPr>
              <a:t>光源阴影之中</a:t>
            </a:r>
          </a:p>
        </p:txBody>
      </p:sp>
      <p:graphicFrame>
        <p:nvGraphicFramePr>
          <p:cNvPr id="11" name="Object 1"/>
          <p:cNvGraphicFramePr>
            <a:graphicFrameLocks noChangeAspect="1"/>
          </p:cNvGraphicFramePr>
          <p:nvPr>
            <p:extLst>
              <p:ext uri="{D42A27DB-BD31-4B8C-83A1-F6EECF244321}">
                <p14:modId xmlns:p14="http://schemas.microsoft.com/office/powerpoint/2010/main" val="3958964959"/>
              </p:ext>
            </p:extLst>
          </p:nvPr>
        </p:nvGraphicFramePr>
        <p:xfrm>
          <a:off x="7918984" y="3757616"/>
          <a:ext cx="4135438" cy="2882900"/>
        </p:xfrm>
        <a:graphic>
          <a:graphicData uri="http://schemas.openxmlformats.org/presentationml/2006/ole">
            <mc:AlternateContent xmlns:mc="http://schemas.openxmlformats.org/markup-compatibility/2006">
              <mc:Choice xmlns:v="urn:schemas-microsoft-com:vml" Requires="v">
                <p:oleObj spid="_x0000_s193567" name="Picture" r:id="rId4" imgW="2668320" imgH="1857240" progId="Word.Picture.8">
                  <p:embed/>
                </p:oleObj>
              </mc:Choice>
              <mc:Fallback>
                <p:oleObj name="Picture" r:id="rId4" imgW="2668320" imgH="1857240" progId="Word.Picture.8">
                  <p:embed/>
                  <p:pic>
                    <p:nvPicPr>
                      <p:cNvPr id="9218"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8984" y="3757616"/>
                        <a:ext cx="4135438" cy="288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779557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57872"/>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阴影计算</a:t>
            </a:r>
            <a:endParaRPr lang="zh-CN" altLang="en-US" sz="2800" dirty="0">
              <a:latin typeface="黑体" panose="02010609060101010101" pitchFamily="49" charset="-122"/>
              <a:ea typeface="黑体" panose="02010609060101010101" pitchFamily="49" charset="-122"/>
              <a:cs typeface="Arial Unicode MS" panose="020B0604020202020204" pitchFamily="34" charset="-122"/>
            </a:endParaRPr>
          </a:p>
        </p:txBody>
      </p:sp>
      <p:pic>
        <p:nvPicPr>
          <p:cNvPr id="11" name="Picture 8" descr="RaytracingShadowRen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3094" y="1725024"/>
            <a:ext cx="6407557" cy="480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69678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a:t>
            </a:r>
            <a:r>
              <a:rPr lang="zh-CN" altLang="en-US" sz="2800" dirty="0"/>
              <a:t>中的四</a:t>
            </a:r>
            <a:r>
              <a:rPr lang="zh-CN" altLang="en-US" sz="2800" dirty="0" smtClean="0"/>
              <a:t>类光线</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en-US" altLang="zh-CN" sz="2800" dirty="0" smtClean="0"/>
              <a:t>Eye rays</a:t>
            </a:r>
            <a:r>
              <a:rPr lang="zh-CN" altLang="en-US" sz="2800" dirty="0" smtClean="0"/>
              <a:t>：从</a:t>
            </a:r>
            <a:r>
              <a:rPr lang="zh-CN" altLang="en-US" sz="2800" dirty="0"/>
              <a:t>视点</a:t>
            </a:r>
            <a:r>
              <a:rPr lang="zh-CN" altLang="en-US" sz="2800" dirty="0" smtClean="0"/>
              <a:t>发出</a:t>
            </a:r>
            <a:endParaRPr lang="en-US" altLang="zh-CN" sz="2800" dirty="0" smtClean="0"/>
          </a:p>
          <a:p>
            <a:pPr marL="914400" lvl="1" indent="-457200">
              <a:lnSpc>
                <a:spcPct val="150000"/>
              </a:lnSpc>
              <a:buClr>
                <a:srgbClr val="0070C0"/>
              </a:buClr>
              <a:buFont typeface="Wingdings" panose="05000000000000000000" pitchFamily="2" charset="2"/>
              <a:buChar char="n"/>
            </a:pPr>
            <a:r>
              <a:rPr lang="en-US" altLang="zh-CN" sz="2800" dirty="0" smtClean="0"/>
              <a:t>Shadow rays</a:t>
            </a:r>
            <a:br>
              <a:rPr lang="en-US" altLang="zh-CN" sz="2800" dirty="0" smtClean="0"/>
            </a:br>
            <a:r>
              <a:rPr lang="zh-CN" altLang="en-US" sz="2800" dirty="0" smtClean="0"/>
              <a:t>从</a:t>
            </a:r>
            <a:r>
              <a:rPr lang="zh-CN" altLang="en-US" sz="2800" dirty="0"/>
              <a:t>物体表面上的点</a:t>
            </a:r>
            <a:r>
              <a:rPr lang="zh-CN" altLang="en-US" sz="2800" dirty="0" smtClean="0"/>
              <a:t>向光源发出</a:t>
            </a:r>
            <a:endParaRPr lang="en-US" altLang="zh-CN" sz="2800" dirty="0" smtClean="0"/>
          </a:p>
          <a:p>
            <a:pPr marL="914400" lvl="1" indent="-457200">
              <a:lnSpc>
                <a:spcPct val="150000"/>
              </a:lnSpc>
              <a:buClr>
                <a:srgbClr val="0070C0"/>
              </a:buClr>
              <a:buFont typeface="Wingdings" panose="05000000000000000000" pitchFamily="2" charset="2"/>
              <a:buChar char="n"/>
            </a:pPr>
            <a:r>
              <a:rPr lang="en-US" altLang="zh-CN" sz="2800" dirty="0" smtClean="0"/>
              <a:t>Reflected rays</a:t>
            </a:r>
            <a:r>
              <a:rPr lang="en-US" altLang="zh-CN" sz="2800" dirty="0"/>
              <a:t/>
            </a:r>
            <a:br>
              <a:rPr lang="en-US" altLang="zh-CN" sz="2800" dirty="0"/>
            </a:br>
            <a:r>
              <a:rPr lang="zh-CN" altLang="en-US" sz="2800" dirty="0" smtClean="0"/>
              <a:t>从</a:t>
            </a:r>
            <a:r>
              <a:rPr lang="zh-CN" altLang="en-US" sz="2800" dirty="0"/>
              <a:t>物体表面上的点</a:t>
            </a:r>
            <a:r>
              <a:rPr lang="zh-CN" altLang="en-US" sz="2800" dirty="0" smtClean="0"/>
              <a:t>沿镜面反射</a:t>
            </a:r>
            <a:r>
              <a:rPr lang="zh-CN" altLang="en-US" sz="2800" dirty="0"/>
              <a:t>方向</a:t>
            </a:r>
            <a:r>
              <a:rPr lang="zh-CN" altLang="en-US" sz="2800" dirty="0" smtClean="0"/>
              <a:t>发出</a:t>
            </a:r>
            <a:endParaRPr lang="en-US" altLang="zh-CN" sz="2800" dirty="0" smtClean="0"/>
          </a:p>
          <a:p>
            <a:pPr marL="914400" lvl="1" indent="-457200">
              <a:lnSpc>
                <a:spcPct val="150000"/>
              </a:lnSpc>
              <a:buClr>
                <a:srgbClr val="0070C0"/>
              </a:buClr>
              <a:buFont typeface="Wingdings" panose="05000000000000000000" pitchFamily="2" charset="2"/>
              <a:buChar char="n"/>
            </a:pPr>
            <a:r>
              <a:rPr lang="en-US" altLang="zh-CN" sz="2800" dirty="0" smtClean="0"/>
              <a:t>Refracted rays</a:t>
            </a:r>
            <a:r>
              <a:rPr lang="en-US" altLang="zh-CN" sz="2800" dirty="0"/>
              <a:t/>
            </a:r>
            <a:br>
              <a:rPr lang="en-US" altLang="zh-CN" sz="2800" dirty="0"/>
            </a:br>
            <a:r>
              <a:rPr lang="zh-CN" altLang="en-US" sz="2800" dirty="0" smtClean="0"/>
              <a:t>从</a:t>
            </a:r>
            <a:r>
              <a:rPr lang="zh-CN" altLang="en-US" sz="2800" dirty="0"/>
              <a:t>物体表面上的点沿透射方向</a:t>
            </a:r>
            <a:r>
              <a:rPr lang="zh-CN" altLang="en-US" sz="2800" dirty="0" smtClean="0"/>
              <a:t>发出</a:t>
            </a:r>
            <a:endParaRPr lang="zh-CN" altLang="en-US" sz="2800" dirty="0"/>
          </a:p>
        </p:txBody>
      </p:sp>
      <p:pic>
        <p:nvPicPr>
          <p:cNvPr id="12" name="Picture 6" descr="rt-4types of ray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4999" y="1329802"/>
            <a:ext cx="4684712"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5614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光线跟踪算法加速</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a:t>包围盒技术</a:t>
            </a:r>
            <a:endParaRPr lang="en-US" altLang="zh-CN" sz="2800" dirty="0"/>
          </a:p>
          <a:p>
            <a:pPr marL="1371600" lvl="2" indent="-457200" algn="just">
              <a:lnSpc>
                <a:spcPct val="150000"/>
              </a:lnSpc>
              <a:buClr>
                <a:srgbClr val="0070C0"/>
              </a:buClr>
              <a:buFont typeface="Wingdings" panose="05000000000000000000" pitchFamily="2" charset="2"/>
              <a:buChar char="Ø"/>
            </a:pPr>
            <a:r>
              <a:rPr lang="zh-CN" altLang="zh-CN" sz="2800" dirty="0" smtClean="0"/>
              <a:t>将景</a:t>
            </a:r>
            <a:r>
              <a:rPr lang="zh-CN" altLang="zh-CN" sz="2800" dirty="0"/>
              <a:t>中的所有表面按其空间位置关系分层次组织成树状</a:t>
            </a:r>
            <a:r>
              <a:rPr lang="zh-CN" altLang="zh-CN" sz="2800" dirty="0" smtClean="0"/>
              <a:t>结构</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zh-CN" sz="2800" dirty="0" smtClean="0"/>
              <a:t>每一</a:t>
            </a:r>
            <a:r>
              <a:rPr lang="zh-CN" altLang="zh-CN" sz="2800" dirty="0"/>
              <a:t>结点中的表面或表面片集合都用一形状简单的包围盒包裹</a:t>
            </a:r>
            <a:r>
              <a:rPr lang="zh-CN" altLang="zh-CN" sz="2800" dirty="0" smtClean="0"/>
              <a:t>起来</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zh-CN" sz="2800" dirty="0" smtClean="0"/>
              <a:t>当</a:t>
            </a:r>
            <a:r>
              <a:rPr lang="zh-CN" altLang="zh-CN" sz="2800" dirty="0"/>
              <a:t>光线与包围盒有交时，才进行光线与其中所含的景物面片求交</a:t>
            </a:r>
            <a:r>
              <a:rPr lang="zh-CN" altLang="zh-CN" sz="2800" dirty="0" smtClean="0"/>
              <a:t>运算</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光线</a:t>
            </a:r>
            <a:r>
              <a:rPr lang="zh-CN" altLang="en-US" sz="2800" dirty="0"/>
              <a:t>与包围盒不相交，必定不与其中所含的景物面片</a:t>
            </a:r>
            <a:r>
              <a:rPr lang="zh-CN" altLang="en-US" sz="2800" dirty="0" smtClean="0"/>
              <a:t>相交</a:t>
            </a:r>
            <a:endParaRPr lang="zh-CN" altLang="en-US" sz="2800" dirty="0"/>
          </a:p>
        </p:txBody>
      </p:sp>
    </p:spTree>
    <p:extLst>
      <p:ext uri="{BB962C8B-B14F-4D97-AF65-F5344CB8AC3E}">
        <p14:creationId xmlns:p14="http://schemas.microsoft.com/office/powerpoint/2010/main" val="10176345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光线跟踪算法加速</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a:t>包围盒技术</a:t>
            </a:r>
            <a:endParaRPr lang="en-US" altLang="zh-CN" sz="2800"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790" y="2547089"/>
            <a:ext cx="4176713" cy="352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453" y="2547089"/>
            <a:ext cx="3314700" cy="36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5508870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光线跟踪算法加速</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a:t>包围盒技术</a:t>
            </a:r>
            <a:endParaRPr lang="en-US" altLang="zh-CN" sz="2800" dirty="0"/>
          </a:p>
          <a:p>
            <a:pPr marL="1371600" lvl="2" indent="-457200" algn="just">
              <a:lnSpc>
                <a:spcPct val="150000"/>
              </a:lnSpc>
              <a:buClr>
                <a:srgbClr val="0070C0"/>
              </a:buClr>
              <a:buFont typeface="Wingdings" panose="05000000000000000000" pitchFamily="2" charset="2"/>
              <a:buChar char="Ø"/>
            </a:pPr>
            <a:r>
              <a:rPr lang="zh-CN" altLang="en-US" sz="2800" dirty="0" smtClean="0">
                <a:latin typeface="黑体" panose="02010609060101010101" pitchFamily="49" charset="-122"/>
                <a:ea typeface="黑体" panose="02010609060101010101" pitchFamily="49" charset="-122"/>
                <a:cs typeface="Arial Unicode MS" panose="020B0604020202020204" pitchFamily="34" charset="-122"/>
              </a:rPr>
              <a:t>包围盒</a:t>
            </a:r>
            <a:endParaRPr lang="en-US" altLang="zh-CN" sz="2800" dirty="0" smtClean="0">
              <a:latin typeface="黑体" panose="02010609060101010101" pitchFamily="49" charset="-122"/>
              <a:ea typeface="黑体" panose="02010609060101010101" pitchFamily="49" charset="-122"/>
              <a:cs typeface="Arial Unicode MS" panose="020B0604020202020204" pitchFamily="34" charset="-122"/>
            </a:endParaRP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黑体" panose="02010609060101010101" pitchFamily="49" charset="-122"/>
                <a:ea typeface="黑体" panose="02010609060101010101" pitchFamily="49" charset="-122"/>
                <a:cs typeface="Arial Unicode MS" panose="020B0604020202020204" pitchFamily="34" charset="-122"/>
              </a:rPr>
              <a:t>包围球</a:t>
            </a:r>
            <a:endParaRPr lang="en-US" altLang="zh-CN" sz="2800" dirty="0" smtClean="0">
              <a:latin typeface="黑体" panose="02010609060101010101" pitchFamily="49" charset="-122"/>
              <a:ea typeface="黑体" panose="02010609060101010101" pitchFamily="49" charset="-122"/>
              <a:cs typeface="Arial Unicode MS" panose="020B0604020202020204" pitchFamily="34" charset="-122"/>
            </a:endParaRP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黑体" panose="02010609060101010101" pitchFamily="49" charset="-122"/>
                <a:ea typeface="黑体" panose="02010609060101010101" pitchFamily="49" charset="-122"/>
                <a:cs typeface="Arial Unicode MS" panose="020B0604020202020204" pitchFamily="34" charset="-122"/>
              </a:rPr>
              <a:t>包围圆柱</a:t>
            </a:r>
            <a:endParaRPr lang="en-US" altLang="zh-CN" sz="2800" dirty="0" smtClean="0">
              <a:latin typeface="黑体" panose="02010609060101010101" pitchFamily="49" charset="-122"/>
              <a:ea typeface="黑体" panose="02010609060101010101" pitchFamily="49" charset="-122"/>
              <a:cs typeface="Arial Unicode MS" panose="020B0604020202020204" pitchFamily="34" charset="-122"/>
            </a:endParaRP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黑体" panose="02010609060101010101" pitchFamily="49" charset="-122"/>
                <a:ea typeface="黑体" panose="02010609060101010101" pitchFamily="49" charset="-122"/>
                <a:cs typeface="Arial Unicode MS" panose="020B0604020202020204" pitchFamily="34" charset="-122"/>
              </a:rPr>
              <a:t>平行</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2n</a:t>
            </a:r>
            <a:r>
              <a:rPr lang="zh-CN" altLang="en-US" sz="2800" dirty="0">
                <a:latin typeface="黑体" panose="02010609060101010101" pitchFamily="49" charset="-122"/>
                <a:ea typeface="黑体" panose="02010609060101010101" pitchFamily="49" charset="-122"/>
              </a:rPr>
              <a:t>面体</a:t>
            </a:r>
            <a:endParaRPr lang="en-US" altLang="zh-CN" sz="2800" dirty="0" smtClean="0"/>
          </a:p>
        </p:txBody>
      </p:sp>
      <p:graphicFrame>
        <p:nvGraphicFramePr>
          <p:cNvPr id="13" name="Object 1"/>
          <p:cNvGraphicFramePr>
            <a:graphicFrameLocks noChangeAspect="1"/>
          </p:cNvGraphicFramePr>
          <p:nvPr>
            <p:extLst>
              <p:ext uri="{D42A27DB-BD31-4B8C-83A1-F6EECF244321}">
                <p14:modId xmlns:p14="http://schemas.microsoft.com/office/powerpoint/2010/main" val="2285229128"/>
              </p:ext>
            </p:extLst>
          </p:nvPr>
        </p:nvGraphicFramePr>
        <p:xfrm>
          <a:off x="4247506" y="2657743"/>
          <a:ext cx="7780337" cy="1673225"/>
        </p:xfrm>
        <a:graphic>
          <a:graphicData uri="http://schemas.openxmlformats.org/presentationml/2006/ole">
            <mc:AlternateContent xmlns:mc="http://schemas.openxmlformats.org/markup-compatibility/2006">
              <mc:Choice xmlns:v="urn:schemas-microsoft-com:vml" Requires="v">
                <p:oleObj spid="_x0000_s194591" name="Picture" r:id="rId4" imgW="4414345" imgH="945931" progId="Word.Picture.8">
                  <p:embed/>
                </p:oleObj>
              </mc:Choice>
              <mc:Fallback>
                <p:oleObj name="Picture" r:id="rId4" imgW="4414345" imgH="945931" progId="Word.Picture.8">
                  <p:embed/>
                  <p:pic>
                    <p:nvPicPr>
                      <p:cNvPr id="1229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7506" y="2657743"/>
                        <a:ext cx="7780337" cy="167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722255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光线跟踪算法加速</a:t>
            </a:r>
            <a:endParaRPr lang="en-US" altLang="zh-CN" sz="2800" dirty="0" smtClean="0"/>
          </a:p>
          <a:p>
            <a:pPr marL="914400" lvl="1" indent="-457200">
              <a:lnSpc>
                <a:spcPct val="150000"/>
              </a:lnSpc>
              <a:buClr>
                <a:srgbClr val="0070C0"/>
              </a:buClr>
              <a:buFont typeface="Wingdings" panose="05000000000000000000" pitchFamily="2" charset="2"/>
              <a:buChar char="n"/>
            </a:pPr>
            <a:r>
              <a:rPr lang="zh-CN" altLang="en-US" sz="2800" dirty="0"/>
              <a:t>空间分割</a:t>
            </a:r>
            <a:r>
              <a:rPr lang="zh-CN" altLang="en-US" sz="2800" dirty="0" smtClean="0"/>
              <a:t>技术</a:t>
            </a:r>
            <a:endParaRPr lang="en-US" altLang="zh-CN" sz="2800" dirty="0" smtClean="0"/>
          </a:p>
          <a:p>
            <a:pPr marL="1371600" lvl="2" indent="-457200">
              <a:lnSpc>
                <a:spcPct val="150000"/>
              </a:lnSpc>
              <a:buClr>
                <a:srgbClr val="0070C0"/>
              </a:buClr>
              <a:buFont typeface="Wingdings" panose="05000000000000000000" pitchFamily="2" charset="2"/>
              <a:buChar char="Ø"/>
            </a:pPr>
            <a:r>
              <a:rPr lang="zh-CN" altLang="en-US" sz="2800" dirty="0">
                <a:latin typeface="黑体" panose="02010609060101010101" pitchFamily="49" charset="-122"/>
                <a:ea typeface="黑体" panose="02010609060101010101" pitchFamily="49" charset="-122"/>
                <a:cs typeface="Arial Unicode MS" panose="020B0604020202020204" pitchFamily="34" charset="-122"/>
              </a:rPr>
              <a:t>均匀网格</a:t>
            </a:r>
            <a:endParaRPr lang="en-US" altLang="zh-CN" sz="2800" dirty="0" smtClean="0"/>
          </a:p>
          <a:p>
            <a:pPr marL="1371600" lvl="2" indent="-457200">
              <a:lnSpc>
                <a:spcPct val="150000"/>
              </a:lnSpc>
              <a:buClr>
                <a:srgbClr val="0070C0"/>
              </a:buClr>
              <a:buFont typeface="Wingdings" panose="05000000000000000000" pitchFamily="2" charset="2"/>
              <a:buChar char="Ø"/>
            </a:pPr>
            <a:r>
              <a:rPr lang="en-US" altLang="zh-CN" sz="2800" dirty="0" err="1">
                <a:latin typeface="Arial Unicode MS" panose="020B0604020202020204" pitchFamily="34" charset="-122"/>
                <a:ea typeface="Arial Unicode MS" panose="020B0604020202020204" pitchFamily="34" charset="-122"/>
                <a:cs typeface="Arial Unicode MS" panose="020B0604020202020204" pitchFamily="34" charset="-122"/>
              </a:rPr>
              <a:t>Kd</a:t>
            </a:r>
            <a:r>
              <a:rPr lang="zh-CN" altLang="en-US" sz="2800" dirty="0">
                <a:latin typeface="黑体" panose="02010609060101010101" pitchFamily="49" charset="-122"/>
                <a:ea typeface="黑体" panose="02010609060101010101" pitchFamily="49" charset="-122"/>
              </a:rPr>
              <a:t>树</a:t>
            </a:r>
            <a:endParaRPr lang="en-US" altLang="zh-CN" sz="2800" dirty="0" smtClean="0"/>
          </a:p>
          <a:p>
            <a:pPr marL="1371600" lvl="2" indent="-457200">
              <a:lnSpc>
                <a:spcPct val="150000"/>
              </a:lnSpc>
              <a:buClr>
                <a:srgbClr val="0070C0"/>
              </a:buClr>
              <a:buFont typeface="Wingdings" panose="05000000000000000000" pitchFamily="2" charset="2"/>
              <a:buChar char="Ø"/>
            </a:pPr>
            <a:r>
              <a:rPr lang="en-US" altLang="en-US" sz="2800" dirty="0">
                <a:latin typeface="Arial Unicode MS" panose="020B0604020202020204" pitchFamily="34" charset="-122"/>
                <a:ea typeface="Arial Unicode MS" panose="020B0604020202020204" pitchFamily="34" charset="-122"/>
                <a:cs typeface="Arial Unicode MS" panose="020B0604020202020204" pitchFamily="34" charset="-122"/>
              </a:rPr>
              <a:t>BSP</a:t>
            </a:r>
            <a:r>
              <a:rPr lang="zh-CN" altLang="en-US" sz="2800" dirty="0" smtClean="0">
                <a:latin typeface="黑体" panose="02010609060101010101" pitchFamily="49" charset="-122"/>
                <a:ea typeface="黑体" panose="02010609060101010101" pitchFamily="49" charset="-122"/>
              </a:rPr>
              <a:t>树</a:t>
            </a:r>
            <a:endParaRPr lang="en-US" altLang="zh-CN" sz="2800" dirty="0" smtClean="0">
              <a:latin typeface="黑体" panose="02010609060101010101" pitchFamily="49" charset="-122"/>
              <a:ea typeface="黑体" panose="02010609060101010101" pitchFamily="49" charset="-122"/>
            </a:endParaRPr>
          </a:p>
          <a:p>
            <a:pPr marL="1371600" lvl="2" indent="-457200">
              <a:lnSpc>
                <a:spcPct val="150000"/>
              </a:lnSpc>
              <a:buClr>
                <a:srgbClr val="0070C0"/>
              </a:buClr>
              <a:buFont typeface="Wingdings" panose="05000000000000000000" pitchFamily="2" charset="2"/>
              <a:buChar char="Ø"/>
            </a:pPr>
            <a:r>
              <a:rPr lang="zh-CN" altLang="en-US" sz="2800" dirty="0">
                <a:latin typeface="黑体" panose="02010609060101010101" pitchFamily="49" charset="-122"/>
                <a:ea typeface="黑体" panose="02010609060101010101" pitchFamily="49" charset="-122"/>
              </a:rPr>
              <a:t>四叉树（二维）</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八叉树（三维）</a:t>
            </a:r>
            <a:endParaRPr lang="en-US" altLang="zh-CN" sz="2800" dirty="0">
              <a:latin typeface="黑体" panose="02010609060101010101" pitchFamily="49" charset="-122"/>
              <a:ea typeface="黑体" panose="02010609060101010101" pitchFamily="49" charset="-122"/>
            </a:endParaRPr>
          </a:p>
          <a:p>
            <a:pPr marL="1371600" lvl="2" indent="-457200">
              <a:lnSpc>
                <a:spcPct val="150000"/>
              </a:lnSpc>
              <a:buClr>
                <a:srgbClr val="0070C0"/>
              </a:buClr>
              <a:buFont typeface="Wingdings" panose="05000000000000000000" pitchFamily="2" charset="2"/>
              <a:buChar char="Ø"/>
            </a:pPr>
            <a:endParaRPr lang="zh-CN" altLang="en-US" sz="2800" dirty="0"/>
          </a:p>
          <a:p>
            <a:pPr marL="914400" lvl="1" indent="-457200">
              <a:lnSpc>
                <a:spcPct val="150000"/>
              </a:lnSpc>
              <a:buClr>
                <a:srgbClr val="0070C0"/>
              </a:buClr>
              <a:buFont typeface="Wingdings" panose="05000000000000000000" pitchFamily="2" charset="2"/>
              <a:buChar char="n"/>
            </a:pPr>
            <a:endParaRPr lang="zh-CN" altLang="en-US" sz="2800" dirty="0"/>
          </a:p>
        </p:txBody>
      </p:sp>
      <p:pic>
        <p:nvPicPr>
          <p:cNvPr id="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828" y="1611092"/>
            <a:ext cx="1641475" cy="162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3922" y="1611091"/>
            <a:ext cx="1609420" cy="162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3922" y="3873271"/>
            <a:ext cx="1836738"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9490" y="3975737"/>
            <a:ext cx="1801813"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122397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a:t>开源光线跟踪软件</a:t>
            </a:r>
            <a:r>
              <a:rPr lang="en-US" altLang="zh-CN" sz="2800" dirty="0"/>
              <a:t>POV</a:t>
            </a:r>
            <a:r>
              <a:rPr lang="zh-CN" altLang="en-US" sz="2800" dirty="0"/>
              <a:t>－</a:t>
            </a:r>
            <a:r>
              <a:rPr lang="en-US" altLang="zh-CN" sz="2800" dirty="0" smtClean="0"/>
              <a:t>Ray</a:t>
            </a:r>
            <a:r>
              <a:rPr lang="zh-CN" altLang="en-US" sz="2800" dirty="0" smtClean="0"/>
              <a:t>：</a:t>
            </a:r>
            <a:r>
              <a:rPr lang="en-US" altLang="zh-CN" sz="2800" dirty="0" smtClean="0"/>
              <a:t>http</a:t>
            </a:r>
            <a:r>
              <a:rPr lang="en-US" altLang="zh-CN" sz="2800" dirty="0"/>
              <a:t>://www.povray.org</a:t>
            </a:r>
            <a:endParaRPr lang="en-US" altLang="zh-CN" sz="2800" dirty="0" smtClean="0"/>
          </a:p>
        </p:txBody>
      </p:sp>
      <p:pic>
        <p:nvPicPr>
          <p:cNvPr id="15" name="Picture 119" descr="teap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960" y="2345387"/>
            <a:ext cx="5830405" cy="43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7207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心理学的</a:t>
            </a:r>
            <a:r>
              <a:rPr kumimoji="1" lang="zh-CN" altLang="en-US" sz="2800" dirty="0" smtClean="0">
                <a:latin typeface="Times New Roman" panose="02020603050405020304" pitchFamily="18" charset="0"/>
              </a:rPr>
              <a:t>颜色三要素</a:t>
            </a:r>
            <a:endParaRPr kumimoji="1" lang="en-US" altLang="zh-CN" sz="2800" dirty="0" smtClean="0">
              <a:latin typeface="Times New Roman" panose="02020603050405020304" pitchFamily="18" charset="0"/>
            </a:endParaRPr>
          </a:p>
          <a:p>
            <a:pPr marL="914400" lvl="1" indent="-457200">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色调（</a:t>
            </a:r>
            <a:r>
              <a:rPr kumimoji="1" lang="en-US" altLang="zh-CN" sz="2800" dirty="0" smtClean="0">
                <a:latin typeface="Times New Roman" panose="02020603050405020304" pitchFamily="18" charset="0"/>
              </a:rPr>
              <a:t>Hue</a:t>
            </a:r>
            <a:r>
              <a:rPr kumimoji="1" lang="zh-CN" altLang="en-US" sz="2800" dirty="0" smtClean="0">
                <a:latin typeface="Times New Roman" panose="02020603050405020304" pitchFamily="18" charset="0"/>
              </a:rPr>
              <a:t>）：</a:t>
            </a:r>
            <a:r>
              <a:rPr kumimoji="1" lang="zh-CN" altLang="en-US" sz="2800" dirty="0">
                <a:latin typeface="Times New Roman" panose="02020603050405020304" pitchFamily="18" charset="0"/>
              </a:rPr>
              <a:t>颜色的相貌，只和颜色的波长有关。明度和纯度变化时，波长不变</a:t>
            </a:r>
          </a:p>
        </p:txBody>
      </p:sp>
      <p:grpSp>
        <p:nvGrpSpPr>
          <p:cNvPr id="13" name="组合 12"/>
          <p:cNvGrpSpPr>
            <a:grpSpLocks/>
          </p:cNvGrpSpPr>
          <p:nvPr/>
        </p:nvGrpSpPr>
        <p:grpSpPr bwMode="auto">
          <a:xfrm>
            <a:off x="4697419" y="3260073"/>
            <a:ext cx="3297514" cy="2670037"/>
            <a:chOff x="3490913" y="3879850"/>
            <a:chExt cx="2134567" cy="1981200"/>
          </a:xfrm>
        </p:grpSpPr>
        <p:sp>
          <p:nvSpPr>
            <p:cNvPr id="15" name="Rectangle 20"/>
            <p:cNvSpPr>
              <a:spLocks noChangeArrowheads="1"/>
            </p:cNvSpPr>
            <p:nvPr/>
          </p:nvSpPr>
          <p:spPr bwMode="auto">
            <a:xfrm>
              <a:off x="3490913" y="3879850"/>
              <a:ext cx="2133600" cy="990600"/>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9525">
              <a:solidFill>
                <a:schemeClr val="hlink"/>
              </a:solidFill>
              <a:miter lim="800000"/>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16" name="Rectangle 22"/>
            <p:cNvSpPr>
              <a:spLocks noChangeArrowheads="1"/>
            </p:cNvSpPr>
            <p:nvPr/>
          </p:nvSpPr>
          <p:spPr bwMode="auto">
            <a:xfrm>
              <a:off x="3491880" y="4870450"/>
              <a:ext cx="2133600" cy="990600"/>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9525">
              <a:solidFill>
                <a:schemeClr val="hlink"/>
              </a:solidFill>
              <a:miter lim="800000"/>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17" name="Rectangle 23"/>
            <p:cNvSpPr>
              <a:spLocks noChangeArrowheads="1"/>
            </p:cNvSpPr>
            <p:nvPr/>
          </p:nvSpPr>
          <p:spPr bwMode="auto">
            <a:xfrm>
              <a:off x="3491880" y="4870450"/>
              <a:ext cx="2133600" cy="990600"/>
            </a:xfrm>
            <a:prstGeom prst="rect">
              <a:avLst/>
            </a:prstGeom>
            <a:solidFill>
              <a:schemeClr val="tx1">
                <a:alpha val="50195"/>
              </a:schemeClr>
            </a:solidFill>
            <a:ln w="9525">
              <a:solidFill>
                <a:schemeClr val="hlink"/>
              </a:solidFill>
              <a:miter lim="800000"/>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239670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462213"/>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en-US" altLang="zh-CN" sz="2800" dirty="0" smtClean="0"/>
              <a:t>Berger-Perrin </a:t>
            </a:r>
            <a:r>
              <a:rPr lang="en-US" altLang="zh-CN" sz="2800" dirty="0"/>
              <a:t>T. The sphere flake, in 100 lines of c code. </a:t>
            </a:r>
          </a:p>
          <a:p>
            <a:pPr>
              <a:spcBef>
                <a:spcPct val="0"/>
              </a:spcBef>
              <a:buClrTx/>
              <a:buFontTx/>
              <a:buNone/>
            </a:pPr>
            <a:r>
              <a:rPr lang="en-US" altLang="zh-CN" sz="2800" dirty="0"/>
              <a:t>    http://ompf.org/ray/sphereflake/</a:t>
            </a:r>
            <a:endParaRPr lang="zh-CN" altLang="en-US" sz="2800" dirty="0"/>
          </a:p>
          <a:p>
            <a:pPr marL="914400" lvl="1" indent="-457200" algn="just">
              <a:lnSpc>
                <a:spcPct val="150000"/>
              </a:lnSpc>
              <a:buClr>
                <a:srgbClr val="0070C0"/>
              </a:buClr>
              <a:buFont typeface="Wingdings" panose="05000000000000000000" pitchFamily="2" charset="2"/>
              <a:buChar char="n"/>
            </a:pPr>
            <a:endParaRPr lang="en-US" altLang="zh-CN" sz="2800" dirty="0"/>
          </a:p>
        </p:txBody>
      </p:sp>
      <p:pic>
        <p:nvPicPr>
          <p:cNvPr id="11" name="Picture 120" descr="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855" y="2867096"/>
            <a:ext cx="3713162" cy="3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9270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实时</a:t>
            </a:r>
            <a:r>
              <a:rPr lang="zh-CN" altLang="en-US" sz="2800" dirty="0"/>
              <a:t>光线跟踪</a:t>
            </a:r>
            <a:r>
              <a:rPr lang="en-US" altLang="zh-CN" sz="2800" dirty="0"/>
              <a:t>API- </a:t>
            </a:r>
            <a:r>
              <a:rPr lang="en-US" altLang="zh-CN" sz="2800" dirty="0" err="1"/>
              <a:t>OpenRT</a:t>
            </a:r>
            <a:endParaRPr lang="en-US" altLang="zh-CN" sz="2800" dirty="0"/>
          </a:p>
        </p:txBody>
      </p:sp>
      <p:pic>
        <p:nvPicPr>
          <p:cNvPr id="12" name="Picture 2" descr="ART_Teaser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361" y="2613743"/>
            <a:ext cx="5034191" cy="377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ART_Teaser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475" y="2512470"/>
            <a:ext cx="5171039" cy="387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ART_Teaser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4617" y="2512470"/>
            <a:ext cx="5243374" cy="393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35816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简单光照模型</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基于</a:t>
            </a:r>
            <a:r>
              <a:rPr kumimoji="1" lang="zh-CN" altLang="en-US" sz="2800" dirty="0">
                <a:latin typeface="Times New Roman" panose="02020603050405020304" pitchFamily="18" charset="0"/>
              </a:rPr>
              <a:t>简单光照模型的多边形</a:t>
            </a:r>
            <a:r>
              <a:rPr kumimoji="1" lang="zh-CN" altLang="en-US" sz="2800" dirty="0" smtClean="0">
                <a:latin typeface="Times New Roman" panose="02020603050405020304" pitchFamily="18" charset="0"/>
              </a:rPr>
              <a:t>绘制</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透明处理</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整体光照模型与光线跟踪</a:t>
            </a:r>
            <a:endParaRPr kumimoji="1" lang="en-US" altLang="zh-CN"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b="1" dirty="0">
                <a:solidFill>
                  <a:srgbClr val="FF0000"/>
                </a:solidFill>
                <a:latin typeface="Times New Roman" panose="02020603050405020304" pitchFamily="18" charset="0"/>
              </a:rPr>
              <a:t>辐射度算法</a:t>
            </a:r>
            <a:endParaRPr kumimoji="1" lang="en-US" altLang="zh-CN" sz="2800" b="1" dirty="0">
              <a:solidFill>
                <a:srgbClr val="FF0000"/>
              </a:solidFill>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en-US" altLang="zh-CN" sz="2800" dirty="0">
                <a:latin typeface="Times New Roman" panose="02020603050405020304" pitchFamily="18" charset="0"/>
              </a:rPr>
              <a:t>BRDF</a:t>
            </a:r>
            <a:r>
              <a:rPr kumimoji="1" lang="zh-CN" altLang="en-US" sz="2800" dirty="0">
                <a:latin typeface="Times New Roman" panose="02020603050405020304" pitchFamily="18" charset="0"/>
              </a:rPr>
              <a:t>模型</a:t>
            </a:r>
            <a:endParaRPr lang="en-US" altLang="zh-CN" sz="2800" b="1" dirty="0">
              <a:solidFill>
                <a:srgbClr val="FF0000"/>
              </a:solidFill>
            </a:endParaRPr>
          </a:p>
        </p:txBody>
      </p:sp>
    </p:spTree>
    <p:extLst>
      <p:ext uri="{BB962C8B-B14F-4D97-AF65-F5344CB8AC3E}">
        <p14:creationId xmlns:p14="http://schemas.microsoft.com/office/powerpoint/2010/main" val="4074404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辐射度算法</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a:t>
            </a:r>
            <a:r>
              <a:rPr lang="zh-CN" altLang="en-US" sz="2800" dirty="0"/>
              <a:t>度算法</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a:t>直接照明与辐射度效果对比</a:t>
            </a:r>
            <a:endParaRPr lang="en-US" altLang="zh-CN" sz="2800" dirty="0"/>
          </a:p>
        </p:txBody>
      </p:sp>
      <p:pic>
        <p:nvPicPr>
          <p:cNvPr id="16" name="Picture 6" descr="Radiosity_Comparis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7949" y="2613743"/>
            <a:ext cx="74898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8910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a:t>
            </a:r>
            <a:r>
              <a:rPr lang="zh-CN" altLang="en-US" sz="2800" dirty="0"/>
              <a:t>度算法</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smtClean="0"/>
              <a:t>直接照明</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a:t>聚光灯：能产生阴影，放置于</a:t>
            </a:r>
            <a:r>
              <a:rPr lang="zh-CN" altLang="en-US" sz="2800" dirty="0" smtClean="0"/>
              <a:t>窗外</a:t>
            </a:r>
            <a:endParaRPr lang="en-US" altLang="zh-CN" sz="2800" dirty="0" smtClean="0"/>
          </a:p>
          <a:p>
            <a:pPr marL="1371600" lvl="2" indent="-457200">
              <a:lnSpc>
                <a:spcPct val="150000"/>
              </a:lnSpc>
              <a:buClr>
                <a:srgbClr val="0070C0"/>
              </a:buClr>
              <a:buFont typeface="Wingdings" panose="05000000000000000000" pitchFamily="2" charset="2"/>
              <a:buChar char="Ø"/>
            </a:pPr>
            <a:r>
              <a:rPr lang="zh-CN" altLang="en-US" sz="2800" dirty="0" smtClean="0"/>
              <a:t>泛</a:t>
            </a:r>
            <a:r>
              <a:rPr lang="zh-CN" altLang="en-US" sz="2800" dirty="0"/>
              <a:t>光：缺少泛光，房间内</a:t>
            </a:r>
            <a:r>
              <a:rPr lang="zh-CN" altLang="en-US" sz="2800" dirty="0" smtClean="0"/>
              <a:t>所有可见</a:t>
            </a:r>
            <a:r>
              <a:rPr lang="en-US" altLang="zh-CN" sz="2800" dirty="0" smtClean="0"/>
              <a:t/>
            </a:r>
            <a:br>
              <a:rPr lang="en-US" altLang="zh-CN" sz="2800" dirty="0" smtClean="0"/>
            </a:br>
            <a:r>
              <a:rPr lang="zh-CN" altLang="en-US" sz="2800" dirty="0" smtClean="0"/>
              <a:t>但</a:t>
            </a:r>
            <a:r>
              <a:rPr lang="zh-CN" altLang="en-US" sz="2800" dirty="0"/>
              <a:t>未被光源直接照射的</a:t>
            </a:r>
            <a:r>
              <a:rPr lang="zh-CN" altLang="en-US" sz="2800" dirty="0" smtClean="0"/>
              <a:t>表面</a:t>
            </a:r>
            <a:r>
              <a:rPr lang="zh-CN" altLang="en-US" sz="2800" dirty="0"/>
              <a:t>会是</a:t>
            </a:r>
            <a:r>
              <a:rPr lang="zh-CN" altLang="en-US" sz="2800" dirty="0" smtClean="0"/>
              <a:t>全</a:t>
            </a:r>
            <a:r>
              <a:rPr lang="en-US" altLang="zh-CN" sz="2800" dirty="0" smtClean="0"/>
              <a:t/>
            </a:r>
            <a:br>
              <a:rPr lang="en-US" altLang="zh-CN" sz="2800" dirty="0" smtClean="0"/>
            </a:br>
            <a:r>
              <a:rPr lang="zh-CN" altLang="en-US" sz="2800" dirty="0" smtClean="0"/>
              <a:t>黑的</a:t>
            </a:r>
            <a:endParaRPr lang="en-US" altLang="zh-CN" sz="2800" dirty="0" smtClean="0"/>
          </a:p>
          <a:p>
            <a:pPr marL="1371600" lvl="2" indent="-457200">
              <a:lnSpc>
                <a:spcPct val="150000"/>
              </a:lnSpc>
              <a:buClr>
                <a:srgbClr val="0070C0"/>
              </a:buClr>
              <a:buFont typeface="Wingdings" panose="05000000000000000000" pitchFamily="2" charset="2"/>
              <a:buChar char="Ø"/>
            </a:pPr>
            <a:r>
              <a:rPr lang="zh-CN" altLang="en-US" sz="2800" dirty="0" smtClean="0"/>
              <a:t>点光源</a:t>
            </a:r>
            <a:r>
              <a:rPr lang="zh-CN" altLang="en-US" sz="2800" dirty="0"/>
              <a:t>：不产生阴影，可</a:t>
            </a:r>
            <a:r>
              <a:rPr lang="zh-CN" altLang="en-US" sz="2800" dirty="0" smtClean="0"/>
              <a:t>减弱泛光</a:t>
            </a:r>
            <a:r>
              <a:rPr lang="en-US" altLang="zh-CN" sz="2800" dirty="0" smtClean="0"/>
              <a:t/>
            </a:r>
            <a:br>
              <a:rPr lang="en-US" altLang="zh-CN" sz="2800" dirty="0" smtClean="0"/>
            </a:br>
            <a:r>
              <a:rPr lang="zh-CN" altLang="en-US" sz="2800" dirty="0" smtClean="0"/>
              <a:t>产生</a:t>
            </a:r>
            <a:r>
              <a:rPr lang="zh-CN" altLang="en-US" sz="2800" dirty="0"/>
              <a:t>的“平板”效果</a:t>
            </a:r>
            <a:endParaRPr lang="en-US" altLang="zh-CN" sz="2800"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999" y="2223600"/>
            <a:ext cx="3937653" cy="395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3053417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a:t>
            </a:r>
            <a:r>
              <a:rPr lang="zh-CN" altLang="en-US" sz="2800" dirty="0"/>
              <a:t>度算法</a:t>
            </a:r>
            <a:endParaRPr lang="en-US" altLang="zh-CN" sz="2800" dirty="0"/>
          </a:p>
          <a:p>
            <a:pPr marL="914400" lvl="1" indent="-457200">
              <a:lnSpc>
                <a:spcPct val="150000"/>
              </a:lnSpc>
              <a:buClr>
                <a:srgbClr val="0070C0"/>
              </a:buClr>
              <a:buFont typeface="Wingdings" panose="05000000000000000000" pitchFamily="2" charset="2"/>
              <a:buChar char="n"/>
            </a:pPr>
            <a:r>
              <a:rPr lang="zh-CN" altLang="en-US" sz="2800" dirty="0"/>
              <a:t>采用辐射度算法绘制， 场景中仅包含一个面光源，即放置于窗外的天空</a:t>
            </a:r>
            <a:endParaRPr lang="en-US" altLang="zh-CN" sz="2800" dirty="0" smtClean="0"/>
          </a:p>
          <a:p>
            <a:pPr marL="1371600" lvl="2" indent="-457200">
              <a:lnSpc>
                <a:spcPct val="150000"/>
              </a:lnSpc>
              <a:buClr>
                <a:srgbClr val="0070C0"/>
              </a:buClr>
              <a:buFont typeface="Wingdings" panose="05000000000000000000" pitchFamily="2" charset="2"/>
              <a:buChar char="Ø"/>
            </a:pPr>
            <a:r>
              <a:rPr lang="zh-CN" altLang="en-US" sz="2800" dirty="0" smtClean="0"/>
              <a:t>房间</a:t>
            </a:r>
            <a:r>
              <a:rPr lang="zh-CN" altLang="en-US" sz="2800" dirty="0"/>
              <a:t>有发光</a:t>
            </a:r>
            <a:r>
              <a:rPr lang="zh-CN" altLang="en-US" sz="2800" dirty="0" smtClean="0"/>
              <a:t>效果</a:t>
            </a:r>
            <a:endParaRPr lang="en-US" altLang="zh-CN" sz="2800" dirty="0" smtClean="0"/>
          </a:p>
          <a:p>
            <a:pPr marL="1371600" lvl="2" indent="-457200">
              <a:lnSpc>
                <a:spcPct val="150000"/>
              </a:lnSpc>
              <a:buClr>
                <a:srgbClr val="0070C0"/>
              </a:buClr>
              <a:buFont typeface="Wingdings" panose="05000000000000000000" pitchFamily="2" charset="2"/>
              <a:buChar char="Ø"/>
            </a:pPr>
            <a:r>
              <a:rPr lang="zh-CN" altLang="en-US" sz="2800" dirty="0" smtClean="0"/>
              <a:t>地板</a:t>
            </a:r>
            <a:r>
              <a:rPr lang="zh-CN" altLang="en-US" sz="2800" dirty="0"/>
              <a:t>上软影清晰可见，房间</a:t>
            </a:r>
            <a:r>
              <a:rPr lang="en-US" altLang="zh-CN" sz="2800" dirty="0"/>
              <a:t/>
            </a:r>
            <a:br>
              <a:rPr lang="en-US" altLang="zh-CN" sz="2800" dirty="0"/>
            </a:br>
            <a:r>
              <a:rPr lang="zh-CN" altLang="en-US" sz="2800" dirty="0"/>
              <a:t>周围可观察到细微的光</a:t>
            </a:r>
            <a:r>
              <a:rPr lang="zh-CN" altLang="en-US" sz="2800" dirty="0" smtClean="0"/>
              <a:t>效</a:t>
            </a:r>
            <a:endParaRPr lang="en-US" altLang="zh-CN" sz="2800" dirty="0" smtClean="0"/>
          </a:p>
          <a:p>
            <a:pPr marL="1371600" lvl="2" indent="-457200">
              <a:lnSpc>
                <a:spcPct val="150000"/>
              </a:lnSpc>
              <a:buClr>
                <a:srgbClr val="0070C0"/>
              </a:buClr>
              <a:buFont typeface="Wingdings" panose="05000000000000000000" pitchFamily="2" charset="2"/>
              <a:buChar char="Ø"/>
            </a:pPr>
            <a:r>
              <a:rPr lang="zh-CN" altLang="en-US" sz="2800" dirty="0" smtClean="0"/>
              <a:t>地毯</a:t>
            </a:r>
            <a:r>
              <a:rPr lang="zh-CN" altLang="en-US" sz="2800" dirty="0"/>
              <a:t>上的红色辉映到灰墙上，</a:t>
            </a:r>
            <a:r>
              <a:rPr lang="en-US" altLang="zh-CN" sz="2800" dirty="0"/>
              <a:t/>
            </a:r>
            <a:br>
              <a:rPr lang="en-US" altLang="zh-CN" sz="2800" dirty="0"/>
            </a:br>
            <a:r>
              <a:rPr lang="zh-CN" altLang="en-US" sz="2800" dirty="0"/>
              <a:t>产生淡淡的温暖的感觉</a:t>
            </a:r>
            <a:endParaRPr lang="en-US" altLang="zh-CN" sz="2800"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455" y="2413567"/>
            <a:ext cx="4055721" cy="407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3331336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辐射度算法</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辐射度</a:t>
            </a:r>
            <a:r>
              <a:rPr lang="en-US" altLang="zh-CN" sz="2800" dirty="0" smtClean="0"/>
              <a:t>(</a:t>
            </a:r>
            <a:r>
              <a:rPr lang="en-US" altLang="zh-CN" sz="2800" dirty="0" err="1" smtClean="0"/>
              <a:t>Radiosity</a:t>
            </a:r>
            <a:r>
              <a:rPr lang="en-US" altLang="zh-CN" sz="2800" dirty="0"/>
              <a:t>)</a:t>
            </a:r>
          </a:p>
          <a:p>
            <a:pPr marL="914400" lvl="1" indent="-457200" algn="just">
              <a:lnSpc>
                <a:spcPct val="150000"/>
              </a:lnSpc>
              <a:buClr>
                <a:srgbClr val="0070C0"/>
              </a:buClr>
              <a:buFont typeface="Wingdings" panose="05000000000000000000" pitchFamily="2" charset="2"/>
              <a:buChar char="n"/>
            </a:pPr>
            <a:r>
              <a:rPr lang="en-US" altLang="zh-CN" sz="2800" dirty="0" err="1" smtClean="0"/>
              <a:t>源自于物理学中热辐射的概念，用于模拟单个或多个物体上两个表面之间的热量传输</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en-US" altLang="zh-CN" sz="2800" dirty="0" err="1" smtClean="0"/>
              <a:t>辐射度在物理上描述物体表面向外发出的辐射通量密度，定义为单位时间内离开单位面积的能量，采用W</a:t>
            </a:r>
            <a:r>
              <a:rPr lang="en-US" altLang="zh-CN" sz="2800" dirty="0" smtClean="0"/>
              <a:t>/m</a:t>
            </a:r>
            <a:r>
              <a:rPr lang="en-US" altLang="zh-CN" sz="2800" baseline="30000" dirty="0" smtClean="0"/>
              <a:t>2</a:t>
            </a:r>
            <a:r>
              <a:rPr lang="en-US" altLang="zh-CN" sz="2800" dirty="0" smtClean="0"/>
              <a:t>作为计量单位</a:t>
            </a:r>
          </a:p>
          <a:p>
            <a:pPr marL="914400" lvl="1" indent="-457200" algn="just">
              <a:lnSpc>
                <a:spcPct val="150000"/>
              </a:lnSpc>
              <a:buClr>
                <a:srgbClr val="0070C0"/>
              </a:buClr>
              <a:buFont typeface="Wingdings" panose="05000000000000000000" pitchFamily="2" charset="2"/>
              <a:buChar char="n"/>
            </a:pPr>
            <a:r>
              <a:rPr lang="zh-CN" altLang="en-US" sz="2800" dirty="0" smtClean="0"/>
              <a:t>单位时间内从外界到达单位面积的能量称为</a:t>
            </a:r>
            <a:r>
              <a:rPr lang="zh-CN" altLang="en-US" sz="2800" dirty="0" smtClean="0">
                <a:solidFill>
                  <a:srgbClr val="C00000"/>
                </a:solidFill>
              </a:rPr>
              <a:t>辐照度</a:t>
            </a:r>
            <a:r>
              <a:rPr lang="en-US" altLang="zh-CN" sz="2800" dirty="0" smtClean="0">
                <a:solidFill>
                  <a:srgbClr val="C00000"/>
                </a:solidFill>
              </a:rPr>
              <a:t>(Irradiance)</a:t>
            </a:r>
          </a:p>
          <a:p>
            <a:pPr marL="914400" lvl="1" indent="-457200" algn="just">
              <a:lnSpc>
                <a:spcPct val="150000"/>
              </a:lnSpc>
              <a:buClr>
                <a:srgbClr val="0070C0"/>
              </a:buClr>
              <a:buFont typeface="Wingdings" panose="05000000000000000000" pitchFamily="2" charset="2"/>
              <a:buChar char="n"/>
            </a:pPr>
            <a:r>
              <a:rPr lang="zh-CN" altLang="en-US" sz="2800" dirty="0"/>
              <a:t>辐出度（</a:t>
            </a:r>
            <a:r>
              <a:rPr lang="en-US" altLang="zh-CN" sz="2800" dirty="0"/>
              <a:t>Radiant </a:t>
            </a:r>
            <a:r>
              <a:rPr lang="en-US" altLang="zh-CN" sz="2800" dirty="0" err="1"/>
              <a:t>Existance</a:t>
            </a:r>
            <a:r>
              <a:rPr lang="zh-CN" altLang="en-US" sz="2800" dirty="0"/>
              <a:t>），也</a:t>
            </a:r>
            <a:r>
              <a:rPr lang="zh-CN" altLang="en-US" sz="2800" dirty="0" smtClean="0"/>
              <a:t>称为辐射</a:t>
            </a:r>
            <a:r>
              <a:rPr lang="zh-CN" altLang="en-US" sz="2800" dirty="0"/>
              <a:t>度（</a:t>
            </a:r>
            <a:r>
              <a:rPr lang="en-US" altLang="zh-CN" sz="2800" dirty="0" err="1"/>
              <a:t>Radiosity</a:t>
            </a:r>
            <a:r>
              <a:rPr lang="zh-CN" altLang="en-US" sz="2800" dirty="0" smtClean="0"/>
              <a:t>）</a:t>
            </a:r>
            <a:r>
              <a:rPr lang="en-US" altLang="zh-CN" sz="2800" dirty="0" smtClean="0"/>
              <a:t>,</a:t>
            </a:r>
            <a:r>
              <a:rPr lang="zh-CN" altLang="en-US" sz="2800" dirty="0" smtClean="0"/>
              <a:t>辐</a:t>
            </a:r>
            <a:r>
              <a:rPr lang="zh-CN" altLang="en-US" sz="2800" dirty="0"/>
              <a:t>出度是衡量离开表面的</a:t>
            </a:r>
            <a:r>
              <a:rPr lang="zh-CN" altLang="en-US" sz="2800" dirty="0" smtClean="0"/>
              <a:t>通量密度</a:t>
            </a:r>
            <a:endParaRPr lang="en-US" altLang="zh-CN" sz="2800" dirty="0">
              <a:solidFill>
                <a:srgbClr val="C00000"/>
              </a:solidFill>
            </a:endParaRPr>
          </a:p>
        </p:txBody>
      </p:sp>
    </p:spTree>
    <p:extLst>
      <p:ext uri="{BB962C8B-B14F-4D97-AF65-F5344CB8AC3E}">
        <p14:creationId xmlns:p14="http://schemas.microsoft.com/office/powerpoint/2010/main" val="34630154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辐射度算法</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辐射度</a:t>
            </a:r>
            <a:r>
              <a:rPr lang="en-US" altLang="zh-CN" sz="2800" dirty="0" smtClean="0"/>
              <a:t>(</a:t>
            </a:r>
            <a:r>
              <a:rPr lang="en-US" altLang="zh-CN" sz="2800" dirty="0" err="1" smtClean="0"/>
              <a:t>Radiosity</a:t>
            </a:r>
            <a:r>
              <a:rPr lang="en-US" altLang="zh-CN" sz="2800" dirty="0"/>
              <a:t>)</a:t>
            </a:r>
          </a:p>
          <a:p>
            <a:pPr marL="914400" lvl="1" indent="-457200" algn="just">
              <a:lnSpc>
                <a:spcPct val="150000"/>
              </a:lnSpc>
              <a:buClr>
                <a:srgbClr val="0070C0"/>
              </a:buClr>
              <a:buFont typeface="Wingdings" panose="05000000000000000000" pitchFamily="2" charset="2"/>
              <a:buChar char="n"/>
            </a:pPr>
            <a:r>
              <a:rPr lang="zh-CN" altLang="en-US" sz="2800" dirty="0" smtClean="0"/>
              <a:t>一个封闭的场景，使用具有单位面积的面片</a:t>
            </a:r>
            <a:r>
              <a:rPr lang="en-US" altLang="zh-CN" sz="2800" dirty="0" smtClean="0"/>
              <a:t>(Patch)</a:t>
            </a:r>
            <a:r>
              <a:rPr lang="en-US" altLang="zh-CN" sz="2800" dirty="0" err="1" smtClean="0"/>
              <a:t>来定义物体和光源表面</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en-US" altLang="zh-CN" sz="2800" dirty="0" err="1" smtClean="0"/>
              <a:t>物体表面的光强实际上就反映了在平衡状态下场景中各处能量的分布</a:t>
            </a:r>
            <a:endParaRPr lang="en-US" altLang="zh-CN" sz="2800" dirty="0">
              <a:solidFill>
                <a:srgbClr val="C00000"/>
              </a:solidFill>
            </a:endParaRPr>
          </a:p>
        </p:txBody>
      </p:sp>
    </p:spTree>
    <p:extLst>
      <p:ext uri="{BB962C8B-B14F-4D97-AF65-F5344CB8AC3E}">
        <p14:creationId xmlns:p14="http://schemas.microsoft.com/office/powerpoint/2010/main" val="9383790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a:t>
            </a:r>
            <a:r>
              <a:rPr lang="en-US" altLang="zh-CN" sz="2800" dirty="0"/>
              <a:t>(</a:t>
            </a:r>
            <a:r>
              <a:rPr lang="en-US" altLang="zh-CN" sz="2800" dirty="0" err="1"/>
              <a:t>Radiosity</a:t>
            </a:r>
            <a:r>
              <a:rPr lang="en-US" altLang="zh-CN" sz="2800" dirty="0"/>
              <a:t>)</a:t>
            </a:r>
            <a:endParaRPr lang="en-US" altLang="zh-CN" sz="2800" dirty="0" smtClean="0">
              <a:latin typeface="+mn-ea"/>
            </a:endParaRPr>
          </a:p>
          <a:p>
            <a:pPr marL="914400" lvl="1" indent="-457200">
              <a:lnSpc>
                <a:spcPct val="150000"/>
              </a:lnSpc>
              <a:buClr>
                <a:srgbClr val="0070C0"/>
              </a:buClr>
              <a:buFont typeface="Wingdings" panose="05000000000000000000" pitchFamily="2" charset="2"/>
              <a:buChar char="n"/>
            </a:pPr>
            <a:r>
              <a:rPr lang="zh-CN" altLang="en-US" sz="2800" dirty="0" smtClean="0">
                <a:latin typeface="+mn-ea"/>
              </a:rPr>
              <a:t>原理</a:t>
            </a:r>
            <a:endParaRPr lang="en-US" altLang="zh-CN" sz="2800" dirty="0" smtClean="0">
              <a:latin typeface="+mn-ea"/>
            </a:endParaRPr>
          </a:p>
          <a:p>
            <a:pPr marL="1371600" lvl="2" indent="-457200">
              <a:lnSpc>
                <a:spcPct val="150000"/>
              </a:lnSpc>
              <a:buClr>
                <a:srgbClr val="0070C0"/>
              </a:buClr>
              <a:buFont typeface="Wingdings" panose="05000000000000000000" pitchFamily="2" charset="2"/>
              <a:buChar char="Ø"/>
            </a:pPr>
            <a:r>
              <a:rPr lang="zh-CN" altLang="en-US" sz="2800" dirty="0" smtClean="0">
                <a:latin typeface="+mn-ea"/>
              </a:rPr>
              <a:t>光是</a:t>
            </a:r>
            <a:r>
              <a:rPr lang="zh-CN" altLang="en-US" sz="2800" dirty="0">
                <a:latin typeface="+mn-ea"/>
              </a:rPr>
              <a:t>一种辐射能，在一个封闭环境中，场景中的光能经过表面之间的反射和透射，最终达到平衡状态</a:t>
            </a:r>
            <a:endParaRPr lang="en-US" altLang="zh-CN" sz="2800" dirty="0" smtClean="0">
              <a:latin typeface="+mn-ea"/>
            </a:endParaRPr>
          </a:p>
          <a:p>
            <a:pPr marL="1371600" lvl="2" indent="-457200">
              <a:lnSpc>
                <a:spcPct val="150000"/>
              </a:lnSpc>
              <a:buClr>
                <a:srgbClr val="0070C0"/>
              </a:buClr>
              <a:buFont typeface="Wingdings" panose="05000000000000000000" pitchFamily="2" charset="2"/>
              <a:buChar char="Ø"/>
            </a:pPr>
            <a:r>
              <a:rPr lang="zh-CN" altLang="en-US" sz="2800" dirty="0">
                <a:latin typeface="+mn-ea"/>
              </a:rPr>
              <a:t>场景中各表面的光亮度实际上是场景中光能分布的</a:t>
            </a:r>
            <a:r>
              <a:rPr lang="zh-CN" altLang="en-US" sz="2800" dirty="0" smtClean="0">
                <a:latin typeface="+mn-ea"/>
              </a:rPr>
              <a:t>反映</a:t>
            </a:r>
            <a:endParaRPr lang="en-US" altLang="zh-CN" sz="2800" dirty="0" smtClean="0">
              <a:latin typeface="+mn-ea"/>
            </a:endParaRPr>
          </a:p>
          <a:p>
            <a:pPr marL="914400" lvl="1" indent="-457200">
              <a:lnSpc>
                <a:spcPct val="150000"/>
              </a:lnSpc>
              <a:buClr>
                <a:srgbClr val="0070C0"/>
              </a:buClr>
              <a:buFont typeface="Wingdings" panose="05000000000000000000" pitchFamily="2" charset="2"/>
              <a:buChar char="n"/>
            </a:pPr>
            <a:r>
              <a:rPr lang="zh-CN" altLang="en-US" sz="2800" dirty="0" smtClean="0">
                <a:latin typeface="+mn-ea"/>
              </a:rPr>
              <a:t>主要针对</a:t>
            </a:r>
            <a:r>
              <a:rPr lang="zh-CN" altLang="en-US" sz="2800" dirty="0">
                <a:latin typeface="+mn-ea"/>
              </a:rPr>
              <a:t>理想漫射</a:t>
            </a:r>
            <a:r>
              <a:rPr lang="zh-CN" altLang="en-US" sz="2800" dirty="0" smtClean="0">
                <a:latin typeface="+mn-ea"/>
              </a:rPr>
              <a:t>环境</a:t>
            </a:r>
            <a:endParaRPr lang="en-US" altLang="zh-CN" sz="2800" dirty="0" smtClean="0">
              <a:latin typeface="+mn-ea"/>
            </a:endParaRPr>
          </a:p>
        </p:txBody>
      </p:sp>
    </p:spTree>
    <p:extLst>
      <p:ext uri="{BB962C8B-B14F-4D97-AF65-F5344CB8AC3E}">
        <p14:creationId xmlns:p14="http://schemas.microsoft.com/office/powerpoint/2010/main" val="41442271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a:t>
            </a:r>
            <a:r>
              <a:rPr lang="en-US" altLang="zh-CN" sz="2800" dirty="0"/>
              <a:t>(</a:t>
            </a:r>
            <a:r>
              <a:rPr lang="en-US" altLang="zh-CN" sz="2800" dirty="0" err="1"/>
              <a:t>Radiosity</a:t>
            </a:r>
            <a:r>
              <a:rPr lang="en-US" altLang="zh-CN" sz="2800" dirty="0"/>
              <a:t>)</a:t>
            </a: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r>
              <a:rPr lang="zh-CN" altLang="en-US" sz="2800" dirty="0" smtClean="0">
                <a:latin typeface="+mn-ea"/>
              </a:rPr>
              <a:t>单位</a:t>
            </a:r>
            <a:r>
              <a:rPr lang="zh-CN" altLang="en-US" sz="2800" dirty="0">
                <a:latin typeface="+mn-ea"/>
              </a:rPr>
              <a:t>时间内从物体单位表面积向外辐射的</a:t>
            </a:r>
            <a:r>
              <a:rPr lang="zh-CN" altLang="en-US" sz="2800" dirty="0" smtClean="0">
                <a:latin typeface="+mn-ea"/>
              </a:rPr>
              <a:t>光能</a:t>
            </a:r>
            <a:endParaRPr lang="en-US" altLang="zh-CN" sz="2800" dirty="0" smtClean="0">
              <a:latin typeface="+mn-ea"/>
            </a:endParaRPr>
          </a:p>
          <a:p>
            <a:pPr marL="1371600" lvl="2" indent="-457200">
              <a:lnSpc>
                <a:spcPct val="150000"/>
              </a:lnSpc>
              <a:buClr>
                <a:srgbClr val="0070C0"/>
              </a:buClr>
              <a:buFont typeface="Wingdings" panose="05000000000000000000" pitchFamily="2" charset="2"/>
              <a:buChar char="Ø"/>
            </a:pPr>
            <a:r>
              <a:rPr lang="zh-CN" altLang="en-US" sz="2800" dirty="0" smtClean="0">
                <a:latin typeface="+mn-ea"/>
                <a:cs typeface="Arial Unicode MS" panose="020B0604020202020204" pitchFamily="34" charset="-122"/>
              </a:rPr>
              <a:t>物体</a:t>
            </a:r>
            <a:r>
              <a:rPr lang="zh-CN" altLang="en-US" sz="2800" dirty="0">
                <a:latin typeface="+mn-ea"/>
                <a:cs typeface="Arial Unicode MS" panose="020B0604020202020204" pitchFamily="34" charset="-122"/>
              </a:rPr>
              <a:t>作为光源自身向外发出的</a:t>
            </a:r>
            <a:r>
              <a:rPr lang="zh-CN" altLang="en-US" sz="2800" dirty="0" smtClean="0">
                <a:latin typeface="+mn-ea"/>
                <a:cs typeface="Arial Unicode MS" panose="020B0604020202020204" pitchFamily="34" charset="-122"/>
              </a:rPr>
              <a:t>能量</a:t>
            </a:r>
            <a:endParaRPr lang="en-US" altLang="zh-CN" sz="2800" dirty="0" smtClean="0">
              <a:latin typeface="+mn-ea"/>
              <a:cs typeface="Arial Unicode MS" panose="020B0604020202020204" pitchFamily="34" charset="-122"/>
            </a:endParaRPr>
          </a:p>
          <a:p>
            <a:pPr marL="1371600" lvl="2" indent="-457200">
              <a:lnSpc>
                <a:spcPct val="150000"/>
              </a:lnSpc>
              <a:buClr>
                <a:srgbClr val="0070C0"/>
              </a:buClr>
              <a:buFont typeface="Wingdings" panose="05000000000000000000" pitchFamily="2" charset="2"/>
              <a:buChar char="Ø"/>
            </a:pPr>
            <a:r>
              <a:rPr lang="zh-CN" altLang="en-US" sz="2800" dirty="0" smtClean="0">
                <a:latin typeface="+mn-ea"/>
                <a:cs typeface="Arial Unicode MS" panose="020B0604020202020204" pitchFamily="34" charset="-122"/>
              </a:rPr>
              <a:t>物体</a:t>
            </a:r>
            <a:r>
              <a:rPr lang="zh-CN" altLang="en-US" sz="2800" dirty="0">
                <a:latin typeface="+mn-ea"/>
                <a:cs typeface="Arial Unicode MS" panose="020B0604020202020204" pitchFamily="34" charset="-122"/>
              </a:rPr>
              <a:t>表面接受来自周围场景表面传递给它的能量后，再次反射出去的部分</a:t>
            </a:r>
            <a:endParaRPr lang="en-US" altLang="zh-CN" sz="2800" dirty="0">
              <a:latin typeface="+mn-ea"/>
              <a:cs typeface="Arial Unicode MS" panose="020B0604020202020204" pitchFamily="34" charset="-122"/>
            </a:endParaRPr>
          </a:p>
          <a:p>
            <a:pPr marL="914400" lvl="1" indent="-457200">
              <a:lnSpc>
                <a:spcPct val="150000"/>
              </a:lnSpc>
              <a:buClr>
                <a:srgbClr val="0070C0"/>
              </a:buClr>
              <a:buFont typeface="Wingdings" panose="05000000000000000000" pitchFamily="2" charset="2"/>
              <a:buChar char="n"/>
            </a:pPr>
            <a:endParaRPr lang="en-US" altLang="zh-CN" sz="2800" dirty="0" smtClean="0"/>
          </a:p>
        </p:txBody>
      </p:sp>
      <p:pic>
        <p:nvPicPr>
          <p:cNvPr id="11" name="Picture 6" descr="RadiosityDiagram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8370" y="3679012"/>
            <a:ext cx="4921776" cy="304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74428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心理学的</a:t>
            </a:r>
            <a:r>
              <a:rPr kumimoji="1" lang="zh-CN" altLang="en-US" sz="2800" dirty="0" smtClean="0">
                <a:latin typeface="Times New Roman" panose="02020603050405020304" pitchFamily="18" charset="0"/>
              </a:rPr>
              <a:t>颜色三要素</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饱和度（</a:t>
            </a:r>
            <a:r>
              <a:rPr kumimoji="1" lang="en-US" altLang="zh-CN" sz="2800" dirty="0">
                <a:latin typeface="Times New Roman" panose="02020603050405020304" pitchFamily="18" charset="0"/>
              </a:rPr>
              <a:t> Saturation </a:t>
            </a:r>
            <a:r>
              <a:rPr kumimoji="1" lang="zh-CN" altLang="en-US" sz="2800" dirty="0" smtClean="0">
                <a:latin typeface="Times New Roman" panose="02020603050405020304" pitchFamily="18" charset="0"/>
              </a:rPr>
              <a:t>）：</a:t>
            </a:r>
            <a:r>
              <a:rPr kumimoji="1" lang="zh-CN" altLang="en-US" sz="2800" dirty="0">
                <a:latin typeface="Times New Roman" panose="02020603050405020304" pitchFamily="18" charset="0"/>
              </a:rPr>
              <a:t>色彩的纯度，光的颜色接近光谱色的程度</a:t>
            </a:r>
          </a:p>
        </p:txBody>
      </p:sp>
      <p:grpSp>
        <p:nvGrpSpPr>
          <p:cNvPr id="18" name="组合 17"/>
          <p:cNvGrpSpPr>
            <a:grpSpLocks/>
          </p:cNvGrpSpPr>
          <p:nvPr/>
        </p:nvGrpSpPr>
        <p:grpSpPr bwMode="auto">
          <a:xfrm>
            <a:off x="2693304" y="3733661"/>
            <a:ext cx="7305744" cy="1146451"/>
            <a:chOff x="1649760" y="4270948"/>
            <a:chExt cx="6320807" cy="923079"/>
          </a:xfrm>
        </p:grpSpPr>
        <p:sp>
          <p:nvSpPr>
            <p:cNvPr id="19" name="Oval 28"/>
            <p:cNvSpPr>
              <a:spLocks noChangeArrowheads="1"/>
            </p:cNvSpPr>
            <p:nvPr/>
          </p:nvSpPr>
          <p:spPr bwMode="auto">
            <a:xfrm>
              <a:off x="1649760" y="4293096"/>
              <a:ext cx="381000" cy="3810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20" name="Oval 29"/>
            <p:cNvSpPr>
              <a:spLocks noChangeArrowheads="1"/>
            </p:cNvSpPr>
            <p:nvPr/>
          </p:nvSpPr>
          <p:spPr bwMode="auto">
            <a:xfrm>
              <a:off x="2030760" y="4293096"/>
              <a:ext cx="381000" cy="381000"/>
            </a:xfrm>
            <a:prstGeom prst="ellipse">
              <a:avLst/>
            </a:prstGeom>
            <a:solidFill>
              <a:srgbClr val="FF99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21" name="Oval 30"/>
            <p:cNvSpPr>
              <a:spLocks noChangeArrowheads="1"/>
            </p:cNvSpPr>
            <p:nvPr/>
          </p:nvSpPr>
          <p:spPr bwMode="auto">
            <a:xfrm>
              <a:off x="2411760" y="4293096"/>
              <a:ext cx="381000" cy="381000"/>
            </a:xfrm>
            <a:prstGeom prst="ellipse">
              <a:avLst/>
            </a:prstGeom>
            <a:solidFill>
              <a:srgbClr val="FFFF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22" name="Oval 31"/>
            <p:cNvSpPr>
              <a:spLocks noChangeArrowheads="1"/>
            </p:cNvSpPr>
            <p:nvPr/>
          </p:nvSpPr>
          <p:spPr bwMode="auto">
            <a:xfrm>
              <a:off x="2792760" y="4293096"/>
              <a:ext cx="381000" cy="381000"/>
            </a:xfrm>
            <a:prstGeom prst="ellipse">
              <a:avLst/>
            </a:prstGeom>
            <a:solidFill>
              <a:srgbClr val="66FF33"/>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23" name="Oval 32"/>
            <p:cNvSpPr>
              <a:spLocks noChangeArrowheads="1"/>
            </p:cNvSpPr>
            <p:nvPr/>
          </p:nvSpPr>
          <p:spPr bwMode="auto">
            <a:xfrm>
              <a:off x="3173760" y="4293096"/>
              <a:ext cx="381000" cy="381000"/>
            </a:xfrm>
            <a:prstGeom prst="ellipse">
              <a:avLst/>
            </a:prstGeom>
            <a:solidFill>
              <a:srgbClr val="0099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24" name="Oval 33"/>
            <p:cNvSpPr>
              <a:spLocks noChangeArrowheads="1"/>
            </p:cNvSpPr>
            <p:nvPr/>
          </p:nvSpPr>
          <p:spPr bwMode="auto">
            <a:xfrm>
              <a:off x="3554760" y="4293096"/>
              <a:ext cx="381000" cy="381000"/>
            </a:xfrm>
            <a:prstGeom prst="ellipse">
              <a:avLst/>
            </a:prstGeom>
            <a:solidFill>
              <a:srgbClr val="9966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25" name="Oval 34"/>
            <p:cNvSpPr>
              <a:spLocks noChangeArrowheads="1"/>
            </p:cNvSpPr>
            <p:nvPr/>
          </p:nvSpPr>
          <p:spPr bwMode="auto">
            <a:xfrm>
              <a:off x="5875067" y="4270948"/>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26" name="Oval 35"/>
            <p:cNvSpPr>
              <a:spLocks noChangeArrowheads="1"/>
            </p:cNvSpPr>
            <p:nvPr/>
          </p:nvSpPr>
          <p:spPr bwMode="auto">
            <a:xfrm>
              <a:off x="6332267" y="4270948"/>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27" name="Oval 36"/>
            <p:cNvSpPr>
              <a:spLocks noChangeArrowheads="1"/>
            </p:cNvSpPr>
            <p:nvPr/>
          </p:nvSpPr>
          <p:spPr bwMode="auto">
            <a:xfrm>
              <a:off x="6789467" y="4270948"/>
              <a:ext cx="381000" cy="381000"/>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sp>
          <p:nvSpPr>
            <p:cNvPr id="28" name="Rectangle 38"/>
            <p:cNvSpPr>
              <a:spLocks noChangeArrowheads="1"/>
            </p:cNvSpPr>
            <p:nvPr/>
          </p:nvSpPr>
          <p:spPr bwMode="auto">
            <a:xfrm>
              <a:off x="1870400" y="4797515"/>
              <a:ext cx="1981006" cy="396512"/>
            </a:xfrm>
            <a:prstGeom prst="rect">
              <a:avLst/>
            </a:prstGeom>
            <a:noFill/>
            <a:ln w="9525">
              <a:noFill/>
              <a:miter lim="800000"/>
              <a:headEnd/>
              <a:tailEnd/>
            </a:ln>
            <a:effectLst/>
          </p:spPr>
          <p:txBody>
            <a:bodyPr lIns="0" rIns="0" anchor="ctr">
              <a:spAutoFit/>
            </a:bodyPr>
            <a:lstStyle/>
            <a:p>
              <a:pPr eaLnBrk="1" hangingPunct="1">
                <a:spcBef>
                  <a:spcPct val="50000"/>
                </a:spcBef>
                <a:buClr>
                  <a:schemeClr val="accent2"/>
                </a:buClr>
                <a:buFont typeface="Wingdings" panose="05000000000000000000" pitchFamily="2" charset="2"/>
                <a:buNone/>
                <a:defRPr/>
              </a:pPr>
              <a:r>
                <a:rPr kumimoji="1" lang="zh-CN" altLang="en-US" sz="2000" b="0" dirty="0">
                  <a:effectLst>
                    <a:outerShdw blurRad="38100" dist="38100" dir="2700000" algn="tl">
                      <a:srgbClr val="C0C0C0"/>
                    </a:outerShdw>
                  </a:effectLst>
                  <a:latin typeface="微软雅黑" panose="020B0503020204020204" pitchFamily="34" charset="-122"/>
                  <a:ea typeface="微软雅黑" panose="020B0503020204020204" pitchFamily="34" charset="-122"/>
                </a:rPr>
                <a:t>纯度最高的颜色</a:t>
              </a:r>
            </a:p>
          </p:txBody>
        </p:sp>
        <p:sp>
          <p:nvSpPr>
            <p:cNvPr id="29" name="Rectangle 37"/>
            <p:cNvSpPr>
              <a:spLocks noChangeArrowheads="1"/>
            </p:cNvSpPr>
            <p:nvPr/>
          </p:nvSpPr>
          <p:spPr bwMode="auto">
            <a:xfrm>
              <a:off x="5456213" y="4797515"/>
              <a:ext cx="2514354" cy="396512"/>
            </a:xfrm>
            <a:prstGeom prst="rect">
              <a:avLst/>
            </a:prstGeom>
            <a:noFill/>
            <a:ln w="9525">
              <a:noFill/>
              <a:miter lim="800000"/>
              <a:headEnd/>
              <a:tailEnd/>
            </a:ln>
            <a:effectLst/>
          </p:spPr>
          <p:txBody>
            <a:bodyPr lIns="0" rIns="0" anchor="ctr">
              <a:spAutoFit/>
            </a:bodyPr>
            <a:lstStyle/>
            <a:p>
              <a:pPr eaLnBrk="1" hangingPunct="1">
                <a:spcBef>
                  <a:spcPct val="20000"/>
                </a:spcBef>
                <a:buClr>
                  <a:schemeClr val="accent2"/>
                </a:buClr>
                <a:buFont typeface="Wingdings" panose="05000000000000000000" pitchFamily="2" charset="2"/>
                <a:buNone/>
                <a:defRPr/>
              </a:pPr>
              <a:r>
                <a:rPr kumimoji="1" lang="zh-CN" altLang="en-US" sz="2000" b="0" dirty="0">
                  <a:effectLst>
                    <a:outerShdw blurRad="38100" dist="38100" dir="2700000" algn="tl">
                      <a:srgbClr val="C0C0C0"/>
                    </a:outerShdw>
                  </a:effectLst>
                  <a:latin typeface="微软雅黑" panose="020B0503020204020204" pitchFamily="34" charset="-122"/>
                  <a:ea typeface="微软雅黑" panose="020B0503020204020204" pitchFamily="34" charset="-122"/>
                </a:rPr>
                <a:t>黑、白、灰没有纯度</a:t>
              </a:r>
            </a:p>
          </p:txBody>
        </p:sp>
      </p:grpSp>
    </p:spTree>
    <p:extLst>
      <p:ext uri="{BB962C8B-B14F-4D97-AF65-F5344CB8AC3E}">
        <p14:creationId xmlns:p14="http://schemas.microsoft.com/office/powerpoint/2010/main" val="8807352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辐射度系统方程</a:t>
            </a: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r>
              <a:rPr lang="zh-CN" altLang="en-US" sz="2800" dirty="0" smtClean="0">
                <a:latin typeface="+mn-ea"/>
              </a:rPr>
              <a:t>单</a:t>
            </a:r>
            <a:r>
              <a:rPr lang="zh-CN" altLang="zh-CN" sz="2800" dirty="0">
                <a:latin typeface="+mn-ea"/>
              </a:rPr>
              <a:t>为求解场景中物体表面的辐射度，将场景中每一物体的表面分解为互不重叠的小面片</a:t>
            </a:r>
            <a:r>
              <a:rPr lang="zh-CN" altLang="zh-CN" sz="2800" dirty="0">
                <a:latin typeface="+mn-ea"/>
                <a:cs typeface="Arial Unicode MS" panose="020B0604020202020204" pitchFamily="34" charset="-122"/>
              </a:rPr>
              <a:t>（</a:t>
            </a:r>
            <a:r>
              <a:rPr lang="en-US" altLang="zh-CN" sz="2800" dirty="0">
                <a:latin typeface="+mn-ea"/>
                <a:cs typeface="Arial Unicode MS" panose="020B0604020202020204" pitchFamily="34" charset="-122"/>
              </a:rPr>
              <a:t>patch</a:t>
            </a:r>
            <a:r>
              <a:rPr lang="zh-CN" altLang="zh-CN" sz="2800" dirty="0">
                <a:latin typeface="+mn-ea"/>
                <a:cs typeface="Arial Unicode MS" panose="020B0604020202020204" pitchFamily="34" charset="-122"/>
              </a:rPr>
              <a:t>）</a:t>
            </a:r>
            <a:r>
              <a:rPr lang="en-US" altLang="zh-CN" sz="2800" i="1" dirty="0">
                <a:latin typeface="+mn-ea"/>
                <a:cs typeface="Arial Unicode MS" panose="020B0604020202020204" pitchFamily="34" charset="-122"/>
              </a:rPr>
              <a:t>A</a:t>
            </a:r>
            <a:r>
              <a:rPr lang="en-US" altLang="zh-CN" sz="2800" i="1" baseline="-25000" dirty="0">
                <a:latin typeface="+mn-ea"/>
                <a:cs typeface="Arial Unicode MS" panose="020B0604020202020204" pitchFamily="34" charset="-122"/>
              </a:rPr>
              <a:t>i</a:t>
            </a:r>
            <a:r>
              <a:rPr lang="zh-CN" altLang="zh-CN" sz="2800" i="1" dirty="0">
                <a:latin typeface="+mn-ea"/>
                <a:cs typeface="Arial Unicode MS" panose="020B0604020202020204" pitchFamily="34" charset="-122"/>
              </a:rPr>
              <a:t>（</a:t>
            </a:r>
            <a:r>
              <a:rPr lang="en-US" altLang="zh-CN" sz="2800" i="1" dirty="0" err="1">
                <a:latin typeface="+mn-ea"/>
                <a:cs typeface="Arial Unicode MS" panose="020B0604020202020204" pitchFamily="34" charset="-122"/>
              </a:rPr>
              <a:t>i</a:t>
            </a:r>
            <a:r>
              <a:rPr lang="zh-CN" altLang="zh-CN" sz="2800" i="1" dirty="0">
                <a:latin typeface="+mn-ea"/>
                <a:cs typeface="Arial Unicode MS" panose="020B0604020202020204" pitchFamily="34" charset="-122"/>
              </a:rPr>
              <a:t>＝</a:t>
            </a:r>
            <a:r>
              <a:rPr lang="en-US" altLang="zh-CN" sz="2800" i="1" dirty="0">
                <a:latin typeface="+mn-ea"/>
                <a:cs typeface="Arial Unicode MS" panose="020B0604020202020204" pitchFamily="34" charset="-122"/>
              </a:rPr>
              <a:t>1</a:t>
            </a:r>
            <a:r>
              <a:rPr lang="zh-CN" altLang="zh-CN" sz="2800" i="1" dirty="0">
                <a:latin typeface="+mn-ea"/>
                <a:cs typeface="Arial Unicode MS" panose="020B0604020202020204" pitchFamily="34" charset="-122"/>
              </a:rPr>
              <a:t>，</a:t>
            </a:r>
            <a:r>
              <a:rPr lang="en-US" altLang="zh-CN" sz="2800" i="1" dirty="0">
                <a:latin typeface="+mn-ea"/>
                <a:cs typeface="Arial Unicode MS" panose="020B0604020202020204" pitchFamily="34" charset="-122"/>
              </a:rPr>
              <a:t>2</a:t>
            </a:r>
            <a:r>
              <a:rPr lang="zh-CN" altLang="zh-CN" sz="2800" i="1" dirty="0">
                <a:latin typeface="+mn-ea"/>
                <a:cs typeface="Arial Unicode MS" panose="020B0604020202020204" pitchFamily="34" charset="-122"/>
              </a:rPr>
              <a:t>，</a:t>
            </a:r>
            <a:r>
              <a:rPr lang="en-US" altLang="zh-CN" sz="2800" i="1" dirty="0">
                <a:latin typeface="+mn-ea"/>
                <a:cs typeface="Arial Unicode MS" panose="020B0604020202020204" pitchFamily="34" charset="-122"/>
              </a:rPr>
              <a:t>…</a:t>
            </a:r>
            <a:r>
              <a:rPr lang="zh-CN" altLang="zh-CN" sz="2800" i="1" dirty="0">
                <a:latin typeface="+mn-ea"/>
                <a:cs typeface="Arial Unicode MS" panose="020B0604020202020204" pitchFamily="34" charset="-122"/>
              </a:rPr>
              <a:t>，</a:t>
            </a:r>
            <a:r>
              <a:rPr lang="en-US" altLang="zh-CN" sz="2800" i="1" dirty="0">
                <a:latin typeface="+mn-ea"/>
                <a:cs typeface="Arial Unicode MS" panose="020B0604020202020204" pitchFamily="34" charset="-122"/>
              </a:rPr>
              <a:t>n</a:t>
            </a:r>
            <a:r>
              <a:rPr lang="zh-CN" altLang="zh-CN" sz="2800" i="1" dirty="0">
                <a:latin typeface="+mn-ea"/>
                <a:cs typeface="Arial Unicode MS" panose="020B0604020202020204" pitchFamily="34" charset="-122"/>
              </a:rPr>
              <a:t>）</a:t>
            </a:r>
            <a:endParaRPr lang="en-US" altLang="zh-CN" sz="2800" dirty="0">
              <a:latin typeface="+mn-ea"/>
              <a:cs typeface="Arial Unicode MS" panose="020B0604020202020204" pitchFamily="34" charset="-122"/>
            </a:endParaRPr>
          </a:p>
          <a:p>
            <a:pPr marL="914400" lvl="1" indent="-457200">
              <a:lnSpc>
                <a:spcPct val="150000"/>
              </a:lnSpc>
              <a:buClr>
                <a:srgbClr val="0070C0"/>
              </a:buClr>
              <a:buFont typeface="Wingdings" panose="05000000000000000000" pitchFamily="2" charset="2"/>
              <a:buChar char="n"/>
            </a:pPr>
            <a:r>
              <a:rPr lang="zh-CN" altLang="en-US" sz="2800" dirty="0">
                <a:latin typeface="+mn-ea"/>
              </a:rPr>
              <a:t>前提：假设每一小面片的辐射度和漫反射率均为</a:t>
            </a:r>
            <a:r>
              <a:rPr lang="zh-CN" altLang="en-US" sz="2800" dirty="0" smtClean="0">
                <a:latin typeface="+mn-ea"/>
              </a:rPr>
              <a:t>常数</a:t>
            </a: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r>
              <a:rPr lang="zh-CN" altLang="en-US" sz="2800" dirty="0">
                <a:latin typeface="+mn-ea"/>
              </a:rPr>
              <a:t>小面片大小可以不一致，一般分解为方形，也有分解为三角形等其他形状的</a:t>
            </a:r>
            <a:endParaRPr lang="en-US" altLang="zh-CN" sz="2800" dirty="0" smtClean="0">
              <a:latin typeface="+mn-ea"/>
            </a:endParaRPr>
          </a:p>
        </p:txBody>
      </p:sp>
    </p:spTree>
    <p:extLst>
      <p:ext uri="{BB962C8B-B14F-4D97-AF65-F5344CB8AC3E}">
        <p14:creationId xmlns:p14="http://schemas.microsoft.com/office/powerpoint/2010/main" val="2358673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18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a:t>
            </a:r>
            <a:r>
              <a:rPr lang="zh-CN" altLang="en-US" sz="2800" dirty="0"/>
              <a:t>度系统方程</a:t>
            </a:r>
            <a:endParaRPr lang="en-US" altLang="zh-CN" sz="2800" dirty="0"/>
          </a:p>
        </p:txBody>
      </p:sp>
      <p:pic>
        <p:nvPicPr>
          <p:cNvPr id="11" name="Picture 7" descr="continuou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6328" y="1776771"/>
            <a:ext cx="4358880" cy="433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discret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79331" y="1749968"/>
            <a:ext cx="4679606" cy="429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8"/>
          <p:cNvSpPr txBox="1">
            <a:spLocks noChangeArrowheads="1"/>
          </p:cNvSpPr>
          <p:nvPr/>
        </p:nvSpPr>
        <p:spPr bwMode="auto">
          <a:xfrm>
            <a:off x="6619164" y="1109589"/>
            <a:ext cx="36036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zh-CN" altLang="en-US" sz="2000" b="0" dirty="0">
                <a:latin typeface="微软雅黑" panose="020B0503020204020204" pitchFamily="34" charset="-122"/>
                <a:ea typeface="微软雅黑" panose="020B0503020204020204" pitchFamily="34" charset="-122"/>
              </a:rPr>
              <a:t>由于每块面片辐射度均假设为常数，每一面片采用一个颜色绘制</a:t>
            </a:r>
          </a:p>
        </p:txBody>
      </p:sp>
    </p:spTree>
    <p:extLst>
      <p:ext uri="{BB962C8B-B14F-4D97-AF65-F5344CB8AC3E}">
        <p14:creationId xmlns:p14="http://schemas.microsoft.com/office/powerpoint/2010/main" val="35953604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辐射度系统方程</a:t>
            </a:r>
            <a:endParaRPr lang="en-US" altLang="zh-CN" sz="2800" dirty="0"/>
          </a:p>
          <a:p>
            <a:pPr marL="914400" lvl="1" indent="-457200">
              <a:lnSpc>
                <a:spcPct val="150000"/>
              </a:lnSpc>
              <a:buClr>
                <a:srgbClr val="0070C0"/>
              </a:buClr>
              <a:buFont typeface="Wingdings" panose="05000000000000000000" pitchFamily="2" charset="2"/>
              <a:buChar char="n"/>
            </a:pPr>
            <a:r>
              <a:rPr lang="zh-CN" altLang="en-US" sz="2800" dirty="0">
                <a:latin typeface="黑体" panose="02010609060101010101" pitchFamily="49" charset="-122"/>
                <a:ea typeface="黑体" panose="02010609060101010101" pitchFamily="49" charset="-122"/>
              </a:rPr>
              <a:t>对于每一</a:t>
            </a:r>
            <a:r>
              <a:rPr lang="zh-CN" altLang="zh-CN" sz="2800" dirty="0">
                <a:latin typeface="黑体" panose="02010609060101010101" pitchFamily="49" charset="-122"/>
                <a:ea typeface="黑体" panose="02010609060101010101" pitchFamily="49" charset="-122"/>
              </a:rPr>
              <a:t>小面</a:t>
            </a:r>
            <a:r>
              <a:rPr lang="zh-CN"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片</a:t>
            </a:r>
            <a:r>
              <a:rPr lang="en-US" altLang="zh-CN" sz="2800" i="1" dirty="0">
                <a:latin typeface="Arial Unicode MS" panose="020B0604020202020204" pitchFamily="34" charset="-122"/>
                <a:ea typeface="Arial Unicode MS" panose="020B0604020202020204" pitchFamily="34" charset="-122"/>
                <a:cs typeface="Arial Unicode MS" panose="020B0604020202020204" pitchFamily="34" charset="-122"/>
              </a:rPr>
              <a:t>A</a:t>
            </a:r>
            <a:r>
              <a:rPr lang="en-US" altLang="zh-CN" sz="2800" i="1" baseline="-25000" dirty="0">
                <a:latin typeface="Arial Unicode MS" panose="020B0604020202020204" pitchFamily="34" charset="-122"/>
                <a:ea typeface="Arial Unicode MS" panose="020B0604020202020204" pitchFamily="34" charset="-122"/>
                <a:cs typeface="Arial Unicode MS" panose="020B0604020202020204" pitchFamily="34" charset="-122"/>
              </a:rPr>
              <a:t>i</a:t>
            </a:r>
            <a:r>
              <a:rPr lang="zh-CN" altLang="en-US" sz="28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2800" dirty="0" smtClean="0">
                <a:latin typeface="黑体" panose="02010609060101010101" pitchFamily="49" charset="-122"/>
                <a:ea typeface="黑体" panose="02010609060101010101" pitchFamily="49" charset="-122"/>
              </a:rPr>
              <a:t>有</a:t>
            </a:r>
            <a:endParaRPr lang="en-US" altLang="zh-CN" sz="2800" dirty="0" smtClean="0"/>
          </a:p>
        </p:txBody>
      </p:sp>
      <p:graphicFrame>
        <p:nvGraphicFramePr>
          <p:cNvPr id="11" name="Object 6"/>
          <p:cNvGraphicFramePr>
            <a:graphicFrameLocks noChangeAspect="1"/>
          </p:cNvGraphicFramePr>
          <p:nvPr>
            <p:extLst>
              <p:ext uri="{D42A27DB-BD31-4B8C-83A1-F6EECF244321}">
                <p14:modId xmlns:p14="http://schemas.microsoft.com/office/powerpoint/2010/main" val="662177899"/>
              </p:ext>
            </p:extLst>
          </p:nvPr>
        </p:nvGraphicFramePr>
        <p:xfrm>
          <a:off x="3570149" y="2749343"/>
          <a:ext cx="4324350" cy="1017587"/>
        </p:xfrm>
        <a:graphic>
          <a:graphicData uri="http://schemas.openxmlformats.org/presentationml/2006/ole">
            <mc:AlternateContent xmlns:mc="http://schemas.openxmlformats.org/markup-compatibility/2006">
              <mc:Choice xmlns:v="urn:schemas-microsoft-com:vml" Requires="v">
                <p:oleObj spid="_x0000_s174125" name="Equation" r:id="rId4" imgW="850531" imgH="203112" progId="Equation.3">
                  <p:embed/>
                </p:oleObj>
              </mc:Choice>
              <mc:Fallback>
                <p:oleObj name="Equation" r:id="rId4" imgW="850531" imgH="203112" progId="Equation.3">
                  <p:embed/>
                  <p:pic>
                    <p:nvPicPr>
                      <p:cNvPr id="102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149" y="2749343"/>
                        <a:ext cx="4324350" cy="1017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组合 2"/>
          <p:cNvGrpSpPr/>
          <p:nvPr/>
        </p:nvGrpSpPr>
        <p:grpSpPr>
          <a:xfrm>
            <a:off x="2489061" y="3681205"/>
            <a:ext cx="1296988" cy="1527175"/>
            <a:chOff x="2489061" y="3681205"/>
            <a:chExt cx="1296988" cy="1527175"/>
          </a:xfrm>
        </p:grpSpPr>
        <p:sp>
          <p:nvSpPr>
            <p:cNvPr id="12" name="TextBox 7"/>
            <p:cNvSpPr txBox="1">
              <a:spLocks noChangeArrowheads="1"/>
            </p:cNvSpPr>
            <p:nvPr/>
          </p:nvSpPr>
          <p:spPr bwMode="auto">
            <a:xfrm>
              <a:off x="2489061" y="4808330"/>
              <a:ext cx="1081088" cy="4000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algn="ctr" eaLnBrk="1" hangingPunct="1"/>
              <a:r>
                <a:rPr lang="zh-CN" altLang="zh-CN" sz="2000" b="0">
                  <a:ea typeface="Arial Unicode MS" panose="020B0604020202020204" pitchFamily="34" charset="-122"/>
                  <a:cs typeface="Arial Unicode MS" panose="020B0604020202020204" pitchFamily="34" charset="-122"/>
                </a:rPr>
                <a:t>辐射度</a:t>
              </a:r>
              <a:endParaRPr lang="zh-CN" altLang="en-US" sz="2000" b="0"/>
            </a:p>
          </p:txBody>
        </p:sp>
        <p:cxnSp>
          <p:nvCxnSpPr>
            <p:cNvPr id="17" name="Straight Arrow Connector 12"/>
            <p:cNvCxnSpPr>
              <a:cxnSpLocks noChangeShapeType="1"/>
            </p:cNvCxnSpPr>
            <p:nvPr/>
          </p:nvCxnSpPr>
          <p:spPr bwMode="auto">
            <a:xfrm rot="5400000">
              <a:off x="2851011" y="3797093"/>
              <a:ext cx="1050925" cy="819150"/>
            </a:xfrm>
            <a:prstGeom prst="straightConnector1">
              <a:avLst/>
            </a:prstGeom>
            <a:noFill/>
            <a:ln w="9525" algn="ctr">
              <a:solidFill>
                <a:srgbClr val="FF0000"/>
              </a:solidFill>
              <a:round/>
              <a:headEnd/>
              <a:tailEnd type="stealth" w="med" len="med"/>
            </a:ln>
            <a:extLst>
              <a:ext uri="{909E8E84-426E-40DD-AFC4-6F175D3DCCD1}">
                <a14:hiddenFill xmlns:a14="http://schemas.microsoft.com/office/drawing/2010/main">
                  <a:noFill/>
                </a14:hiddenFill>
              </a:ext>
            </a:extLst>
          </p:spPr>
        </p:cxnSp>
      </p:grpSp>
      <p:grpSp>
        <p:nvGrpSpPr>
          <p:cNvPr id="5" name="组合 4"/>
          <p:cNvGrpSpPr/>
          <p:nvPr/>
        </p:nvGrpSpPr>
        <p:grpSpPr>
          <a:xfrm>
            <a:off x="3930511" y="3573255"/>
            <a:ext cx="1330325" cy="1995488"/>
            <a:chOff x="3930511" y="3573255"/>
            <a:chExt cx="1330325" cy="1995488"/>
          </a:xfrm>
        </p:grpSpPr>
        <p:sp>
          <p:nvSpPr>
            <p:cNvPr id="15" name="Rectangle 9"/>
            <p:cNvSpPr>
              <a:spLocks noChangeArrowheads="1"/>
            </p:cNvSpPr>
            <p:nvPr/>
          </p:nvSpPr>
          <p:spPr bwMode="auto">
            <a:xfrm>
              <a:off x="3930511" y="4706730"/>
              <a:ext cx="1217613" cy="86201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zh-CN" altLang="en-US" sz="2000" b="0">
                  <a:latin typeface="黑体" panose="02010609060101010101" pitchFamily="49" charset="-122"/>
                </a:rPr>
                <a:t>自身拥有</a:t>
              </a:r>
              <a:endParaRPr lang="en-US" altLang="zh-CN" sz="2000" b="0">
                <a:latin typeface="黑体" panose="02010609060101010101" pitchFamily="49" charset="-122"/>
              </a:endParaRPr>
            </a:p>
            <a:p>
              <a:pPr eaLnBrk="1" hangingPunct="1"/>
              <a:r>
                <a:rPr lang="zh-CN" altLang="en-US" sz="2000" b="0">
                  <a:latin typeface="黑体" panose="02010609060101010101" pitchFamily="49" charset="-122"/>
                </a:rPr>
                <a:t>的辐射度</a:t>
              </a:r>
              <a:endParaRPr lang="zh-CN" altLang="en-US" sz="2000" b="0"/>
            </a:p>
          </p:txBody>
        </p:sp>
        <p:cxnSp>
          <p:nvCxnSpPr>
            <p:cNvPr id="18" name="Straight Arrow Connector 24"/>
            <p:cNvCxnSpPr>
              <a:cxnSpLocks noChangeShapeType="1"/>
            </p:cNvCxnSpPr>
            <p:nvPr/>
          </p:nvCxnSpPr>
          <p:spPr bwMode="auto">
            <a:xfrm rot="5400000">
              <a:off x="4325798" y="3689143"/>
              <a:ext cx="1050925" cy="819150"/>
            </a:xfrm>
            <a:prstGeom prst="straightConnector1">
              <a:avLst/>
            </a:prstGeom>
            <a:noFill/>
            <a:ln w="9525" algn="ctr">
              <a:solidFill>
                <a:srgbClr val="FF0000"/>
              </a:solidFill>
              <a:round/>
              <a:headEnd/>
              <a:tailEnd type="stealth" w="med" len="med"/>
            </a:ln>
            <a:extLst>
              <a:ext uri="{909E8E84-426E-40DD-AFC4-6F175D3DCCD1}">
                <a14:hiddenFill xmlns:a14="http://schemas.microsoft.com/office/drawing/2010/main">
                  <a:noFill/>
                </a14:hiddenFill>
              </a:ext>
            </a:extLst>
          </p:spPr>
        </p:cxnSp>
      </p:grpSp>
      <p:grpSp>
        <p:nvGrpSpPr>
          <p:cNvPr id="21" name="组合 20"/>
          <p:cNvGrpSpPr/>
          <p:nvPr/>
        </p:nvGrpSpPr>
        <p:grpSpPr>
          <a:xfrm>
            <a:off x="5732324" y="3565318"/>
            <a:ext cx="1317625" cy="1682750"/>
            <a:chOff x="5732324" y="3565318"/>
            <a:chExt cx="1317625" cy="1682750"/>
          </a:xfrm>
        </p:grpSpPr>
        <p:sp>
          <p:nvSpPr>
            <p:cNvPr id="13" name="TextBox 8"/>
            <p:cNvSpPr txBox="1">
              <a:spLocks noChangeArrowheads="1"/>
            </p:cNvSpPr>
            <p:nvPr/>
          </p:nvSpPr>
          <p:spPr bwMode="auto">
            <a:xfrm>
              <a:off x="5732324" y="4848018"/>
              <a:ext cx="1317625" cy="4000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algn="ctr" eaLnBrk="1" hangingPunct="1"/>
              <a:r>
                <a:rPr lang="zh-CN" altLang="zh-CN" sz="2000" b="0">
                  <a:ea typeface="Arial Unicode MS" panose="020B0604020202020204" pitchFamily="34" charset="-122"/>
                  <a:cs typeface="Arial Unicode MS" panose="020B0604020202020204" pitchFamily="34" charset="-122"/>
                </a:rPr>
                <a:t>漫反射率</a:t>
              </a:r>
              <a:endParaRPr lang="zh-CN" altLang="en-US" sz="2000" b="0"/>
            </a:p>
          </p:txBody>
        </p:sp>
        <p:cxnSp>
          <p:nvCxnSpPr>
            <p:cNvPr id="19" name="Straight Arrow Connector 25"/>
            <p:cNvCxnSpPr>
              <a:cxnSpLocks noChangeShapeType="1"/>
            </p:cNvCxnSpPr>
            <p:nvPr/>
          </p:nvCxnSpPr>
          <p:spPr bwMode="auto">
            <a:xfrm rot="5400000">
              <a:off x="5864087" y="3903455"/>
              <a:ext cx="1154112" cy="477837"/>
            </a:xfrm>
            <a:prstGeom prst="straightConnector1">
              <a:avLst/>
            </a:prstGeom>
            <a:noFill/>
            <a:ln w="9525" algn="ctr">
              <a:solidFill>
                <a:srgbClr val="FF0000"/>
              </a:solidFill>
              <a:round/>
              <a:headEnd/>
              <a:tailEnd type="stealth" w="med" len="med"/>
            </a:ln>
            <a:extLst>
              <a:ext uri="{909E8E84-426E-40DD-AFC4-6F175D3DCCD1}">
                <a14:hiddenFill xmlns:a14="http://schemas.microsoft.com/office/drawing/2010/main">
                  <a:noFill/>
                </a14:hiddenFill>
              </a:ext>
            </a:extLst>
          </p:spPr>
        </p:cxnSp>
      </p:grpSp>
      <p:grpSp>
        <p:nvGrpSpPr>
          <p:cNvPr id="22" name="组合 21"/>
          <p:cNvGrpSpPr/>
          <p:nvPr/>
        </p:nvGrpSpPr>
        <p:grpSpPr>
          <a:xfrm>
            <a:off x="7372211" y="3585955"/>
            <a:ext cx="2460625" cy="2246313"/>
            <a:chOff x="7372211" y="3585955"/>
            <a:chExt cx="2460625" cy="2246313"/>
          </a:xfrm>
        </p:grpSpPr>
        <p:sp>
          <p:nvSpPr>
            <p:cNvPr id="16" name="Rectangle 10"/>
            <p:cNvSpPr>
              <a:spLocks noChangeArrowheads="1"/>
            </p:cNvSpPr>
            <p:nvPr/>
          </p:nvSpPr>
          <p:spPr bwMode="auto">
            <a:xfrm>
              <a:off x="7389674" y="4451143"/>
              <a:ext cx="2443162" cy="13811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zh-CN" altLang="en-US" sz="2000" b="0">
                  <a:latin typeface="黑体" panose="02010609060101010101" pitchFamily="49" charset="-122"/>
                </a:rPr>
                <a:t>周围场景面片入射到</a:t>
              </a:r>
              <a:r>
                <a:rPr lang="en-US" altLang="zh-CN" b="0" i="1"/>
                <a:t>A</a:t>
              </a:r>
              <a:r>
                <a:rPr lang="en-US" altLang="zh-CN" b="0" i="1" baseline="-25000"/>
                <a:t>i</a:t>
              </a:r>
              <a:r>
                <a:rPr lang="zh-CN" altLang="en-US" sz="2000" b="0">
                  <a:latin typeface="黑体" panose="02010609060101010101" pitchFamily="49" charset="-122"/>
                </a:rPr>
                <a:t>单位面积上的光能，是周围面片辐射度的函数</a:t>
              </a:r>
            </a:p>
          </p:txBody>
        </p:sp>
        <p:cxnSp>
          <p:nvCxnSpPr>
            <p:cNvPr id="20" name="Straight Arrow Connector 27"/>
            <p:cNvCxnSpPr>
              <a:cxnSpLocks noChangeShapeType="1"/>
            </p:cNvCxnSpPr>
            <p:nvPr/>
          </p:nvCxnSpPr>
          <p:spPr bwMode="auto">
            <a:xfrm>
              <a:off x="7372211" y="3585955"/>
              <a:ext cx="1204913" cy="792163"/>
            </a:xfrm>
            <a:prstGeom prst="straightConnector1">
              <a:avLst/>
            </a:prstGeom>
            <a:noFill/>
            <a:ln w="9525" algn="ctr">
              <a:solidFill>
                <a:srgbClr val="FF0000"/>
              </a:solidFill>
              <a:round/>
              <a:headEnd/>
              <a:tailEnd type="stealth"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6930587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up)">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辐射度系统方程</a:t>
            </a: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r>
              <a:rPr lang="zh-CN" altLang="zh-CN" sz="2800" dirty="0">
                <a:latin typeface="+mn-ea"/>
              </a:rPr>
              <a:t>设面片</a:t>
            </a:r>
            <a:r>
              <a:rPr lang="en-US" altLang="zh-CN" sz="2800" dirty="0" err="1">
                <a:latin typeface="+mn-ea"/>
              </a:rPr>
              <a:t>A</a:t>
            </a:r>
            <a:r>
              <a:rPr lang="en-US" altLang="zh-CN" sz="2800" baseline="-25000" dirty="0" err="1">
                <a:latin typeface="+mn-ea"/>
              </a:rPr>
              <a:t>j</a:t>
            </a:r>
            <a:r>
              <a:rPr lang="zh-CN" altLang="zh-CN" sz="2800" dirty="0">
                <a:latin typeface="+mn-ea"/>
              </a:rPr>
              <a:t>为一周围场景面片，由辐射度定义，</a:t>
            </a:r>
            <a:r>
              <a:rPr lang="en-US" altLang="zh-CN" sz="2800" dirty="0" err="1">
                <a:latin typeface="+mn-ea"/>
              </a:rPr>
              <a:t>A</a:t>
            </a:r>
            <a:r>
              <a:rPr lang="en-US" altLang="zh-CN" sz="2800" baseline="-25000" dirty="0" err="1">
                <a:latin typeface="+mn-ea"/>
              </a:rPr>
              <a:t>j</a:t>
            </a:r>
            <a:r>
              <a:rPr lang="zh-CN" altLang="zh-CN" sz="2800" dirty="0">
                <a:latin typeface="+mn-ea"/>
              </a:rPr>
              <a:t>向外辐射的总的光能为</a:t>
            </a:r>
            <a:r>
              <a:rPr lang="en-US" altLang="zh-CN" sz="2800" dirty="0" err="1">
                <a:latin typeface="+mn-ea"/>
              </a:rPr>
              <a:t>B</a:t>
            </a:r>
            <a:r>
              <a:rPr lang="en-US" altLang="zh-CN" sz="2800" baseline="-25000" dirty="0" err="1">
                <a:latin typeface="+mn-ea"/>
              </a:rPr>
              <a:t>j</a:t>
            </a:r>
            <a:r>
              <a:rPr lang="en-US" altLang="zh-CN" sz="2800" dirty="0" err="1">
                <a:latin typeface="+mn-ea"/>
              </a:rPr>
              <a:t>A</a:t>
            </a:r>
            <a:r>
              <a:rPr lang="en-US" altLang="zh-CN" sz="2800" baseline="-25000" dirty="0" err="1">
                <a:latin typeface="+mn-ea"/>
              </a:rPr>
              <a:t>j</a:t>
            </a:r>
            <a:r>
              <a:rPr lang="zh-CN" altLang="zh-CN" sz="2800" dirty="0">
                <a:latin typeface="+mn-ea"/>
              </a:rPr>
              <a:t>，其中一部分到达</a:t>
            </a:r>
            <a:r>
              <a:rPr lang="en-US" altLang="zh-CN" sz="2800" dirty="0">
                <a:latin typeface="+mn-ea"/>
              </a:rPr>
              <a:t>A</a:t>
            </a:r>
            <a:r>
              <a:rPr lang="en-US" altLang="zh-CN" sz="2800" baseline="-25000" dirty="0">
                <a:latin typeface="+mn-ea"/>
              </a:rPr>
              <a:t>i</a:t>
            </a:r>
            <a:endParaRPr lang="zh-CN" altLang="en-US" sz="2800" dirty="0">
              <a:latin typeface="+mn-ea"/>
            </a:endParaRPr>
          </a:p>
          <a:p>
            <a:pPr marL="914400" lvl="1" indent="-457200">
              <a:lnSpc>
                <a:spcPct val="150000"/>
              </a:lnSpc>
              <a:buClr>
                <a:srgbClr val="0070C0"/>
              </a:buClr>
              <a:buFont typeface="Wingdings" panose="05000000000000000000" pitchFamily="2" charset="2"/>
              <a:buChar char="n"/>
            </a:pPr>
            <a:r>
              <a:rPr lang="zh-CN" altLang="zh-CN" sz="2800" dirty="0">
                <a:latin typeface="+mn-ea"/>
              </a:rPr>
              <a:t>设到达</a:t>
            </a:r>
            <a:r>
              <a:rPr lang="en-US" altLang="zh-CN" sz="2800" dirty="0">
                <a:latin typeface="+mn-ea"/>
              </a:rPr>
              <a:t>A</a:t>
            </a:r>
            <a:r>
              <a:rPr lang="en-US" altLang="zh-CN" sz="2800" baseline="-25000" dirty="0">
                <a:latin typeface="+mn-ea"/>
              </a:rPr>
              <a:t>i</a:t>
            </a:r>
            <a:r>
              <a:rPr lang="zh-CN" altLang="zh-CN" sz="2800" dirty="0">
                <a:latin typeface="+mn-ea"/>
              </a:rPr>
              <a:t>的光能占</a:t>
            </a:r>
            <a:r>
              <a:rPr lang="en-US" altLang="zh-CN" sz="2800" dirty="0" err="1">
                <a:latin typeface="+mn-ea"/>
              </a:rPr>
              <a:t>A</a:t>
            </a:r>
            <a:r>
              <a:rPr lang="en-US" altLang="zh-CN" sz="2800" baseline="-25000" dirty="0" err="1">
                <a:latin typeface="+mn-ea"/>
              </a:rPr>
              <a:t>j</a:t>
            </a:r>
            <a:r>
              <a:rPr lang="zh-CN" altLang="zh-CN" sz="2800" dirty="0">
                <a:latin typeface="+mn-ea"/>
              </a:rPr>
              <a:t>向外辐射的总光能的比例为</a:t>
            </a:r>
            <a:r>
              <a:rPr lang="en-US" altLang="zh-CN" sz="2800" dirty="0" err="1">
                <a:latin typeface="+mn-ea"/>
              </a:rPr>
              <a:t>F</a:t>
            </a:r>
            <a:r>
              <a:rPr lang="en-US" altLang="zh-CN" sz="2800" baseline="-25000" dirty="0" err="1">
                <a:latin typeface="+mn-ea"/>
              </a:rPr>
              <a:t>ji</a:t>
            </a:r>
            <a:r>
              <a:rPr lang="zh-CN" altLang="en-US" sz="2800" dirty="0">
                <a:latin typeface="+mn-ea"/>
              </a:rPr>
              <a:t>（</a:t>
            </a:r>
            <a:r>
              <a:rPr lang="zh-CN" altLang="zh-CN" sz="2800" dirty="0">
                <a:latin typeface="+mn-ea"/>
              </a:rPr>
              <a:t>称为</a:t>
            </a:r>
            <a:r>
              <a:rPr lang="en-US" altLang="zh-CN" sz="2800" dirty="0" err="1">
                <a:latin typeface="+mn-ea"/>
              </a:rPr>
              <a:t>A</a:t>
            </a:r>
            <a:r>
              <a:rPr lang="en-US" altLang="zh-CN" sz="2800" baseline="-25000" dirty="0" err="1">
                <a:latin typeface="+mn-ea"/>
              </a:rPr>
              <a:t>j</a:t>
            </a:r>
            <a:r>
              <a:rPr lang="zh-CN" altLang="en-US" sz="2800" dirty="0">
                <a:latin typeface="+mn-ea"/>
              </a:rPr>
              <a:t>到</a:t>
            </a:r>
            <a:r>
              <a:rPr lang="en-US" altLang="zh-CN" sz="2800" dirty="0">
                <a:latin typeface="+mn-ea"/>
              </a:rPr>
              <a:t>A</a:t>
            </a:r>
            <a:r>
              <a:rPr lang="en-US" altLang="zh-CN" sz="2800" baseline="-25000" dirty="0">
                <a:latin typeface="+mn-ea"/>
              </a:rPr>
              <a:t>i</a:t>
            </a:r>
            <a:r>
              <a:rPr lang="zh-CN" altLang="en-US" sz="2800" dirty="0">
                <a:latin typeface="+mn-ea"/>
              </a:rPr>
              <a:t>的形状因子），</a:t>
            </a:r>
            <a:r>
              <a:rPr lang="zh-CN" altLang="zh-CN" sz="2800" dirty="0">
                <a:latin typeface="+mn-ea"/>
              </a:rPr>
              <a:t>则从周围环境面片入射到</a:t>
            </a:r>
            <a:r>
              <a:rPr lang="en-US" altLang="zh-CN" sz="2800" dirty="0">
                <a:latin typeface="+mn-ea"/>
              </a:rPr>
              <a:t>A</a:t>
            </a:r>
            <a:r>
              <a:rPr lang="en-US" altLang="zh-CN" sz="2800" baseline="-25000" dirty="0">
                <a:latin typeface="+mn-ea"/>
              </a:rPr>
              <a:t>i</a:t>
            </a:r>
            <a:r>
              <a:rPr lang="zh-CN" altLang="zh-CN" sz="2800" dirty="0">
                <a:latin typeface="+mn-ea"/>
              </a:rPr>
              <a:t>的总光能为</a:t>
            </a:r>
            <a:endParaRPr lang="en-US" altLang="zh-CN" sz="2800" dirty="0" smtClean="0">
              <a:latin typeface="+mn-ea"/>
            </a:endParaRPr>
          </a:p>
        </p:txBody>
      </p:sp>
      <p:graphicFrame>
        <p:nvGraphicFramePr>
          <p:cNvPr id="21" name="Object 3"/>
          <p:cNvGraphicFramePr>
            <a:graphicFrameLocks noChangeAspect="1"/>
          </p:cNvGraphicFramePr>
          <p:nvPr>
            <p:extLst>
              <p:ext uri="{D42A27DB-BD31-4B8C-83A1-F6EECF244321}">
                <p14:modId xmlns:p14="http://schemas.microsoft.com/office/powerpoint/2010/main" val="3169348034"/>
              </p:ext>
            </p:extLst>
          </p:nvPr>
        </p:nvGraphicFramePr>
        <p:xfrm>
          <a:off x="5036764" y="4391139"/>
          <a:ext cx="2618823" cy="1978458"/>
        </p:xfrm>
        <a:graphic>
          <a:graphicData uri="http://schemas.openxmlformats.org/presentationml/2006/ole">
            <mc:AlternateContent xmlns:mc="http://schemas.openxmlformats.org/markup-compatibility/2006">
              <mc:Choice xmlns:v="urn:schemas-microsoft-com:vml" Requires="v">
                <p:oleObj spid="_x0000_s175149" name="Equation" r:id="rId4" imgW="622080" imgH="469800" progId="Equation.3">
                  <p:embed/>
                </p:oleObj>
              </mc:Choice>
              <mc:Fallback>
                <p:oleObj name="Equation" r:id="rId4" imgW="622080" imgH="469800" progId="Equation.3">
                  <p:embed/>
                  <p:pic>
                    <p:nvPicPr>
                      <p:cNvPr id="205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6764" y="4391139"/>
                        <a:ext cx="2618823" cy="1978458"/>
                      </a:xfrm>
                      <a:prstGeom prst="rect">
                        <a:avLst/>
                      </a:prstGeom>
                      <a:noFill/>
                    </p:spPr>
                  </p:pic>
                </p:oleObj>
              </mc:Fallback>
            </mc:AlternateContent>
          </a:graphicData>
        </a:graphic>
      </p:graphicFrame>
    </p:spTree>
    <p:extLst>
      <p:ext uri="{BB962C8B-B14F-4D97-AF65-F5344CB8AC3E}">
        <p14:creationId xmlns:p14="http://schemas.microsoft.com/office/powerpoint/2010/main" val="4463031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辐射度系统方程</a:t>
            </a: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r>
              <a:rPr lang="zh-CN" altLang="zh-CN" sz="2800" dirty="0">
                <a:latin typeface="+mn-ea"/>
              </a:rPr>
              <a:t>入射到面片</a:t>
            </a:r>
            <a:r>
              <a:rPr lang="en-US" altLang="zh-CN" sz="2800" dirty="0">
                <a:latin typeface="+mn-ea"/>
              </a:rPr>
              <a:t>A</a:t>
            </a:r>
            <a:r>
              <a:rPr lang="en-US" altLang="zh-CN" sz="2800" baseline="-25000" dirty="0">
                <a:latin typeface="+mn-ea"/>
              </a:rPr>
              <a:t>i</a:t>
            </a:r>
            <a:r>
              <a:rPr lang="zh-CN" altLang="zh-CN" sz="2800" dirty="0">
                <a:latin typeface="+mn-ea"/>
              </a:rPr>
              <a:t>单位面积上的光能</a:t>
            </a:r>
            <a:r>
              <a:rPr lang="en-US" altLang="zh-CN" sz="2800" dirty="0">
                <a:latin typeface="+mn-ea"/>
              </a:rPr>
              <a:t>H</a:t>
            </a:r>
            <a:r>
              <a:rPr lang="en-US" altLang="zh-CN" sz="2800" baseline="-25000" dirty="0">
                <a:latin typeface="+mn-ea"/>
              </a:rPr>
              <a:t>i</a:t>
            </a:r>
            <a:r>
              <a:rPr lang="zh-CN" altLang="zh-CN" sz="2800" dirty="0">
                <a:latin typeface="+mn-ea"/>
              </a:rPr>
              <a:t>则</a:t>
            </a:r>
            <a:r>
              <a:rPr lang="zh-CN" altLang="zh-CN" sz="2800" dirty="0" smtClean="0">
                <a:latin typeface="+mn-ea"/>
              </a:rPr>
              <a:t>为</a:t>
            </a:r>
            <a:endParaRPr lang="en-US" altLang="zh-CN" sz="2800" dirty="0" smtClean="0">
              <a:latin typeface="+mn-ea"/>
            </a:endParaRPr>
          </a:p>
        </p:txBody>
      </p:sp>
      <p:graphicFrame>
        <p:nvGraphicFramePr>
          <p:cNvPr id="11" name="Object 1"/>
          <p:cNvGraphicFramePr>
            <a:graphicFrameLocks noChangeAspect="1"/>
          </p:cNvGraphicFramePr>
          <p:nvPr>
            <p:extLst>
              <p:ext uri="{D42A27DB-BD31-4B8C-83A1-F6EECF244321}">
                <p14:modId xmlns:p14="http://schemas.microsoft.com/office/powerpoint/2010/main" val="3595077066"/>
              </p:ext>
            </p:extLst>
          </p:nvPr>
        </p:nvGraphicFramePr>
        <p:xfrm>
          <a:off x="3080005" y="2681978"/>
          <a:ext cx="5905500" cy="2455862"/>
        </p:xfrm>
        <a:graphic>
          <a:graphicData uri="http://schemas.openxmlformats.org/presentationml/2006/ole">
            <mc:AlternateContent xmlns:mc="http://schemas.openxmlformats.org/markup-compatibility/2006">
              <mc:Choice xmlns:v="urn:schemas-microsoft-com:vml" Requires="v">
                <p:oleObj spid="_x0000_s176173" name="Equation" r:id="rId4" imgW="1117440" imgH="469800" progId="Equation.3">
                  <p:embed/>
                </p:oleObj>
              </mc:Choice>
              <mc:Fallback>
                <p:oleObj name="Equation" r:id="rId4" imgW="1117440" imgH="469800" progId="Equation.3">
                  <p:embed/>
                  <p:pic>
                    <p:nvPicPr>
                      <p:cNvPr id="307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0005" y="2681978"/>
                        <a:ext cx="5905500" cy="2455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36937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辐射度系统方程</a:t>
            </a:r>
          </a:p>
          <a:p>
            <a:pPr marL="914400" lvl="1" indent="-457200">
              <a:lnSpc>
                <a:spcPct val="150000"/>
              </a:lnSpc>
              <a:buClr>
                <a:srgbClr val="0070C0"/>
              </a:buClr>
              <a:buFont typeface="Wingdings" panose="05000000000000000000" pitchFamily="2" charset="2"/>
              <a:buChar char="n"/>
            </a:pPr>
            <a:r>
              <a:rPr lang="zh-CN" altLang="en-US" sz="2800" dirty="0" smtClean="0">
                <a:latin typeface="+mn-ea"/>
              </a:rPr>
              <a:t>形状因子的性质</a:t>
            </a:r>
            <a:endParaRPr lang="en-US" altLang="zh-CN" sz="2800" dirty="0" smtClean="0">
              <a:latin typeface="+mn-ea"/>
            </a:endParaRPr>
          </a:p>
          <a:p>
            <a:pPr marL="1371600" lvl="2" indent="-457200">
              <a:lnSpc>
                <a:spcPct val="150000"/>
              </a:lnSpc>
              <a:buClr>
                <a:srgbClr val="0070C0"/>
              </a:buClr>
              <a:buFont typeface="Wingdings" panose="05000000000000000000" pitchFamily="2" charset="2"/>
              <a:buChar char="Ø"/>
            </a:pPr>
            <a:r>
              <a:rPr lang="zh-CN" altLang="zh-CN" sz="2800" dirty="0" smtClean="0">
                <a:latin typeface="+mn-ea"/>
              </a:rPr>
              <a:t>在</a:t>
            </a:r>
            <a:r>
              <a:rPr lang="zh-CN" altLang="zh-CN" sz="2800" dirty="0">
                <a:latin typeface="+mn-ea"/>
              </a:rPr>
              <a:t>一个闭合的场景中</a:t>
            </a:r>
            <a:r>
              <a:rPr lang="zh-CN" altLang="zh-CN" sz="2800" dirty="0" smtClean="0">
                <a:latin typeface="+mn-ea"/>
              </a:rPr>
              <a:t>，</a:t>
            </a:r>
            <a:r>
              <a:rPr lang="zh-CN" altLang="en-US" sz="2800" dirty="0">
                <a:latin typeface="+mn-ea"/>
              </a:rPr>
              <a:t>形状因子</a:t>
            </a:r>
            <a:r>
              <a:rPr lang="zh-CN" altLang="zh-CN" sz="2800" dirty="0" smtClean="0">
                <a:latin typeface="+mn-ea"/>
              </a:rPr>
              <a:t>的</a:t>
            </a:r>
            <a:r>
              <a:rPr lang="zh-CN" altLang="zh-CN" sz="2800" dirty="0">
                <a:latin typeface="+mn-ea"/>
              </a:rPr>
              <a:t>值都是非负</a:t>
            </a:r>
            <a:r>
              <a:rPr lang="zh-CN" altLang="zh-CN" sz="2800" dirty="0" smtClean="0">
                <a:latin typeface="+mn-ea"/>
              </a:rPr>
              <a:t>的</a:t>
            </a:r>
            <a:endParaRPr lang="en-US" altLang="zh-CN" sz="2800" dirty="0" smtClean="0">
              <a:latin typeface="+mn-ea"/>
            </a:endParaRPr>
          </a:p>
          <a:p>
            <a:pPr marL="1371600" lvl="2" indent="-457200">
              <a:lnSpc>
                <a:spcPct val="150000"/>
              </a:lnSpc>
              <a:buClr>
                <a:srgbClr val="0070C0"/>
              </a:buClr>
              <a:buFont typeface="Wingdings" panose="05000000000000000000" pitchFamily="2" charset="2"/>
              <a:buChar char="Ø"/>
            </a:pPr>
            <a:r>
              <a:rPr lang="zh-CN" altLang="zh-CN" sz="2800" dirty="0" smtClean="0">
                <a:latin typeface="+mn-ea"/>
              </a:rPr>
              <a:t>其他</a:t>
            </a:r>
            <a:r>
              <a:rPr lang="zh-CN" altLang="zh-CN" sz="2800" dirty="0">
                <a:latin typeface="+mn-ea"/>
              </a:rPr>
              <a:t>任意曲面片j到曲面片i的</a:t>
            </a:r>
            <a:r>
              <a:rPr lang="zh-CN" altLang="zh-CN" sz="2800" dirty="0" smtClean="0">
                <a:latin typeface="+mn-ea"/>
              </a:rPr>
              <a:t>所有</a:t>
            </a:r>
            <a:r>
              <a:rPr lang="zh-CN" altLang="en-US" sz="2800" dirty="0">
                <a:latin typeface="+mn-ea"/>
              </a:rPr>
              <a:t>形状因子</a:t>
            </a:r>
            <a:r>
              <a:rPr lang="en-US" altLang="zh-CN" sz="2800" dirty="0" smtClean="0">
                <a:latin typeface="+mn-ea"/>
              </a:rPr>
              <a:t>F</a:t>
            </a:r>
            <a:r>
              <a:rPr lang="zh-CN" altLang="zh-CN" sz="2800" baseline="-25000" dirty="0" smtClean="0">
                <a:latin typeface="+mn-ea"/>
              </a:rPr>
              <a:t>ij</a:t>
            </a:r>
            <a:r>
              <a:rPr lang="zh-CN" altLang="zh-CN" sz="2800" dirty="0">
                <a:latin typeface="+mn-ea"/>
              </a:rPr>
              <a:t>和的最大值为</a:t>
            </a:r>
            <a:r>
              <a:rPr lang="zh-CN" altLang="zh-CN" sz="2800" dirty="0" smtClean="0">
                <a:latin typeface="+mn-ea"/>
              </a:rPr>
              <a:t>1</a:t>
            </a:r>
            <a:endParaRPr lang="en-US" altLang="zh-CN" sz="2800" dirty="0" smtClean="0">
              <a:latin typeface="+mn-ea"/>
            </a:endParaRPr>
          </a:p>
          <a:p>
            <a:pPr marL="1371600" lvl="2" indent="-457200">
              <a:lnSpc>
                <a:spcPct val="150000"/>
              </a:lnSpc>
              <a:buClr>
                <a:srgbClr val="0070C0"/>
              </a:buClr>
              <a:buFont typeface="Wingdings" panose="05000000000000000000" pitchFamily="2" charset="2"/>
              <a:buChar char="Ø"/>
            </a:pPr>
            <a:r>
              <a:rPr lang="zh-CN" altLang="en-US" sz="2800" dirty="0">
                <a:latin typeface="+mn-ea"/>
              </a:rPr>
              <a:t>由热能</a:t>
            </a:r>
            <a:r>
              <a:rPr lang="zh-CN" altLang="en-US" sz="2800" dirty="0" smtClean="0">
                <a:latin typeface="+mn-ea"/>
              </a:rPr>
              <a:t>工程</a:t>
            </a:r>
            <a:r>
              <a:rPr lang="zh-CN" altLang="en-US" sz="2800" dirty="0">
                <a:latin typeface="+mn-ea"/>
              </a:rPr>
              <a:t>，</a:t>
            </a:r>
            <a:r>
              <a:rPr lang="zh-CN" altLang="en-US" sz="2800" dirty="0" smtClean="0">
                <a:latin typeface="+mn-ea"/>
              </a:rPr>
              <a:t>形状因子</a:t>
            </a:r>
            <a:r>
              <a:rPr lang="zh-CN" altLang="zh-CN" sz="2800" dirty="0" smtClean="0">
                <a:latin typeface="+mn-ea"/>
              </a:rPr>
              <a:t>满足</a:t>
            </a:r>
            <a:r>
              <a:rPr lang="zh-CN" altLang="zh-CN" sz="2800" dirty="0">
                <a:latin typeface="+mn-ea"/>
              </a:rPr>
              <a:t>互反</a:t>
            </a:r>
            <a:r>
              <a:rPr lang="zh-CN" altLang="zh-CN" sz="2800" dirty="0" smtClean="0">
                <a:latin typeface="+mn-ea"/>
              </a:rPr>
              <a:t>关系</a:t>
            </a:r>
            <a:endParaRPr lang="en-US" altLang="zh-CN" sz="2800" dirty="0" smtClean="0">
              <a:latin typeface="+mn-ea"/>
            </a:endParaRPr>
          </a:p>
          <a:p>
            <a:pPr lvl="1" algn="ctr">
              <a:lnSpc>
                <a:spcPct val="150000"/>
              </a:lnSpc>
              <a:buClr>
                <a:srgbClr val="0070C0"/>
              </a:buClr>
            </a:pPr>
            <a:r>
              <a:rPr lang="en-US" altLang="zh-CN" sz="2800" i="1" dirty="0" err="1" smtClean="0">
                <a:latin typeface="+mn-ea"/>
              </a:rPr>
              <a:t>A</a:t>
            </a:r>
            <a:r>
              <a:rPr lang="en-US" altLang="zh-CN" sz="2800" i="1" baseline="-25000" dirty="0" err="1" smtClean="0">
                <a:latin typeface="+mn-ea"/>
              </a:rPr>
              <a:t>j</a:t>
            </a:r>
            <a:r>
              <a:rPr lang="en-US" altLang="zh-CN" sz="2800" i="1" dirty="0" err="1" smtClean="0">
                <a:latin typeface="+mn-ea"/>
              </a:rPr>
              <a:t>F</a:t>
            </a:r>
            <a:r>
              <a:rPr lang="en-US" altLang="zh-CN" sz="2800" i="1" baseline="-25000" dirty="0" err="1" smtClean="0">
                <a:latin typeface="+mn-ea"/>
              </a:rPr>
              <a:t>ji</a:t>
            </a:r>
            <a:r>
              <a:rPr lang="en-US" altLang="zh-CN" sz="2800" i="1" dirty="0" smtClean="0">
                <a:latin typeface="+mn-ea"/>
              </a:rPr>
              <a:t>=</a:t>
            </a:r>
            <a:r>
              <a:rPr lang="en-US" altLang="zh-CN" sz="2800" i="1" dirty="0" err="1" smtClean="0">
                <a:latin typeface="+mn-ea"/>
              </a:rPr>
              <a:t>A</a:t>
            </a:r>
            <a:r>
              <a:rPr lang="en-US" altLang="zh-CN" sz="2800" i="1" baseline="-25000" dirty="0" err="1" smtClean="0">
                <a:latin typeface="+mn-ea"/>
              </a:rPr>
              <a:t>i</a:t>
            </a:r>
            <a:r>
              <a:rPr lang="en-US" altLang="zh-CN" sz="2800" i="1" dirty="0" err="1" smtClean="0">
                <a:latin typeface="+mn-ea"/>
              </a:rPr>
              <a:t>F</a:t>
            </a:r>
            <a:r>
              <a:rPr lang="en-US" altLang="zh-CN" sz="2800" i="1" baseline="-25000" dirty="0" err="1" smtClean="0">
                <a:latin typeface="+mn-ea"/>
              </a:rPr>
              <a:t>ij</a:t>
            </a:r>
            <a:endParaRPr lang="en-US" altLang="zh-CN" sz="2800" dirty="0" smtClean="0">
              <a:latin typeface="+mn-ea"/>
            </a:endParaRPr>
          </a:p>
        </p:txBody>
      </p:sp>
      <p:sp>
        <p:nvSpPr>
          <p:cNvPr id="5" name="AutoShape 2" descr="[公式]"/>
          <p:cNvSpPr>
            <a:spLocks noChangeAspect="1" noChangeArrowheads="1"/>
          </p:cNvSpPr>
          <p:nvPr/>
        </p:nvSpPr>
        <p:spPr bwMode="auto">
          <a:xfrm>
            <a:off x="63500" y="412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691791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辐射度系统方程</a:t>
            </a: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r>
              <a:rPr lang="zh-CN" altLang="en-US" sz="2800" dirty="0">
                <a:latin typeface="+mn-ea"/>
              </a:rPr>
              <a:t>由</a:t>
            </a:r>
            <a:r>
              <a:rPr lang="zh-CN" altLang="en-US" sz="2800" dirty="0" smtClean="0">
                <a:latin typeface="+mn-ea"/>
              </a:rPr>
              <a:t>形状因子性质</a:t>
            </a:r>
            <a:r>
              <a:rPr lang="en-US" altLang="zh-CN" sz="2800" dirty="0" err="1" smtClean="0">
                <a:latin typeface="+mn-ea"/>
              </a:rPr>
              <a:t>A</a:t>
            </a:r>
            <a:r>
              <a:rPr lang="en-US" altLang="zh-CN" sz="2800" baseline="-25000" dirty="0" err="1" smtClean="0">
                <a:latin typeface="+mn-ea"/>
              </a:rPr>
              <a:t>j</a:t>
            </a:r>
            <a:r>
              <a:rPr lang="en-US" altLang="zh-CN" sz="2800" dirty="0" err="1" smtClean="0">
                <a:latin typeface="+mn-ea"/>
              </a:rPr>
              <a:t>F</a:t>
            </a:r>
            <a:r>
              <a:rPr lang="en-US" altLang="zh-CN" sz="2800" baseline="-25000" dirty="0" err="1" smtClean="0">
                <a:latin typeface="+mn-ea"/>
              </a:rPr>
              <a:t>ji</a:t>
            </a:r>
            <a:r>
              <a:rPr lang="en-US" altLang="zh-CN" sz="2800" dirty="0" smtClean="0">
                <a:latin typeface="+mn-ea"/>
              </a:rPr>
              <a:t>=</a:t>
            </a:r>
            <a:r>
              <a:rPr lang="en-US" altLang="zh-CN" sz="2800" dirty="0" err="1" smtClean="0">
                <a:latin typeface="+mn-ea"/>
              </a:rPr>
              <a:t>A</a:t>
            </a:r>
            <a:r>
              <a:rPr lang="en-US" altLang="zh-CN" sz="2800" baseline="-25000" dirty="0" err="1" smtClean="0">
                <a:latin typeface="+mn-ea"/>
              </a:rPr>
              <a:t>i</a:t>
            </a:r>
            <a:r>
              <a:rPr lang="en-US" altLang="zh-CN" sz="2800" dirty="0" err="1" smtClean="0">
                <a:latin typeface="+mn-ea"/>
              </a:rPr>
              <a:t>F</a:t>
            </a:r>
            <a:r>
              <a:rPr lang="en-US" altLang="zh-CN" sz="2800" baseline="-25000" dirty="0" err="1" smtClean="0">
                <a:latin typeface="+mn-ea"/>
              </a:rPr>
              <a:t>ij</a:t>
            </a:r>
            <a:r>
              <a:rPr lang="zh-CN" altLang="en-US" sz="2800" dirty="0" smtClean="0">
                <a:latin typeface="+mn-ea"/>
              </a:rPr>
              <a:t>，</a:t>
            </a:r>
            <a:r>
              <a:rPr lang="zh-CN" altLang="en-US" sz="2800" dirty="0">
                <a:latin typeface="+mn-ea"/>
              </a:rPr>
              <a:t>于是</a:t>
            </a:r>
            <a:endParaRPr lang="en-US" altLang="zh-CN" sz="2800" dirty="0" smtClean="0">
              <a:latin typeface="+mn-ea"/>
            </a:endParaRPr>
          </a:p>
        </p:txBody>
      </p:sp>
      <p:graphicFrame>
        <p:nvGraphicFramePr>
          <p:cNvPr id="12" name="Object 1"/>
          <p:cNvGraphicFramePr>
            <a:graphicFrameLocks noChangeAspect="1"/>
          </p:cNvGraphicFramePr>
          <p:nvPr>
            <p:extLst>
              <p:ext uri="{D42A27DB-BD31-4B8C-83A1-F6EECF244321}">
                <p14:modId xmlns:p14="http://schemas.microsoft.com/office/powerpoint/2010/main" val="1748382734"/>
              </p:ext>
            </p:extLst>
          </p:nvPr>
        </p:nvGraphicFramePr>
        <p:xfrm>
          <a:off x="3823528" y="2452147"/>
          <a:ext cx="4267200" cy="1801813"/>
        </p:xfrm>
        <a:graphic>
          <a:graphicData uri="http://schemas.openxmlformats.org/presentationml/2006/ole">
            <mc:AlternateContent xmlns:mc="http://schemas.openxmlformats.org/markup-compatibility/2006">
              <mc:Choice xmlns:v="urn:schemas-microsoft-com:vml" Requires="v">
                <p:oleObj spid="_x0000_s177242" name="Equation" r:id="rId4" imgW="1129810" imgH="482391" progId="Equation.3">
                  <p:embed/>
                </p:oleObj>
              </mc:Choice>
              <mc:Fallback>
                <p:oleObj name="Equation" r:id="rId4" imgW="1129810" imgH="482391" progId="Equation.3">
                  <p:embed/>
                  <p:pic>
                    <p:nvPicPr>
                      <p:cNvPr id="4098"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3528" y="2452147"/>
                        <a:ext cx="4267200" cy="180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Group 13"/>
          <p:cNvGrpSpPr>
            <a:grpSpLocks/>
          </p:cNvGrpSpPr>
          <p:nvPr/>
        </p:nvGrpSpPr>
        <p:grpSpPr bwMode="auto">
          <a:xfrm>
            <a:off x="4487103" y="3893597"/>
            <a:ext cx="3694113" cy="2705100"/>
            <a:chOff x="2409822" y="3429000"/>
            <a:chExt cx="3693366" cy="2704947"/>
          </a:xfrm>
        </p:grpSpPr>
        <p:graphicFrame>
          <p:nvGraphicFramePr>
            <p:cNvPr id="15" name="Object 3"/>
            <p:cNvGraphicFramePr>
              <a:graphicFrameLocks noChangeAspect="1"/>
            </p:cNvGraphicFramePr>
            <p:nvPr/>
          </p:nvGraphicFramePr>
          <p:xfrm>
            <a:off x="2409822" y="4510089"/>
            <a:ext cx="3288313" cy="1623858"/>
          </p:xfrm>
          <a:graphic>
            <a:graphicData uri="http://schemas.openxmlformats.org/presentationml/2006/ole">
              <mc:AlternateContent xmlns:mc="http://schemas.openxmlformats.org/markup-compatibility/2006">
                <mc:Choice xmlns:v="urn:schemas-microsoft-com:vml" Requires="v">
                  <p:oleObj spid="_x0000_s177243" name="Equation" r:id="rId6" imgW="774364" imgH="380835" progId="Equation.3">
                    <p:embed/>
                  </p:oleObj>
                </mc:Choice>
                <mc:Fallback>
                  <p:oleObj name="Equation" r:id="rId6" imgW="774364" imgH="380835" progId="Equation.3">
                    <p:embed/>
                    <p:pic>
                      <p:nvPicPr>
                        <p:cNvPr id="40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9822" y="4510089"/>
                          <a:ext cx="3288313" cy="16238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Down Arrow 11"/>
            <p:cNvSpPr>
              <a:spLocks noChangeArrowheads="1"/>
            </p:cNvSpPr>
            <p:nvPr/>
          </p:nvSpPr>
          <p:spPr bwMode="auto">
            <a:xfrm>
              <a:off x="3851274" y="3429000"/>
              <a:ext cx="720726" cy="1080000"/>
            </a:xfrm>
            <a:prstGeom prst="downArrow">
              <a:avLst>
                <a:gd name="adj1" fmla="val 50000"/>
                <a:gd name="adj2" fmla="val 40931"/>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 name="Rectangle 12"/>
            <p:cNvSpPr>
              <a:spLocks noChangeArrowheads="1"/>
            </p:cNvSpPr>
            <p:nvPr/>
          </p:nvSpPr>
          <p:spPr bwMode="auto">
            <a:xfrm>
              <a:off x="4572000" y="3688061"/>
              <a:ext cx="1531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en-US" altLang="zh-CN" i="1" dirty="0" err="1"/>
                <a:t>A</a:t>
              </a:r>
              <a:r>
                <a:rPr lang="en-US" altLang="zh-CN" i="1" baseline="-25000" dirty="0" err="1"/>
                <a:t>j</a:t>
              </a:r>
              <a:r>
                <a:rPr lang="en-US" altLang="zh-CN" i="1" dirty="0" err="1"/>
                <a:t>F</a:t>
              </a:r>
              <a:r>
                <a:rPr lang="en-US" altLang="zh-CN" i="1" baseline="-25000" dirty="0" err="1"/>
                <a:t>ji</a:t>
              </a:r>
              <a:r>
                <a:rPr lang="en-US" altLang="zh-CN" dirty="0"/>
                <a:t>=</a:t>
              </a:r>
              <a:r>
                <a:rPr lang="en-US" altLang="zh-CN" i="1" dirty="0" err="1"/>
                <a:t>A</a:t>
              </a:r>
              <a:r>
                <a:rPr lang="en-US" altLang="zh-CN" i="1" baseline="-25000" dirty="0" err="1"/>
                <a:t>i</a:t>
              </a:r>
              <a:r>
                <a:rPr lang="en-US" altLang="zh-CN" i="1" dirty="0" err="1"/>
                <a:t>F</a:t>
              </a:r>
              <a:r>
                <a:rPr lang="en-US" altLang="zh-CN" i="1" baseline="-25000" dirty="0" err="1"/>
                <a:t>ij</a:t>
              </a:r>
              <a:endParaRPr lang="zh-CN" altLang="en-US" dirty="0"/>
            </a:p>
          </p:txBody>
        </p:sp>
      </p:grpSp>
    </p:spTree>
    <p:extLst>
      <p:ext uri="{BB962C8B-B14F-4D97-AF65-F5344CB8AC3E}">
        <p14:creationId xmlns:p14="http://schemas.microsoft.com/office/powerpoint/2010/main" val="40844103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辐射度系统方程</a:t>
            </a: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r>
              <a:rPr lang="zh-CN" altLang="en-US" sz="2800" dirty="0">
                <a:latin typeface="+mn-ea"/>
              </a:rPr>
              <a:t>综上，可得辐射度系统</a:t>
            </a:r>
            <a:r>
              <a:rPr lang="zh-CN" altLang="en-US" sz="2800" dirty="0" smtClean="0">
                <a:latin typeface="+mn-ea"/>
              </a:rPr>
              <a:t>方程</a:t>
            </a:r>
            <a:endParaRPr lang="en-US" altLang="zh-CN" sz="2800" dirty="0" smtClean="0">
              <a:latin typeface="+mn-ea"/>
            </a:endParaRPr>
          </a:p>
          <a:p>
            <a:pPr marL="914400" lvl="1" indent="-457200">
              <a:lnSpc>
                <a:spcPct val="150000"/>
              </a:lnSpc>
              <a:buClr>
                <a:srgbClr val="0070C0"/>
              </a:buClr>
              <a:buFont typeface="Wingdings" panose="05000000000000000000" pitchFamily="2" charset="2"/>
              <a:buChar char="n"/>
            </a:pP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endParaRPr lang="en-US" altLang="zh-CN" sz="2800" dirty="0" smtClean="0">
              <a:latin typeface="+mn-ea"/>
            </a:endParaRPr>
          </a:p>
          <a:p>
            <a:pPr marL="914400" lvl="1" indent="-457200">
              <a:lnSpc>
                <a:spcPct val="150000"/>
              </a:lnSpc>
              <a:buClr>
                <a:srgbClr val="0070C0"/>
              </a:buClr>
              <a:buFont typeface="Wingdings" panose="05000000000000000000" pitchFamily="2" charset="2"/>
              <a:buChar char="n"/>
            </a:pP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r>
              <a:rPr lang="zh-CN" altLang="en-US" sz="2800" dirty="0">
                <a:latin typeface="+mn-ea"/>
              </a:rPr>
              <a:t>假设          </a:t>
            </a:r>
            <a:r>
              <a:rPr lang="zh-CN" altLang="en-US" sz="2800" dirty="0" smtClean="0">
                <a:latin typeface="+mn-ea"/>
              </a:rPr>
              <a:t>       均</a:t>
            </a:r>
            <a:r>
              <a:rPr lang="zh-CN" altLang="en-US" sz="2800" dirty="0">
                <a:latin typeface="+mn-ea"/>
              </a:rPr>
              <a:t>已知，此即为关于</a:t>
            </a:r>
            <a:r>
              <a:rPr lang="en-US" altLang="zh-CN" sz="2800" i="1" dirty="0">
                <a:latin typeface="+mn-ea"/>
                <a:cs typeface="Arial Unicode MS" panose="020B0604020202020204" pitchFamily="34" charset="-122"/>
              </a:rPr>
              <a:t>n</a:t>
            </a:r>
            <a:r>
              <a:rPr lang="zh-CN" altLang="en-US" sz="2800" dirty="0">
                <a:latin typeface="+mn-ea"/>
              </a:rPr>
              <a:t>个辐射度变量的</a:t>
            </a:r>
            <a:r>
              <a:rPr lang="zh-CN" altLang="en-US" sz="2800" dirty="0" smtClean="0">
                <a:latin typeface="+mn-ea"/>
              </a:rPr>
              <a:t>线性方程组</a:t>
            </a:r>
            <a:endParaRPr lang="en-US" altLang="zh-CN" sz="2800" dirty="0" smtClean="0"/>
          </a:p>
        </p:txBody>
      </p:sp>
      <p:graphicFrame>
        <p:nvGraphicFramePr>
          <p:cNvPr id="18" name="Object 3"/>
          <p:cNvGraphicFramePr>
            <a:graphicFrameLocks noChangeAspect="1"/>
          </p:cNvGraphicFramePr>
          <p:nvPr>
            <p:extLst>
              <p:ext uri="{D42A27DB-BD31-4B8C-83A1-F6EECF244321}">
                <p14:modId xmlns:p14="http://schemas.microsoft.com/office/powerpoint/2010/main" val="3920927847"/>
              </p:ext>
            </p:extLst>
          </p:nvPr>
        </p:nvGraphicFramePr>
        <p:xfrm>
          <a:off x="1838187" y="2259634"/>
          <a:ext cx="5045075" cy="2144713"/>
        </p:xfrm>
        <a:graphic>
          <a:graphicData uri="http://schemas.openxmlformats.org/presentationml/2006/ole">
            <mc:AlternateContent xmlns:mc="http://schemas.openxmlformats.org/markup-compatibility/2006">
              <mc:Choice xmlns:v="urn:schemas-microsoft-com:vml" Requires="v">
                <p:oleObj spid="_x0000_s178265" name="Equation" r:id="rId4" imgW="1143000" imgH="482600" progId="Equation.3">
                  <p:embed/>
                </p:oleObj>
              </mc:Choice>
              <mc:Fallback>
                <p:oleObj name="Equation" r:id="rId4" imgW="1143000" imgH="482600" progId="Equation.3">
                  <p:embed/>
                  <p:pic>
                    <p:nvPicPr>
                      <p:cNvPr id="512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187" y="2259634"/>
                        <a:ext cx="5045075" cy="214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3"/>
          <p:cNvSpPr>
            <a:spLocks noChangeArrowheads="1"/>
          </p:cNvSpPr>
          <p:nvPr/>
        </p:nvSpPr>
        <p:spPr bwMode="auto">
          <a:xfrm>
            <a:off x="6883262" y="2808115"/>
            <a:ext cx="3413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r>
              <a:rPr lang="zh-CN" altLang="en-US" sz="2800" b="0" dirty="0">
                <a:latin typeface="宋体" panose="02010600030101010101" pitchFamily="2" charset="-122"/>
                <a:cs typeface="Times New Roman" panose="02020603050405020304" pitchFamily="18" charset="0"/>
              </a:rPr>
              <a:t>（</a:t>
            </a:r>
            <a:r>
              <a:rPr lang="en-US" altLang="zh-CN" sz="2800" b="0" i="1" dirty="0" err="1">
                <a:latin typeface="Times New Roman" panose="02020603050405020304" pitchFamily="18" charset="0"/>
                <a:cs typeface="Times New Roman" panose="02020603050405020304" pitchFamily="18" charset="0"/>
              </a:rPr>
              <a:t>i</a:t>
            </a:r>
            <a:r>
              <a:rPr lang="zh-CN" altLang="en-US" sz="2800" b="0" dirty="0">
                <a:latin typeface="宋体" panose="02010600030101010101" pitchFamily="2" charset="-122"/>
                <a:cs typeface="Times New Roman" panose="02020603050405020304" pitchFamily="18" charset="0"/>
              </a:rPr>
              <a:t>＝</a:t>
            </a:r>
            <a:r>
              <a:rPr lang="en-US" altLang="zh-CN" sz="2800" b="0" dirty="0">
                <a:latin typeface="Times New Roman" panose="02020603050405020304" pitchFamily="18" charset="0"/>
                <a:cs typeface="Times New Roman" panose="02020603050405020304" pitchFamily="18" charset="0"/>
              </a:rPr>
              <a:t>1</a:t>
            </a:r>
            <a:r>
              <a:rPr lang="zh-CN" altLang="en-US" sz="2800" b="0" dirty="0">
                <a:latin typeface="宋体" panose="02010600030101010101" pitchFamily="2" charset="-122"/>
                <a:cs typeface="Times New Roman" panose="02020603050405020304" pitchFamily="18" charset="0"/>
              </a:rPr>
              <a:t>，</a:t>
            </a:r>
            <a:r>
              <a:rPr lang="en-US" altLang="zh-CN" sz="2800" b="0" dirty="0">
                <a:latin typeface="Times New Roman" panose="02020603050405020304" pitchFamily="18" charset="0"/>
                <a:cs typeface="Times New Roman" panose="02020603050405020304" pitchFamily="18" charset="0"/>
              </a:rPr>
              <a:t>2</a:t>
            </a:r>
            <a:r>
              <a:rPr lang="zh-CN" altLang="en-US" sz="2800" b="0" dirty="0">
                <a:latin typeface="宋体" panose="02010600030101010101" pitchFamily="2" charset="-122"/>
                <a:cs typeface="Times New Roman" panose="02020603050405020304" pitchFamily="18" charset="0"/>
              </a:rPr>
              <a:t>，</a:t>
            </a:r>
            <a:r>
              <a:rPr lang="en-US" altLang="zh-CN" sz="2800" b="0" dirty="0">
                <a:cs typeface="Times New Roman" panose="02020603050405020304" pitchFamily="18" charset="0"/>
              </a:rPr>
              <a:t>…</a:t>
            </a:r>
            <a:r>
              <a:rPr lang="zh-CN" altLang="en-US" sz="2800" b="0" dirty="0">
                <a:latin typeface="宋体" panose="02010600030101010101" pitchFamily="2" charset="-122"/>
                <a:cs typeface="Times New Roman" panose="02020603050405020304" pitchFamily="18" charset="0"/>
              </a:rPr>
              <a:t>，</a:t>
            </a:r>
            <a:r>
              <a:rPr lang="en-US" altLang="zh-CN" sz="2800" b="0" i="1" dirty="0">
                <a:latin typeface="Times New Roman" panose="02020603050405020304" pitchFamily="18" charset="0"/>
                <a:cs typeface="Times New Roman" panose="02020603050405020304" pitchFamily="18" charset="0"/>
              </a:rPr>
              <a:t>n</a:t>
            </a:r>
            <a:r>
              <a:rPr lang="zh-CN" altLang="en-US" sz="2800" b="0" dirty="0">
                <a:latin typeface="宋体" panose="02010600030101010101" pitchFamily="2" charset="-122"/>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 </a:t>
            </a:r>
            <a:endParaRPr lang="zh-CN" altLang="en-US" sz="6000" b="0" dirty="0"/>
          </a:p>
        </p:txBody>
      </p:sp>
      <p:graphicFrame>
        <p:nvGraphicFramePr>
          <p:cNvPr id="20" name="Object 12"/>
          <p:cNvGraphicFramePr>
            <a:graphicFrameLocks noChangeAspect="1"/>
          </p:cNvGraphicFramePr>
          <p:nvPr>
            <p:extLst>
              <p:ext uri="{D42A27DB-BD31-4B8C-83A1-F6EECF244321}">
                <p14:modId xmlns:p14="http://schemas.microsoft.com/office/powerpoint/2010/main" val="173711344"/>
              </p:ext>
            </p:extLst>
          </p:nvPr>
        </p:nvGraphicFramePr>
        <p:xfrm>
          <a:off x="2698611" y="4282404"/>
          <a:ext cx="1662113" cy="715962"/>
        </p:xfrm>
        <a:graphic>
          <a:graphicData uri="http://schemas.openxmlformats.org/presentationml/2006/ole">
            <mc:AlternateContent xmlns:mc="http://schemas.openxmlformats.org/markup-compatibility/2006">
              <mc:Choice xmlns:v="urn:schemas-microsoft-com:vml" Requires="v">
                <p:oleObj spid="_x0000_s178266" name="Equation" r:id="rId6" imgW="533160" imgH="228600" progId="Equation.3">
                  <p:embed/>
                </p:oleObj>
              </mc:Choice>
              <mc:Fallback>
                <p:oleObj name="Equation" r:id="rId6" imgW="533160" imgH="228600" progId="Equation.3">
                  <p:embed/>
                  <p:pic>
                    <p:nvPicPr>
                      <p:cNvPr id="5123"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8611" y="4282404"/>
                        <a:ext cx="1662113"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02425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0888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辐射度系统方程</a:t>
            </a: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r>
              <a:rPr lang="zh-CN" altLang="en-US" sz="2800" dirty="0" smtClean="0">
                <a:latin typeface="+mn-ea"/>
              </a:rPr>
              <a:t>矩阵形式</a:t>
            </a:r>
            <a:endParaRPr lang="en-US" altLang="zh-CN" sz="2800" dirty="0" smtClean="0">
              <a:latin typeface="+mn-ea"/>
            </a:endParaRPr>
          </a:p>
        </p:txBody>
      </p:sp>
      <p:graphicFrame>
        <p:nvGraphicFramePr>
          <p:cNvPr id="13" name="Object 6"/>
          <p:cNvGraphicFramePr>
            <a:graphicFrameLocks noChangeAspect="1"/>
          </p:cNvGraphicFramePr>
          <p:nvPr>
            <p:extLst>
              <p:ext uri="{D42A27DB-BD31-4B8C-83A1-F6EECF244321}">
                <p14:modId xmlns:p14="http://schemas.microsoft.com/office/powerpoint/2010/main" val="1745265496"/>
              </p:ext>
            </p:extLst>
          </p:nvPr>
        </p:nvGraphicFramePr>
        <p:xfrm>
          <a:off x="4279970" y="2430364"/>
          <a:ext cx="3249612" cy="823913"/>
        </p:xfrm>
        <a:graphic>
          <a:graphicData uri="http://schemas.openxmlformats.org/presentationml/2006/ole">
            <mc:AlternateContent xmlns:mc="http://schemas.openxmlformats.org/markup-compatibility/2006">
              <mc:Choice xmlns:v="urn:schemas-microsoft-com:vml" Requires="v">
                <p:oleObj spid="_x0000_s179288" name="Equation" r:id="rId4" imgW="1104840" imgH="279360" progId="Equation.DSMT4">
                  <p:embed/>
                </p:oleObj>
              </mc:Choice>
              <mc:Fallback>
                <p:oleObj name="Equation" r:id="rId4" imgW="1104840" imgH="279360" progId="Equation.DSMT4">
                  <p:embed/>
                  <p:pic>
                    <p:nvPicPr>
                      <p:cNvPr id="6155"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9970" y="2430364"/>
                        <a:ext cx="3249612"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958647476"/>
              </p:ext>
            </p:extLst>
          </p:nvPr>
        </p:nvGraphicFramePr>
        <p:xfrm>
          <a:off x="2609919" y="3560763"/>
          <a:ext cx="6589713" cy="2365375"/>
        </p:xfrm>
        <a:graphic>
          <a:graphicData uri="http://schemas.openxmlformats.org/presentationml/2006/ole">
            <mc:AlternateContent xmlns:mc="http://schemas.openxmlformats.org/markup-compatibility/2006">
              <mc:Choice xmlns:v="urn:schemas-microsoft-com:vml" Requires="v">
                <p:oleObj spid="_x0000_s179289" name="Equation" r:id="rId6" imgW="2730500" imgH="977900" progId="Equation.3">
                  <p:embed/>
                </p:oleObj>
              </mc:Choice>
              <mc:Fallback>
                <p:oleObj name="Equation" r:id="rId6" imgW="2730500" imgH="977900" progId="Equation.3">
                  <p:embed/>
                  <p:pic>
                    <p:nvPicPr>
                      <p:cNvPr id="614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9919" y="3560763"/>
                        <a:ext cx="6589713" cy="236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161213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辐射度系统方程</a:t>
            </a:r>
            <a:endParaRPr lang="en-US" altLang="zh-CN" sz="2800" dirty="0"/>
          </a:p>
          <a:p>
            <a:pPr marL="914400" lvl="1" indent="-457200">
              <a:lnSpc>
                <a:spcPct val="150000"/>
              </a:lnSpc>
              <a:buClr>
                <a:srgbClr val="0070C0"/>
              </a:buClr>
              <a:buFont typeface="Wingdings" panose="05000000000000000000" pitchFamily="2" charset="2"/>
              <a:buChar char="n"/>
            </a:pPr>
            <a:endParaRPr lang="en-US" altLang="zh-CN" sz="2800" dirty="0" smtClean="0"/>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976" y="2037040"/>
            <a:ext cx="5486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1713625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6798282"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Times New Roman" panose="02020603050405020304" pitchFamily="18" charset="0"/>
              </a:rPr>
              <a:t>CIE</a:t>
            </a:r>
            <a:r>
              <a:rPr kumimoji="1" lang="zh-CN" altLang="en-US" sz="2800" dirty="0">
                <a:latin typeface="Times New Roman" panose="02020603050405020304" pitchFamily="18" charset="0"/>
              </a:rPr>
              <a:t>色度图（</a:t>
            </a:r>
            <a:r>
              <a:rPr kumimoji="1" lang="en-US" altLang="zh-CN" sz="2800" dirty="0">
                <a:latin typeface="Times New Roman" panose="02020603050405020304" pitchFamily="18" charset="0"/>
              </a:rPr>
              <a:t>CIE chromaticity diagram</a:t>
            </a:r>
            <a:r>
              <a:rPr kumimoji="1" lang="zh-CN" altLang="en-US" sz="2800" dirty="0">
                <a:latin typeface="Times New Roman" panose="02020603050405020304" pitchFamily="18" charset="0"/>
              </a:rPr>
              <a:t>）</a:t>
            </a:r>
            <a:endParaRPr lang="en-US" altLang="zh-CN" sz="2800" dirty="0" smtClean="0"/>
          </a:p>
          <a:p>
            <a:pPr marL="914400" lvl="1" indent="-457200" algn="just">
              <a:lnSpc>
                <a:spcPct val="150000"/>
              </a:lnSpc>
              <a:buClr>
                <a:srgbClr val="0070C0"/>
              </a:buClr>
              <a:buFont typeface="Wingdings" panose="05000000000000000000" pitchFamily="2" charset="2"/>
              <a:buChar char="n"/>
            </a:pPr>
            <a:r>
              <a:rPr kumimoji="1" lang="en-US" altLang="zh-CN" sz="2800" dirty="0" smtClean="0">
                <a:latin typeface="Times New Roman" panose="02020603050405020304" pitchFamily="18" charset="0"/>
              </a:rPr>
              <a:t>1931</a:t>
            </a:r>
            <a:r>
              <a:rPr kumimoji="1" lang="zh-CN" altLang="en-US" sz="2800" dirty="0" smtClean="0">
                <a:latin typeface="Times New Roman" panose="02020603050405020304" pitchFamily="18" charset="0"/>
              </a:rPr>
              <a:t>年</a:t>
            </a:r>
            <a:r>
              <a:rPr kumimoji="1" lang="zh-CN" altLang="en-US" sz="2800" dirty="0">
                <a:latin typeface="Times New Roman" panose="02020603050405020304" pitchFamily="18" charset="0"/>
              </a:rPr>
              <a:t>国际照明委员会（</a:t>
            </a:r>
            <a:r>
              <a:rPr kumimoji="1" lang="en-US" altLang="zh-CN" sz="2800" dirty="0">
                <a:latin typeface="Times New Roman" panose="02020603050405020304" pitchFamily="18" charset="0"/>
              </a:rPr>
              <a:t>CIE</a:t>
            </a:r>
            <a:r>
              <a:rPr kumimoji="1" lang="zh-CN" altLang="en-US" sz="2800" dirty="0" smtClean="0">
                <a:latin typeface="Times New Roman" panose="02020603050405020304" pitchFamily="18" charset="0"/>
              </a:rPr>
              <a:t>）在 </a:t>
            </a:r>
            <a:r>
              <a:rPr kumimoji="1" lang="en-US" altLang="zh-CN" sz="2800" dirty="0">
                <a:latin typeface="Times New Roman" panose="02020603050405020304" pitchFamily="18" charset="0"/>
              </a:rPr>
              <a:t>RGB </a:t>
            </a:r>
            <a:r>
              <a:rPr kumimoji="1" lang="zh-CN" altLang="en-US" sz="2800" dirty="0">
                <a:latin typeface="Times New Roman" panose="02020603050405020304" pitchFamily="18" charset="0"/>
              </a:rPr>
              <a:t>模型基础上，通过数学的方法推导出了理论</a:t>
            </a:r>
            <a:r>
              <a:rPr kumimoji="1" lang="zh-CN" altLang="en-US" sz="2800" dirty="0" smtClean="0">
                <a:latin typeface="Times New Roman" panose="02020603050405020304" pitchFamily="18" charset="0"/>
              </a:rPr>
              <a:t>的</a:t>
            </a:r>
            <a:r>
              <a:rPr kumimoji="1" lang="en-US" altLang="zh-CN" sz="2800" dirty="0" smtClean="0">
                <a:latin typeface="Times New Roman" panose="02020603050405020304" pitchFamily="18" charset="0"/>
              </a:rPr>
              <a:t>RGB</a:t>
            </a:r>
            <a:r>
              <a:rPr kumimoji="1" lang="zh-CN" altLang="en-US" sz="2800" dirty="0" smtClean="0">
                <a:latin typeface="Times New Roman" panose="02020603050405020304" pitchFamily="18" charset="0"/>
              </a:rPr>
              <a:t>三基色</a:t>
            </a:r>
            <a:r>
              <a:rPr kumimoji="1" lang="zh-CN" altLang="en-US" sz="2800" dirty="0">
                <a:latin typeface="Times New Roman" panose="02020603050405020304" pitchFamily="18" charset="0"/>
              </a:rPr>
              <a:t>，并以此创建了一个标准的色彩</a:t>
            </a:r>
            <a:r>
              <a:rPr kumimoji="1" lang="zh-CN" altLang="en-US" sz="2800" dirty="0" smtClean="0">
                <a:latin typeface="Times New Roman" panose="02020603050405020304" pitchFamily="18" charset="0"/>
              </a:rPr>
              <a:t>系统</a:t>
            </a:r>
            <a:r>
              <a:rPr kumimoji="1" lang="en-US" altLang="zh-CN" sz="2800" dirty="0" smtClean="0">
                <a:latin typeface="Times New Roman" panose="02020603050405020304" pitchFamily="18" charset="0"/>
              </a:rPr>
              <a:t>——CIE </a:t>
            </a:r>
            <a:r>
              <a:rPr kumimoji="1" lang="zh-CN" altLang="en-US" sz="2800" dirty="0" smtClean="0">
                <a:latin typeface="Times New Roman" panose="02020603050405020304" pitchFamily="18" charset="0"/>
              </a:rPr>
              <a:t>色度图</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感知</a:t>
            </a:r>
            <a:r>
              <a:rPr kumimoji="1" lang="zh-CN" altLang="en-US" sz="2800" dirty="0">
                <a:latin typeface="Times New Roman" panose="02020603050405020304" pitchFamily="18" charset="0"/>
              </a:rPr>
              <a:t>均匀性（</a:t>
            </a:r>
            <a:r>
              <a:rPr kumimoji="1" lang="en-US" altLang="zh-CN" sz="2800" dirty="0">
                <a:latin typeface="Times New Roman" panose="02020603050405020304" pitchFamily="18" charset="0"/>
              </a:rPr>
              <a:t>perceptual uniformity</a:t>
            </a:r>
            <a:r>
              <a:rPr kumimoji="1" lang="zh-CN" altLang="en-US" sz="2800" dirty="0" smtClean="0">
                <a:latin typeface="Times New Roman" panose="02020603050405020304" pitchFamily="18" charset="0"/>
              </a:rPr>
              <a:t>）这个</a:t>
            </a:r>
            <a:r>
              <a:rPr kumimoji="1" lang="zh-CN" altLang="en-US" sz="2800" dirty="0">
                <a:latin typeface="Times New Roman" panose="02020603050405020304" pitchFamily="18" charset="0"/>
              </a:rPr>
              <a:t>形状更容易表现色彩之间的</a:t>
            </a:r>
            <a:r>
              <a:rPr kumimoji="1" lang="zh-CN" altLang="en-US" sz="2800" dirty="0" smtClean="0">
                <a:latin typeface="Times New Roman" panose="02020603050405020304" pitchFamily="18" charset="0"/>
              </a:rPr>
              <a:t>关系</a:t>
            </a:r>
            <a:endParaRPr kumimoji="1" lang="en-US" altLang="zh-CN" sz="2800" dirty="0">
              <a:latin typeface="Times New Roman" panose="02020603050405020304" pitchFamily="18"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5608"/>
          <a:stretch/>
        </p:blipFill>
        <p:spPr>
          <a:xfrm>
            <a:off x="8061095" y="1636019"/>
            <a:ext cx="3750572" cy="4095750"/>
          </a:xfrm>
          <a:prstGeom prst="rect">
            <a:avLst/>
          </a:prstGeom>
        </p:spPr>
      </p:pic>
    </p:spTree>
    <p:extLst>
      <p:ext uri="{BB962C8B-B14F-4D97-AF65-F5344CB8AC3E}">
        <p14:creationId xmlns:p14="http://schemas.microsoft.com/office/powerpoint/2010/main" val="5380474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辐射度系统方程</a:t>
            </a:r>
            <a:endParaRPr lang="en-US" altLang="zh-CN" sz="2800" dirty="0"/>
          </a:p>
          <a:p>
            <a:pPr marL="914400" lvl="1" indent="-457200">
              <a:lnSpc>
                <a:spcPct val="150000"/>
              </a:lnSpc>
              <a:buClr>
                <a:srgbClr val="0070C0"/>
              </a:buClr>
              <a:buFont typeface="Wingdings" panose="05000000000000000000" pitchFamily="2" charset="2"/>
              <a:buChar char="n"/>
            </a:pPr>
            <a:endParaRPr lang="en-US" altLang="zh-CN" sz="2800" dirty="0" smtClean="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726" y="1923636"/>
            <a:ext cx="5257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7728591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辐射度系统方程</a:t>
            </a:r>
            <a:endParaRPr lang="en-US" altLang="zh-CN" sz="2800" dirty="0"/>
          </a:p>
          <a:p>
            <a:pPr marL="914400" lvl="1" indent="-457200">
              <a:lnSpc>
                <a:spcPct val="150000"/>
              </a:lnSpc>
              <a:buClr>
                <a:srgbClr val="0070C0"/>
              </a:buClr>
              <a:buFont typeface="Wingdings" panose="05000000000000000000" pitchFamily="2" charset="2"/>
              <a:buChar char="n"/>
            </a:pPr>
            <a:endParaRPr lang="en-US" altLang="zh-CN" sz="2800" dirty="0" smtClean="0"/>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663" y="2000733"/>
            <a:ext cx="55530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760606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辐射度系统方程</a:t>
            </a:r>
            <a:endParaRPr lang="en-US" altLang="zh-CN" sz="2800" dirty="0"/>
          </a:p>
          <a:p>
            <a:pPr marL="914400" lvl="1" indent="-457200">
              <a:lnSpc>
                <a:spcPct val="150000"/>
              </a:lnSpc>
              <a:buClr>
                <a:srgbClr val="0070C0"/>
              </a:buClr>
              <a:buFont typeface="Wingdings" panose="05000000000000000000" pitchFamily="2" charset="2"/>
              <a:buChar char="n"/>
            </a:pPr>
            <a:endParaRPr lang="en-US" altLang="zh-CN" sz="2800" dirty="0" smtClean="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859" y="1776771"/>
            <a:ext cx="5410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2405130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辐射度系统方程</a:t>
            </a:r>
            <a:endParaRPr lang="en-US" altLang="zh-CN" sz="2800" dirty="0"/>
          </a:p>
          <a:p>
            <a:pPr marL="914400" lvl="1" indent="-457200">
              <a:lnSpc>
                <a:spcPct val="150000"/>
              </a:lnSpc>
              <a:buClr>
                <a:srgbClr val="0070C0"/>
              </a:buClr>
              <a:buFont typeface="Wingdings" panose="05000000000000000000" pitchFamily="2" charset="2"/>
              <a:buChar char="n"/>
            </a:pPr>
            <a:endParaRPr lang="en-US" altLang="zh-CN" sz="2800" dirty="0" smtClean="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186" y="1647067"/>
            <a:ext cx="653415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2399828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辐射度算法</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latin typeface="+mn-ea"/>
              </a:rPr>
              <a:t>表面</a:t>
            </a:r>
            <a:r>
              <a:rPr lang="zh-CN" altLang="en-US" sz="2800" dirty="0" smtClean="0">
                <a:latin typeface="+mn-ea"/>
              </a:rPr>
              <a:t>分割：</a:t>
            </a:r>
            <a:r>
              <a:rPr lang="zh-CN" altLang="en-US" sz="2800" dirty="0">
                <a:latin typeface="+mn-ea"/>
              </a:rPr>
              <a:t>将场景表面分割成小面</a:t>
            </a:r>
            <a:r>
              <a:rPr lang="zh-CN" altLang="en-US" sz="2800" dirty="0" smtClean="0">
                <a:latin typeface="+mn-ea"/>
              </a:rPr>
              <a:t>片</a:t>
            </a:r>
            <a:endParaRPr lang="zh-CN" altLang="en-US" sz="2800" dirty="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latin typeface="+mn-ea"/>
              </a:rPr>
              <a:t>形状因子</a:t>
            </a:r>
            <a:r>
              <a:rPr lang="zh-CN" altLang="en-US" sz="2800" dirty="0" smtClean="0">
                <a:latin typeface="+mn-ea"/>
              </a:rPr>
              <a:t>计算：</a:t>
            </a:r>
            <a:r>
              <a:rPr lang="zh-CN" altLang="en-US" sz="2800" dirty="0">
                <a:latin typeface="+mn-ea"/>
              </a:rPr>
              <a:t>计算小面片间的形状因子</a:t>
            </a:r>
          </a:p>
          <a:p>
            <a:pPr marL="914400" lvl="1" indent="-457200" algn="just">
              <a:lnSpc>
                <a:spcPct val="150000"/>
              </a:lnSpc>
              <a:buClr>
                <a:srgbClr val="0070C0"/>
              </a:buClr>
              <a:buFont typeface="Wingdings" panose="05000000000000000000" pitchFamily="2" charset="2"/>
              <a:buChar char="n"/>
            </a:pPr>
            <a:r>
              <a:rPr lang="zh-CN" altLang="en-US" sz="2800" dirty="0">
                <a:latin typeface="+mn-ea"/>
              </a:rPr>
              <a:t>方程</a:t>
            </a:r>
            <a:r>
              <a:rPr lang="zh-CN" altLang="en-US" sz="2800" dirty="0" smtClean="0">
                <a:latin typeface="+mn-ea"/>
              </a:rPr>
              <a:t>求解：</a:t>
            </a:r>
            <a:r>
              <a:rPr lang="zh-CN" altLang="en-US" sz="2800" dirty="0">
                <a:latin typeface="+mn-ea"/>
              </a:rPr>
              <a:t>求解辐射度系统方程</a:t>
            </a: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绘制：</a:t>
            </a:r>
            <a:r>
              <a:rPr lang="zh-CN" altLang="en-US" sz="2800" dirty="0">
                <a:latin typeface="+mn-ea"/>
              </a:rPr>
              <a:t>依据计算出的辐射度，转换成表面</a:t>
            </a:r>
            <a:r>
              <a:rPr lang="zh-CN" altLang="en-US" sz="2800" dirty="0" smtClean="0">
                <a:latin typeface="+mn-ea"/>
              </a:rPr>
              <a:t>颜色</a:t>
            </a:r>
            <a:endParaRPr lang="en-US" altLang="zh-CN" sz="2800" dirty="0" smtClean="0">
              <a:latin typeface="+mn-ea"/>
            </a:endParaRPr>
          </a:p>
        </p:txBody>
      </p:sp>
    </p:spTree>
    <p:extLst>
      <p:ext uri="{BB962C8B-B14F-4D97-AF65-F5344CB8AC3E}">
        <p14:creationId xmlns:p14="http://schemas.microsoft.com/office/powerpoint/2010/main" val="19911550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辐射度算法</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latin typeface="+mn-ea"/>
              </a:rPr>
              <a:t>表面</a:t>
            </a:r>
            <a:r>
              <a:rPr lang="zh-CN" altLang="en-US" sz="2800" dirty="0" smtClean="0">
                <a:latin typeface="+mn-ea"/>
              </a:rPr>
              <a:t>分割</a:t>
            </a:r>
            <a:endParaRPr lang="en-US" altLang="zh-CN" sz="2800" dirty="0" smtClean="0">
              <a:latin typeface="+mn-ea"/>
            </a:endParaRPr>
          </a:p>
          <a:p>
            <a:pPr marL="1428750" lvl="2" indent="-514350" algn="just">
              <a:lnSpc>
                <a:spcPct val="150000"/>
              </a:lnSpc>
              <a:buClr>
                <a:srgbClr val="0070C0"/>
              </a:buClr>
              <a:buFont typeface="Wingdings" panose="05000000000000000000" pitchFamily="2" charset="2"/>
              <a:buChar char="Ø"/>
            </a:pPr>
            <a:r>
              <a:rPr lang="zh-CN" altLang="en-US" sz="2800" dirty="0">
                <a:latin typeface="+mn-ea"/>
              </a:rPr>
              <a:t>均匀网格化</a:t>
            </a:r>
            <a:r>
              <a:rPr lang="zh-CN" altLang="en-US" sz="2800" dirty="0">
                <a:latin typeface="+mn-ea"/>
                <a:cs typeface="Arial Unicode MS" panose="020B0604020202020204" pitchFamily="34" charset="-122"/>
              </a:rPr>
              <a:t>（</a:t>
            </a:r>
            <a:r>
              <a:rPr lang="en-US" altLang="zh-CN" sz="2800" dirty="0">
                <a:latin typeface="+mn-ea"/>
                <a:cs typeface="Arial Unicode MS" panose="020B0604020202020204" pitchFamily="34" charset="-122"/>
              </a:rPr>
              <a:t>uniform meshing</a:t>
            </a:r>
            <a:r>
              <a:rPr lang="zh-CN" altLang="en-US" sz="2800" dirty="0">
                <a:latin typeface="+mn-ea"/>
                <a:cs typeface="Arial Unicode MS" panose="020B0604020202020204" pitchFamily="34" charset="-122"/>
              </a:rPr>
              <a:t>）</a:t>
            </a:r>
            <a:endParaRPr lang="en-US" altLang="zh-CN" sz="2800" dirty="0">
              <a:latin typeface="+mn-ea"/>
              <a:cs typeface="Arial Unicode MS" panose="020B0604020202020204" pitchFamily="34" charset="-122"/>
            </a:endParaRPr>
          </a:p>
          <a:p>
            <a:pPr marL="914400" lvl="1" indent="-457200" algn="just">
              <a:lnSpc>
                <a:spcPct val="150000"/>
              </a:lnSpc>
              <a:buClr>
                <a:srgbClr val="0070C0"/>
              </a:buClr>
              <a:buFont typeface="Wingdings" panose="05000000000000000000" pitchFamily="2" charset="2"/>
              <a:buChar char="n"/>
            </a:pPr>
            <a:endParaRPr lang="en-US" altLang="zh-CN" sz="2800" dirty="0" smtClean="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17" y="3063531"/>
            <a:ext cx="388620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217" y="3063531"/>
            <a:ext cx="75247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 name="TextBox 8"/>
          <p:cNvSpPr txBox="1">
            <a:spLocks noChangeArrowheads="1"/>
          </p:cNvSpPr>
          <p:nvPr/>
        </p:nvSpPr>
        <p:spPr bwMode="auto">
          <a:xfrm>
            <a:off x="658017" y="6187731"/>
            <a:ext cx="11410950" cy="4000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zh-CN" altLang="en-US" sz="2000" b="0" dirty="0"/>
              <a:t>               </a:t>
            </a:r>
            <a:r>
              <a:rPr lang="zh-CN" altLang="en-US" sz="2000" b="0" dirty="0" smtClean="0"/>
              <a:t>分割图                                               参照</a:t>
            </a:r>
            <a:r>
              <a:rPr lang="zh-CN" altLang="en-US" sz="2000" b="0" dirty="0"/>
              <a:t>结果                                   均匀分割绘制结果</a:t>
            </a:r>
          </a:p>
        </p:txBody>
      </p:sp>
    </p:spTree>
    <p:extLst>
      <p:ext uri="{BB962C8B-B14F-4D97-AF65-F5344CB8AC3E}">
        <p14:creationId xmlns:p14="http://schemas.microsoft.com/office/powerpoint/2010/main" val="35382668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辐射度算法</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latin typeface="+mn-ea"/>
              </a:rPr>
              <a:t>表面</a:t>
            </a:r>
            <a:r>
              <a:rPr lang="zh-CN" altLang="en-US" sz="2800" dirty="0" smtClean="0">
                <a:latin typeface="+mn-ea"/>
              </a:rPr>
              <a:t>分割</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800" dirty="0">
                <a:latin typeface="+mn-ea"/>
              </a:rPr>
              <a:t>均匀网格化</a:t>
            </a:r>
            <a:r>
              <a:rPr lang="zh-CN" altLang="en-US" sz="2800" dirty="0">
                <a:latin typeface="+mn-ea"/>
                <a:cs typeface="Arial Unicode MS" panose="020B0604020202020204" pitchFamily="34" charset="-122"/>
              </a:rPr>
              <a:t>（</a:t>
            </a:r>
            <a:r>
              <a:rPr lang="en-US" altLang="zh-CN" sz="2800" dirty="0">
                <a:latin typeface="+mn-ea"/>
                <a:cs typeface="Arial Unicode MS" panose="020B0604020202020204" pitchFamily="34" charset="-122"/>
              </a:rPr>
              <a:t>uniform meshing</a:t>
            </a:r>
            <a:r>
              <a:rPr lang="zh-CN" altLang="en-US" sz="2800" dirty="0" smtClean="0">
                <a:latin typeface="+mn-ea"/>
                <a:cs typeface="Arial Unicode MS" panose="020B0604020202020204" pitchFamily="34" charset="-122"/>
              </a:rPr>
              <a:t>）</a:t>
            </a:r>
            <a:endParaRPr lang="en-US" altLang="zh-CN" sz="2800" dirty="0" smtClean="0"/>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0010" y="3003450"/>
            <a:ext cx="4569223" cy="38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30" name="组合 29"/>
          <p:cNvGrpSpPr/>
          <p:nvPr/>
        </p:nvGrpSpPr>
        <p:grpSpPr>
          <a:xfrm>
            <a:off x="1046328" y="3260073"/>
            <a:ext cx="4122021" cy="2067305"/>
            <a:chOff x="1046328" y="3260073"/>
            <a:chExt cx="4122021" cy="2067305"/>
          </a:xfrm>
        </p:grpSpPr>
        <p:sp>
          <p:nvSpPr>
            <p:cNvPr id="12" name="TextBox 8"/>
            <p:cNvSpPr txBox="1">
              <a:spLocks noChangeArrowheads="1"/>
            </p:cNvSpPr>
            <p:nvPr/>
          </p:nvSpPr>
          <p:spPr bwMode="auto">
            <a:xfrm>
              <a:off x="1046328" y="3260073"/>
              <a:ext cx="2177638" cy="52322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b="0" dirty="0" smtClean="0"/>
                <a:t>A</a:t>
              </a:r>
              <a:r>
                <a:rPr lang="en-US" altLang="zh-CN" sz="2800" b="0" dirty="0"/>
                <a:t>: </a:t>
              </a:r>
              <a:r>
                <a:rPr lang="zh-CN" altLang="en-US" sz="2800" b="0" dirty="0"/>
                <a:t>块状</a:t>
              </a:r>
              <a:r>
                <a:rPr lang="zh-CN" altLang="en-US" sz="2800" b="0" dirty="0" smtClean="0"/>
                <a:t>阴影</a:t>
              </a:r>
              <a:endParaRPr lang="en-US" altLang="zh-CN" sz="2800" b="0" dirty="0"/>
            </a:p>
          </p:txBody>
        </p:sp>
        <p:cxnSp>
          <p:nvCxnSpPr>
            <p:cNvPr id="19" name="Straight Arrow Connector 12"/>
            <p:cNvCxnSpPr>
              <a:cxnSpLocks noChangeShapeType="1"/>
              <a:endCxn id="12" idx="3"/>
            </p:cNvCxnSpPr>
            <p:nvPr/>
          </p:nvCxnSpPr>
          <p:spPr bwMode="auto">
            <a:xfrm flipH="1" flipV="1">
              <a:off x="3223966" y="3521683"/>
              <a:ext cx="1944383" cy="1805695"/>
            </a:xfrm>
            <a:prstGeom prst="straightConnector1">
              <a:avLst/>
            </a:prstGeom>
            <a:noFill/>
            <a:ln w="9525" algn="ctr">
              <a:solidFill>
                <a:srgbClr val="FF0000"/>
              </a:solidFill>
              <a:round/>
              <a:headEnd/>
              <a:tailEnd type="stealth" w="med" len="med"/>
            </a:ln>
            <a:extLst>
              <a:ext uri="{909E8E84-426E-40DD-AFC4-6F175D3DCCD1}">
                <a14:hiddenFill xmlns:a14="http://schemas.microsoft.com/office/drawing/2010/main">
                  <a:noFill/>
                </a14:hiddenFill>
              </a:ext>
            </a:extLst>
          </p:spPr>
        </p:cxnSp>
      </p:grpSp>
      <p:grpSp>
        <p:nvGrpSpPr>
          <p:cNvPr id="31" name="组合 30"/>
          <p:cNvGrpSpPr/>
          <p:nvPr/>
        </p:nvGrpSpPr>
        <p:grpSpPr>
          <a:xfrm>
            <a:off x="567358" y="4930725"/>
            <a:ext cx="3945007" cy="1390562"/>
            <a:chOff x="567358" y="4930725"/>
            <a:chExt cx="3945007" cy="1390562"/>
          </a:xfrm>
        </p:grpSpPr>
        <p:sp>
          <p:nvSpPr>
            <p:cNvPr id="18" name="TextBox 8"/>
            <p:cNvSpPr txBox="1">
              <a:spLocks noChangeArrowheads="1"/>
            </p:cNvSpPr>
            <p:nvPr/>
          </p:nvSpPr>
          <p:spPr bwMode="auto">
            <a:xfrm>
              <a:off x="567358" y="4930725"/>
              <a:ext cx="2614115" cy="52322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b="0" dirty="0" smtClean="0"/>
                <a:t>D</a:t>
              </a:r>
              <a:r>
                <a:rPr lang="zh-CN" altLang="en-US" sz="2800" b="0" dirty="0"/>
                <a:t>：着色</a:t>
              </a:r>
              <a:r>
                <a:rPr lang="zh-CN" altLang="en-US" sz="2800" b="0" dirty="0" smtClean="0"/>
                <a:t>不连续</a:t>
              </a:r>
              <a:endParaRPr lang="en-US" altLang="zh-CN" sz="2800" b="0" dirty="0"/>
            </a:p>
          </p:txBody>
        </p:sp>
        <p:cxnSp>
          <p:nvCxnSpPr>
            <p:cNvPr id="20" name="Straight Arrow Connector 12"/>
            <p:cNvCxnSpPr>
              <a:cxnSpLocks noChangeShapeType="1"/>
              <a:endCxn id="18" idx="3"/>
            </p:cNvCxnSpPr>
            <p:nvPr/>
          </p:nvCxnSpPr>
          <p:spPr bwMode="auto">
            <a:xfrm flipH="1" flipV="1">
              <a:off x="3181473" y="5192335"/>
              <a:ext cx="1330892" cy="1128952"/>
            </a:xfrm>
            <a:prstGeom prst="straightConnector1">
              <a:avLst/>
            </a:prstGeom>
            <a:noFill/>
            <a:ln w="9525" algn="ctr">
              <a:solidFill>
                <a:srgbClr val="FF0000"/>
              </a:solidFill>
              <a:round/>
              <a:headEnd/>
              <a:tailEnd type="stealth" w="med" len="med"/>
            </a:ln>
            <a:extLst>
              <a:ext uri="{909E8E84-426E-40DD-AFC4-6F175D3DCCD1}">
                <a14:hiddenFill xmlns:a14="http://schemas.microsoft.com/office/drawing/2010/main">
                  <a:noFill/>
                </a14:hiddenFill>
              </a:ext>
            </a:extLst>
          </p:spPr>
        </p:cxnSp>
      </p:grpSp>
      <p:grpSp>
        <p:nvGrpSpPr>
          <p:cNvPr id="32" name="组合 31"/>
          <p:cNvGrpSpPr/>
          <p:nvPr/>
        </p:nvGrpSpPr>
        <p:grpSpPr>
          <a:xfrm>
            <a:off x="7991061" y="2736853"/>
            <a:ext cx="2938207" cy="1046440"/>
            <a:chOff x="7991061" y="2736853"/>
            <a:chExt cx="2938207" cy="1046440"/>
          </a:xfrm>
        </p:grpSpPr>
        <p:sp>
          <p:nvSpPr>
            <p:cNvPr id="17" name="TextBox 8"/>
            <p:cNvSpPr txBox="1">
              <a:spLocks noChangeArrowheads="1"/>
            </p:cNvSpPr>
            <p:nvPr/>
          </p:nvSpPr>
          <p:spPr bwMode="auto">
            <a:xfrm>
              <a:off x="9014971" y="2736853"/>
              <a:ext cx="1914297" cy="52322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b="0" dirty="0" smtClean="0"/>
                <a:t>C</a:t>
              </a:r>
              <a:r>
                <a:rPr lang="zh-CN" altLang="en-US" sz="2800" b="0" dirty="0"/>
                <a:t>：</a:t>
              </a:r>
              <a:r>
                <a:rPr lang="zh-CN" altLang="en-US" sz="2800" b="0" dirty="0" smtClean="0"/>
                <a:t>马赫带</a:t>
              </a:r>
              <a:endParaRPr lang="en-US" altLang="zh-CN" sz="2800" b="0" dirty="0"/>
            </a:p>
          </p:txBody>
        </p:sp>
        <p:cxnSp>
          <p:nvCxnSpPr>
            <p:cNvPr id="22" name="Straight Arrow Connector 12"/>
            <p:cNvCxnSpPr>
              <a:cxnSpLocks noChangeShapeType="1"/>
              <a:endCxn id="17" idx="1"/>
            </p:cNvCxnSpPr>
            <p:nvPr/>
          </p:nvCxnSpPr>
          <p:spPr bwMode="auto">
            <a:xfrm flipV="1">
              <a:off x="7991061" y="2998463"/>
              <a:ext cx="1023910" cy="784830"/>
            </a:xfrm>
            <a:prstGeom prst="straightConnector1">
              <a:avLst/>
            </a:prstGeom>
            <a:noFill/>
            <a:ln w="9525" algn="ctr">
              <a:solidFill>
                <a:srgbClr val="FF0000"/>
              </a:solidFill>
              <a:round/>
              <a:headEnd/>
              <a:tailEnd type="stealth" w="med" len="med"/>
            </a:ln>
            <a:extLst>
              <a:ext uri="{909E8E84-426E-40DD-AFC4-6F175D3DCCD1}">
                <a14:hiddenFill xmlns:a14="http://schemas.microsoft.com/office/drawing/2010/main">
                  <a:noFill/>
                </a14:hiddenFill>
              </a:ext>
            </a:extLst>
          </p:spPr>
        </p:cxnSp>
      </p:grpSp>
      <p:grpSp>
        <p:nvGrpSpPr>
          <p:cNvPr id="33" name="组合 32"/>
          <p:cNvGrpSpPr/>
          <p:nvPr/>
        </p:nvGrpSpPr>
        <p:grpSpPr>
          <a:xfrm>
            <a:off x="6177526" y="4328554"/>
            <a:ext cx="4751742" cy="638793"/>
            <a:chOff x="6177526" y="4328554"/>
            <a:chExt cx="4751742" cy="638793"/>
          </a:xfrm>
        </p:grpSpPr>
        <p:sp>
          <p:nvSpPr>
            <p:cNvPr id="13" name="TextBox 8"/>
            <p:cNvSpPr txBox="1">
              <a:spLocks noChangeArrowheads="1"/>
            </p:cNvSpPr>
            <p:nvPr/>
          </p:nvSpPr>
          <p:spPr bwMode="auto">
            <a:xfrm>
              <a:off x="8976694" y="4328554"/>
              <a:ext cx="1952574" cy="52322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b="0" dirty="0" smtClean="0"/>
                <a:t>E</a:t>
              </a:r>
              <a:r>
                <a:rPr lang="zh-CN" altLang="en-US" sz="2800" b="0" dirty="0"/>
                <a:t>：不连续</a:t>
              </a:r>
              <a:endParaRPr lang="en-US" altLang="zh-CN" sz="2800" b="0" dirty="0"/>
            </a:p>
          </p:txBody>
        </p:sp>
        <p:cxnSp>
          <p:nvCxnSpPr>
            <p:cNvPr id="25" name="Straight Arrow Connector 12"/>
            <p:cNvCxnSpPr>
              <a:cxnSpLocks noChangeShapeType="1"/>
              <a:endCxn id="13" idx="1"/>
            </p:cNvCxnSpPr>
            <p:nvPr/>
          </p:nvCxnSpPr>
          <p:spPr bwMode="auto">
            <a:xfrm flipV="1">
              <a:off x="6177526" y="4590164"/>
              <a:ext cx="2799168" cy="377183"/>
            </a:xfrm>
            <a:prstGeom prst="straightConnector1">
              <a:avLst/>
            </a:prstGeom>
            <a:noFill/>
            <a:ln w="9525" algn="ctr">
              <a:solidFill>
                <a:srgbClr val="FF0000"/>
              </a:solidFill>
              <a:round/>
              <a:headEnd/>
              <a:tailEnd type="stealth" w="med" len="med"/>
            </a:ln>
            <a:extLst>
              <a:ext uri="{909E8E84-426E-40DD-AFC4-6F175D3DCCD1}">
                <a14:hiddenFill xmlns:a14="http://schemas.microsoft.com/office/drawing/2010/main">
                  <a:noFill/>
                </a14:hiddenFill>
              </a:ext>
            </a:extLst>
          </p:spPr>
        </p:cxnSp>
      </p:grpSp>
      <p:grpSp>
        <p:nvGrpSpPr>
          <p:cNvPr id="34" name="组合 33"/>
          <p:cNvGrpSpPr/>
          <p:nvPr/>
        </p:nvGrpSpPr>
        <p:grpSpPr>
          <a:xfrm>
            <a:off x="6838122" y="5798067"/>
            <a:ext cx="4444366" cy="523220"/>
            <a:chOff x="6838122" y="5798067"/>
            <a:chExt cx="4444366" cy="523220"/>
          </a:xfrm>
        </p:grpSpPr>
        <p:sp>
          <p:nvSpPr>
            <p:cNvPr id="15" name="TextBox 8"/>
            <p:cNvSpPr txBox="1">
              <a:spLocks noChangeArrowheads="1"/>
            </p:cNvSpPr>
            <p:nvPr/>
          </p:nvSpPr>
          <p:spPr bwMode="auto">
            <a:xfrm>
              <a:off x="8874317" y="5798067"/>
              <a:ext cx="2408171" cy="52322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b="0" dirty="0" smtClean="0"/>
                <a:t>B</a:t>
              </a:r>
              <a:r>
                <a:rPr lang="en-US" altLang="zh-CN" sz="2800" b="0" dirty="0"/>
                <a:t>: </a:t>
              </a:r>
              <a:r>
                <a:rPr lang="zh-CN" altLang="en-US" sz="2800" b="0" dirty="0"/>
                <a:t>特征丢失</a:t>
              </a:r>
              <a:r>
                <a:rPr lang="zh-CN" altLang="en-US" sz="2800" b="0" dirty="0" smtClean="0"/>
                <a:t>了</a:t>
              </a:r>
              <a:endParaRPr lang="en-US" altLang="zh-CN" sz="2800" b="0" dirty="0"/>
            </a:p>
          </p:txBody>
        </p:sp>
        <p:cxnSp>
          <p:nvCxnSpPr>
            <p:cNvPr id="27" name="Straight Arrow Connector 12"/>
            <p:cNvCxnSpPr>
              <a:cxnSpLocks noChangeShapeType="1"/>
              <a:endCxn id="15" idx="1"/>
            </p:cNvCxnSpPr>
            <p:nvPr/>
          </p:nvCxnSpPr>
          <p:spPr bwMode="auto">
            <a:xfrm>
              <a:off x="6838122" y="5913640"/>
              <a:ext cx="2036195" cy="146037"/>
            </a:xfrm>
            <a:prstGeom prst="straightConnector1">
              <a:avLst/>
            </a:prstGeom>
            <a:noFill/>
            <a:ln w="9525" algn="ctr">
              <a:solidFill>
                <a:srgbClr val="FF0000"/>
              </a:solidFill>
              <a:round/>
              <a:headEnd/>
              <a:tailEnd type="stealth"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8418943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right)">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辐射度算法</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latin typeface="+mn-ea"/>
              </a:rPr>
              <a:t>表面</a:t>
            </a:r>
            <a:r>
              <a:rPr lang="zh-CN" altLang="en-US" sz="2800" dirty="0" smtClean="0">
                <a:latin typeface="+mn-ea"/>
              </a:rPr>
              <a:t>分割</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800" dirty="0">
                <a:latin typeface="+mn-ea"/>
              </a:rPr>
              <a:t>自适应网格化</a:t>
            </a:r>
            <a:r>
              <a:rPr lang="zh-CN" altLang="en-US" sz="2800" dirty="0">
                <a:latin typeface="+mn-ea"/>
                <a:cs typeface="Arial Unicode MS" panose="020B0604020202020204" pitchFamily="34" charset="-122"/>
              </a:rPr>
              <a:t>（</a:t>
            </a:r>
            <a:r>
              <a:rPr lang="en-US" altLang="zh-CN" sz="2800" dirty="0">
                <a:latin typeface="+mn-ea"/>
                <a:cs typeface="Arial Unicode MS" panose="020B0604020202020204" pitchFamily="34" charset="-122"/>
              </a:rPr>
              <a:t>adaptive meshing</a:t>
            </a:r>
            <a:r>
              <a:rPr lang="zh-CN" altLang="en-US" sz="2800" dirty="0">
                <a:latin typeface="+mn-ea"/>
                <a:cs typeface="Arial Unicode MS" panose="020B0604020202020204" pitchFamily="34" charset="-122"/>
              </a:rPr>
              <a:t>）</a:t>
            </a:r>
            <a:endParaRPr lang="en-US" altLang="zh-CN" sz="2800" dirty="0">
              <a:latin typeface="+mn-ea"/>
              <a:cs typeface="Arial Unicode MS" panose="020B0604020202020204" pitchFamily="34" charset="-122"/>
            </a:endParaRPr>
          </a:p>
          <a:p>
            <a:pPr marL="914400" lvl="1" indent="-457200" algn="just">
              <a:lnSpc>
                <a:spcPct val="150000"/>
              </a:lnSpc>
              <a:buClr>
                <a:srgbClr val="0070C0"/>
              </a:buClr>
              <a:buFont typeface="Wingdings" panose="05000000000000000000" pitchFamily="2" charset="2"/>
              <a:buChar char="n"/>
            </a:pPr>
            <a:endParaRPr lang="en-US" altLang="zh-CN" sz="2800" dirty="0" smtClean="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577" y="3033713"/>
            <a:ext cx="760095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 name="TextBox 8"/>
          <p:cNvSpPr txBox="1">
            <a:spLocks noChangeArrowheads="1"/>
          </p:cNvSpPr>
          <p:nvPr/>
        </p:nvSpPr>
        <p:spPr bwMode="auto">
          <a:xfrm>
            <a:off x="2429427" y="6276975"/>
            <a:ext cx="7207250" cy="4064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zh-CN" altLang="en-US" sz="2000" b="0"/>
              <a:t>           绘制结果                                    自适应网格剖分</a:t>
            </a:r>
          </a:p>
        </p:txBody>
      </p:sp>
    </p:spTree>
    <p:extLst>
      <p:ext uri="{BB962C8B-B14F-4D97-AF65-F5344CB8AC3E}">
        <p14:creationId xmlns:p14="http://schemas.microsoft.com/office/powerpoint/2010/main" val="11101700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770537"/>
          </a:xfrm>
          <a:prstGeom prst="rect">
            <a:avLst/>
          </a:prstGeom>
        </p:spPr>
        <p:txBody>
          <a:bodyPr wrap="square">
            <a:spAutoFit/>
            <a:scene3d>
              <a:camera prst="orthographicFront"/>
              <a:lightRig rig="threePt" dir="t"/>
            </a:scene3d>
            <a:sp3d contourW="6350"/>
          </a:bodyPr>
          <a:lstStyle/>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形状因子计算</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zh-CN" sz="2800" dirty="0">
                <a:latin typeface="+mn-ea"/>
              </a:rPr>
              <a:t>计算和确定场景面片之间的形状因子是求解辐射度系统方程的</a:t>
            </a:r>
            <a:r>
              <a:rPr lang="zh-CN" altLang="zh-CN" sz="2800" dirty="0" smtClean="0">
                <a:latin typeface="+mn-ea"/>
              </a:rPr>
              <a:t>关键</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800" dirty="0">
                <a:latin typeface="+mn-ea"/>
              </a:rPr>
              <a:t>微面元</a:t>
            </a:r>
            <a:r>
              <a:rPr lang="en-US" altLang="zh-CN" sz="2800" dirty="0">
                <a:latin typeface="+mn-ea"/>
              </a:rPr>
              <a:t>-</a:t>
            </a:r>
            <a:r>
              <a:rPr lang="zh-CN" altLang="en-US" sz="2800" dirty="0">
                <a:latin typeface="+mn-ea"/>
              </a:rPr>
              <a:t>面片形状因子计算</a:t>
            </a:r>
            <a:r>
              <a:rPr lang="zh-CN" altLang="en-US" sz="2800" dirty="0" smtClean="0">
                <a:latin typeface="+mn-ea"/>
              </a:rPr>
              <a:t>公式</a:t>
            </a:r>
            <a:endParaRPr lang="en-US" altLang="zh-CN" sz="2800" dirty="0" smtClean="0">
              <a:latin typeface="+mn-ea"/>
            </a:endParaRPr>
          </a:p>
          <a:p>
            <a:pPr lvl="2" algn="just">
              <a:lnSpc>
                <a:spcPct val="150000"/>
              </a:lnSpc>
              <a:buClr>
                <a:srgbClr val="0070C0"/>
              </a:buClr>
            </a:pPr>
            <a:endParaRPr lang="en-US" altLang="zh-CN" sz="2800" dirty="0">
              <a:latin typeface="+mn-ea"/>
            </a:endParaRPr>
          </a:p>
          <a:p>
            <a:pPr marL="1371600" lvl="2" indent="-457200" algn="just">
              <a:lnSpc>
                <a:spcPct val="150000"/>
              </a:lnSpc>
              <a:spcBef>
                <a:spcPts val="1200"/>
              </a:spcBef>
              <a:buClr>
                <a:srgbClr val="0070C0"/>
              </a:buClr>
              <a:buFont typeface="Wingdings" panose="05000000000000000000" pitchFamily="2" charset="2"/>
              <a:buChar char="Ø"/>
            </a:pPr>
            <a:r>
              <a:rPr lang="zh-CN" altLang="en-US" sz="2800" dirty="0">
                <a:latin typeface="+mn-ea"/>
              </a:rPr>
              <a:t>遮挡因子（</a:t>
            </a:r>
            <a:r>
              <a:rPr lang="en-US" altLang="zh-CN" sz="2800" dirty="0">
                <a:latin typeface="+mn-ea"/>
              </a:rPr>
              <a:t>visibility term):</a:t>
            </a:r>
          </a:p>
          <a:p>
            <a:pPr marL="1371600" lvl="2" indent="-457200" algn="just">
              <a:lnSpc>
                <a:spcPct val="150000"/>
              </a:lnSpc>
              <a:buClr>
                <a:srgbClr val="0070C0"/>
              </a:buClr>
              <a:buFont typeface="Wingdings" panose="05000000000000000000" pitchFamily="2" charset="2"/>
              <a:buChar char="Ø"/>
            </a:pPr>
            <a:endParaRPr lang="en-US" altLang="zh-CN" sz="2800" dirty="0" smtClean="0">
              <a:latin typeface="+mn-ea"/>
            </a:endParaRPr>
          </a:p>
        </p:txBody>
      </p:sp>
      <p:graphicFrame>
        <p:nvGraphicFramePr>
          <p:cNvPr id="13" name="Object 3"/>
          <p:cNvGraphicFramePr>
            <a:graphicFrameLocks noChangeAspect="1"/>
          </p:cNvGraphicFramePr>
          <p:nvPr>
            <p:extLst>
              <p:ext uri="{D42A27DB-BD31-4B8C-83A1-F6EECF244321}">
                <p14:modId xmlns:p14="http://schemas.microsoft.com/office/powerpoint/2010/main" val="3211695313"/>
              </p:ext>
            </p:extLst>
          </p:nvPr>
        </p:nvGraphicFramePr>
        <p:xfrm>
          <a:off x="4405173" y="3661809"/>
          <a:ext cx="4851018" cy="959887"/>
        </p:xfrm>
        <a:graphic>
          <a:graphicData uri="http://schemas.openxmlformats.org/presentationml/2006/ole">
            <mc:AlternateContent xmlns:mc="http://schemas.openxmlformats.org/markup-compatibility/2006">
              <mc:Choice xmlns:v="urn:schemas-microsoft-com:vml" Requires="v">
                <p:oleObj spid="_x0000_s180312" name="Equation" r:id="rId4" imgW="2387520" imgH="469800" progId="Equation.DSMT4">
                  <p:embed/>
                </p:oleObj>
              </mc:Choice>
              <mc:Fallback>
                <p:oleObj name="Equation" r:id="rId4" imgW="2387520" imgH="469800" progId="Equation.DSMT4">
                  <p:embed/>
                  <p:pic>
                    <p:nvPicPr>
                      <p:cNvPr id="3585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173" y="3661809"/>
                        <a:ext cx="4851018" cy="959887"/>
                      </a:xfrm>
                      <a:prstGeom prst="rect">
                        <a:avLst/>
                      </a:prstGeom>
                      <a:noFill/>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3687071449"/>
              </p:ext>
            </p:extLst>
          </p:nvPr>
        </p:nvGraphicFramePr>
        <p:xfrm>
          <a:off x="2867200" y="5200954"/>
          <a:ext cx="7731125" cy="808038"/>
        </p:xfrm>
        <a:graphic>
          <a:graphicData uri="http://schemas.openxmlformats.org/presentationml/2006/ole">
            <mc:AlternateContent xmlns:mc="http://schemas.openxmlformats.org/markup-compatibility/2006">
              <mc:Choice xmlns:v="urn:schemas-microsoft-com:vml" Requires="v">
                <p:oleObj spid="_x0000_s180313" name="Equation" r:id="rId6" imgW="4394160" imgH="457200" progId="Equation.DSMT4">
                  <p:embed/>
                </p:oleObj>
              </mc:Choice>
              <mc:Fallback>
                <p:oleObj name="Equation" r:id="rId6" imgW="4394160" imgH="457200" progId="Equation.DSMT4">
                  <p:embed/>
                  <p:pic>
                    <p:nvPicPr>
                      <p:cNvPr id="3585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7200" y="5200954"/>
                        <a:ext cx="7731125" cy="80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13472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247877"/>
          </a:xfrm>
          <a:prstGeom prst="rect">
            <a:avLst/>
          </a:prstGeom>
        </p:spPr>
        <p:txBody>
          <a:bodyPr wrap="square">
            <a:spAutoFit/>
            <a:scene3d>
              <a:camera prst="orthographicFront"/>
              <a:lightRig rig="threePt" dir="t"/>
            </a:scene3d>
            <a:sp3d contourW="6350"/>
          </a:bodyPr>
          <a:lstStyle/>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形状因子计算</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800" dirty="0">
                <a:latin typeface="+mn-ea"/>
              </a:rPr>
              <a:t>几何解释：在微面元</a:t>
            </a:r>
            <a:r>
              <a:rPr lang="en-US" altLang="zh-CN" sz="2800" dirty="0" err="1">
                <a:latin typeface="+mn-ea"/>
                <a:cs typeface="Arial Unicode MS" panose="020B0604020202020204" pitchFamily="34" charset="-122"/>
              </a:rPr>
              <a:t>dA</a:t>
            </a:r>
            <a:r>
              <a:rPr lang="en-US" altLang="zh-CN" sz="2800" baseline="-25000" dirty="0" err="1">
                <a:latin typeface="+mn-ea"/>
                <a:cs typeface="Arial Unicode MS" panose="020B0604020202020204" pitchFamily="34" charset="-122"/>
              </a:rPr>
              <a:t>i</a:t>
            </a:r>
            <a:r>
              <a:rPr lang="en-US" altLang="zh-CN" sz="2800" baseline="-25000" dirty="0">
                <a:latin typeface="+mn-ea"/>
                <a:cs typeface="Arial Unicode MS" panose="020B0604020202020204" pitchFamily="34" charset="-122"/>
              </a:rPr>
              <a:t> </a:t>
            </a:r>
            <a:r>
              <a:rPr lang="zh-CN" altLang="en-US" sz="2800" dirty="0">
                <a:latin typeface="+mn-ea"/>
              </a:rPr>
              <a:t>上建立一个单位半球，则</a:t>
            </a:r>
            <a:r>
              <a:rPr lang="en-US" altLang="zh-CN" sz="2800" dirty="0" err="1">
                <a:latin typeface="+mn-ea"/>
                <a:cs typeface="Arial Unicode MS" panose="020B0604020202020204" pitchFamily="34" charset="-122"/>
              </a:rPr>
              <a:t>dA</a:t>
            </a:r>
            <a:r>
              <a:rPr lang="en-US" altLang="zh-CN" sz="2800" baseline="-25000" dirty="0" err="1">
                <a:latin typeface="+mn-ea"/>
                <a:cs typeface="Arial Unicode MS" panose="020B0604020202020204" pitchFamily="34" charset="-122"/>
              </a:rPr>
              <a:t>i</a:t>
            </a:r>
            <a:r>
              <a:rPr lang="zh-CN" altLang="en-US" sz="2800" dirty="0">
                <a:latin typeface="+mn-ea"/>
              </a:rPr>
              <a:t>对周围面片</a:t>
            </a:r>
            <a:r>
              <a:rPr lang="en-US" altLang="zh-CN" sz="2800" dirty="0" err="1">
                <a:latin typeface="+mn-ea"/>
                <a:cs typeface="Arial Unicode MS" panose="020B0604020202020204" pitchFamily="34" charset="-122"/>
              </a:rPr>
              <a:t>A</a:t>
            </a:r>
            <a:r>
              <a:rPr lang="en-US" altLang="zh-CN" sz="2800" baseline="-25000" dirty="0" err="1">
                <a:latin typeface="+mn-ea"/>
                <a:cs typeface="Arial Unicode MS" panose="020B0604020202020204" pitchFamily="34" charset="-122"/>
              </a:rPr>
              <a:t>j</a:t>
            </a:r>
            <a:r>
              <a:rPr lang="zh-CN" altLang="en-US" sz="2800" dirty="0">
                <a:latin typeface="+mn-ea"/>
              </a:rPr>
              <a:t>的形状因子等于</a:t>
            </a:r>
            <a:r>
              <a:rPr lang="en-US" altLang="zh-CN" sz="2800" dirty="0" err="1">
                <a:latin typeface="+mn-ea"/>
                <a:cs typeface="Arial Unicode MS" panose="020B0604020202020204" pitchFamily="34" charset="-122"/>
              </a:rPr>
              <a:t>A</a:t>
            </a:r>
            <a:r>
              <a:rPr lang="en-US" altLang="zh-CN" sz="2800" baseline="-25000" dirty="0" err="1">
                <a:latin typeface="+mn-ea"/>
                <a:cs typeface="Arial Unicode MS" panose="020B0604020202020204" pitchFamily="34" charset="-122"/>
              </a:rPr>
              <a:t>j</a:t>
            </a:r>
            <a:r>
              <a:rPr lang="zh-CN" altLang="en-US" sz="2800" dirty="0">
                <a:latin typeface="+mn-ea"/>
              </a:rPr>
              <a:t>投影到半球面后，其投影区域再次投影到底平面所形成的区域</a:t>
            </a:r>
            <a:r>
              <a:rPr lang="en-US" altLang="zh-CN" sz="2800" dirty="0" err="1">
                <a:latin typeface="+mn-ea"/>
                <a:cs typeface="Arial Unicode MS" panose="020B0604020202020204" pitchFamily="34" charset="-122"/>
              </a:rPr>
              <a:t>A</a:t>
            </a:r>
            <a:r>
              <a:rPr lang="en-US" altLang="zh-CN" sz="2800" baseline="-25000" dirty="0" err="1">
                <a:latin typeface="+mn-ea"/>
                <a:cs typeface="Arial Unicode MS" panose="020B0604020202020204" pitchFamily="34" charset="-122"/>
              </a:rPr>
              <a:t>p</a:t>
            </a:r>
            <a:r>
              <a:rPr lang="zh-CN" altLang="en-US" sz="2800" dirty="0">
                <a:latin typeface="+mn-ea"/>
              </a:rPr>
              <a:t>的面积与单位圆的面积的</a:t>
            </a:r>
            <a:r>
              <a:rPr lang="zh-CN" altLang="en-US" sz="2800" dirty="0" smtClean="0">
                <a:latin typeface="+mn-ea"/>
              </a:rPr>
              <a:t>比率</a:t>
            </a:r>
            <a:endParaRPr lang="en-US" altLang="zh-CN" sz="2800" dirty="0" smtClean="0">
              <a:latin typeface="+mn-ea"/>
            </a:endParaRPr>
          </a:p>
        </p:txBody>
      </p:sp>
      <p:pic>
        <p:nvPicPr>
          <p:cNvPr id="12" name="Picture 16" descr="IMG00007.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8487" y="4083387"/>
            <a:ext cx="36004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3"/>
          <p:cNvGraphicFramePr>
            <a:graphicFrameLocks noChangeAspect="1"/>
          </p:cNvGraphicFramePr>
          <p:nvPr>
            <p:extLst>
              <p:ext uri="{D42A27DB-BD31-4B8C-83A1-F6EECF244321}">
                <p14:modId xmlns:p14="http://schemas.microsoft.com/office/powerpoint/2010/main" val="3078599902"/>
              </p:ext>
            </p:extLst>
          </p:nvPr>
        </p:nvGraphicFramePr>
        <p:xfrm>
          <a:off x="3205479" y="4293246"/>
          <a:ext cx="2847451" cy="1576491"/>
        </p:xfrm>
        <a:graphic>
          <a:graphicData uri="http://schemas.openxmlformats.org/presentationml/2006/ole">
            <mc:AlternateContent xmlns:mc="http://schemas.openxmlformats.org/markup-compatibility/2006">
              <mc:Choice xmlns:v="urn:schemas-microsoft-com:vml" Requires="v">
                <p:oleObj spid="_x0000_s181292" name="Equation" r:id="rId5" imgW="761760" imgH="419040" progId="Equation.DSMT4">
                  <p:embed/>
                </p:oleObj>
              </mc:Choice>
              <mc:Fallback>
                <p:oleObj name="Equation" r:id="rId5" imgW="761760" imgH="419040" progId="Equation.DSMT4">
                  <p:embed/>
                  <p:pic>
                    <p:nvPicPr>
                      <p:cNvPr id="718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5479" y="4293246"/>
                        <a:ext cx="2847451" cy="1576491"/>
                      </a:xfrm>
                      <a:prstGeom prst="rect">
                        <a:avLst/>
                      </a:prstGeom>
                      <a:noFill/>
                      <a:extLst/>
                    </p:spPr>
                  </p:pic>
                </p:oleObj>
              </mc:Fallback>
            </mc:AlternateContent>
          </a:graphicData>
        </a:graphic>
      </p:graphicFrame>
    </p:spTree>
    <p:extLst>
      <p:ext uri="{BB962C8B-B14F-4D97-AF65-F5344CB8AC3E}">
        <p14:creationId xmlns:p14="http://schemas.microsoft.com/office/powerpoint/2010/main" val="2243525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6798282" cy="6618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Times New Roman" panose="02020603050405020304" pitchFamily="18" charset="0"/>
              </a:rPr>
              <a:t>CIE</a:t>
            </a:r>
            <a:r>
              <a:rPr kumimoji="1" lang="zh-CN" altLang="en-US" sz="2800" dirty="0">
                <a:latin typeface="Times New Roman" panose="02020603050405020304" pitchFamily="18" charset="0"/>
              </a:rPr>
              <a:t>色度图（</a:t>
            </a:r>
            <a:r>
              <a:rPr kumimoji="1" lang="en-US" altLang="zh-CN" sz="2800" dirty="0">
                <a:latin typeface="Times New Roman" panose="02020603050405020304" pitchFamily="18" charset="0"/>
              </a:rPr>
              <a:t>CIE chromaticity diagram</a:t>
            </a:r>
            <a:r>
              <a:rPr kumimoji="1" lang="zh-CN" altLang="en-US" sz="2800" dirty="0" smtClean="0">
                <a:latin typeface="Times New Roman" panose="02020603050405020304" pitchFamily="18" charset="0"/>
              </a:rPr>
              <a:t>）</a:t>
            </a:r>
            <a:endParaRPr lang="en-US" altLang="zh-CN" sz="2800" dirty="0" smtClean="0"/>
          </a:p>
        </p:txBody>
      </p:sp>
      <p:pic>
        <p:nvPicPr>
          <p:cNvPr id="205826" name="Picture 2" descr="https://pic1.zhimg.com/v2-dc444b0f4bd94b78683444b566123fb4_r.jpg"/>
          <p:cNvPicPr>
            <a:picLocks noChangeAspect="1" noChangeArrowheads="1"/>
          </p:cNvPicPr>
          <p:nvPr/>
        </p:nvPicPr>
        <p:blipFill rotWithShape="1">
          <a:blip r:embed="rId3">
            <a:extLst>
              <a:ext uri="{28A0092B-C50C-407E-A947-70E740481C1C}">
                <a14:useLocalDpi xmlns:a14="http://schemas.microsoft.com/office/drawing/2010/main" val="0"/>
              </a:ext>
            </a:extLst>
          </a:blip>
          <a:srcRect l="3558" t="13376" r="2034" b="22741"/>
          <a:stretch/>
        </p:blipFill>
        <p:spPr bwMode="auto">
          <a:xfrm>
            <a:off x="934361" y="2154875"/>
            <a:ext cx="10873371" cy="3448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4028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487080"/>
          </a:xfrm>
          <a:prstGeom prst="rect">
            <a:avLst/>
          </a:prstGeom>
        </p:spPr>
        <p:txBody>
          <a:bodyPr wrap="square">
            <a:spAutoFit/>
            <a:scene3d>
              <a:camera prst="orthographicFront"/>
              <a:lightRig rig="threePt" dir="t"/>
            </a:scene3d>
            <a:sp3d contourW="6350"/>
          </a:bodyPr>
          <a:lstStyle/>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形状因子计算</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800" dirty="0">
                <a:latin typeface="+mn-ea"/>
              </a:rPr>
              <a:t>面片</a:t>
            </a:r>
            <a:r>
              <a:rPr lang="en-US" altLang="zh-CN" sz="2800" dirty="0">
                <a:latin typeface="+mn-ea"/>
              </a:rPr>
              <a:t>-</a:t>
            </a:r>
            <a:r>
              <a:rPr lang="zh-CN" altLang="en-US" sz="2800" dirty="0">
                <a:latin typeface="+mn-ea"/>
              </a:rPr>
              <a:t>面片形状因子计算</a:t>
            </a:r>
            <a:r>
              <a:rPr lang="zh-CN" altLang="en-US" sz="2800" dirty="0" smtClean="0">
                <a:latin typeface="+mn-ea"/>
              </a:rPr>
              <a:t>公式</a:t>
            </a:r>
            <a:endParaRPr lang="en-US" altLang="zh-CN" sz="2800" dirty="0" smtClean="0">
              <a:latin typeface="+mn-ea"/>
            </a:endParaRPr>
          </a:p>
          <a:p>
            <a:pPr lvl="2" algn="just">
              <a:lnSpc>
                <a:spcPct val="150000"/>
              </a:lnSpc>
              <a:buClr>
                <a:srgbClr val="0070C0"/>
              </a:buClr>
            </a:pPr>
            <a:endParaRPr lang="en-US" altLang="zh-CN" sz="2800" dirty="0" smtClean="0">
              <a:latin typeface="+mn-ea"/>
            </a:endParaRPr>
          </a:p>
          <a:p>
            <a:pPr marL="1371600" lvl="2" indent="-457200" algn="just">
              <a:lnSpc>
                <a:spcPct val="150000"/>
              </a:lnSpc>
              <a:spcBef>
                <a:spcPts val="2400"/>
              </a:spcBef>
              <a:buClr>
                <a:srgbClr val="0070C0"/>
              </a:buClr>
              <a:buFont typeface="Wingdings" panose="05000000000000000000" pitchFamily="2" charset="2"/>
              <a:buChar char="Ø"/>
            </a:pPr>
            <a:r>
              <a:rPr lang="zh-CN" altLang="en-US" sz="2800" dirty="0">
                <a:latin typeface="+mn-ea"/>
              </a:rPr>
              <a:t>若两曲面片互不遮挡，可通过斯托克定理把双重面积积分变换成双重曲线积分计算，但对于存在遮挡的情况，极难得到解析解，此时，常采用数值方法</a:t>
            </a:r>
            <a:r>
              <a:rPr lang="zh-CN" altLang="en-US" sz="2800" dirty="0" smtClean="0">
                <a:latin typeface="+mn-ea"/>
              </a:rPr>
              <a:t>求解</a:t>
            </a:r>
            <a:endParaRPr lang="en-US" altLang="zh-CN" sz="2800" dirty="0" smtClean="0">
              <a:latin typeface="+mn-ea"/>
            </a:endParaRPr>
          </a:p>
          <a:p>
            <a:pPr marL="1828800" lvl="3" indent="-457200" algn="just">
              <a:lnSpc>
                <a:spcPct val="150000"/>
              </a:lnSpc>
              <a:buClr>
                <a:srgbClr val="0070C0"/>
              </a:buClr>
              <a:buFont typeface="Wingdings" panose="05000000000000000000" pitchFamily="2" charset="2"/>
              <a:buChar char="l"/>
            </a:pPr>
            <a:r>
              <a:rPr lang="zh-CN" altLang="en-US" sz="2800" dirty="0" smtClean="0">
                <a:latin typeface="+mn-ea"/>
              </a:rPr>
              <a:t>半</a:t>
            </a:r>
            <a:r>
              <a:rPr lang="zh-CN" altLang="en-US" sz="2800" dirty="0">
                <a:latin typeface="+mn-ea"/>
              </a:rPr>
              <a:t>立方体</a:t>
            </a:r>
            <a:r>
              <a:rPr lang="zh-CN" altLang="en-US" sz="2800" dirty="0" smtClean="0">
                <a:latin typeface="+mn-ea"/>
              </a:rPr>
              <a:t>方法</a:t>
            </a:r>
            <a:endParaRPr lang="en-US" altLang="zh-CN" sz="2800" dirty="0" smtClean="0">
              <a:latin typeface="+mn-ea"/>
            </a:endParaRPr>
          </a:p>
          <a:p>
            <a:pPr marL="1828800" lvl="3" indent="-457200" algn="just">
              <a:lnSpc>
                <a:spcPct val="150000"/>
              </a:lnSpc>
              <a:buClr>
                <a:srgbClr val="0070C0"/>
              </a:buClr>
              <a:buFont typeface="Wingdings" panose="05000000000000000000" pitchFamily="2" charset="2"/>
              <a:buChar char="l"/>
            </a:pPr>
            <a:r>
              <a:rPr lang="zh-CN" altLang="en-US" sz="2800" dirty="0" smtClean="0">
                <a:latin typeface="+mn-ea"/>
              </a:rPr>
              <a:t>光线</a:t>
            </a:r>
            <a:r>
              <a:rPr lang="zh-CN" altLang="en-US" sz="2800" dirty="0">
                <a:latin typeface="+mn-ea"/>
              </a:rPr>
              <a:t>采样</a:t>
            </a:r>
            <a:r>
              <a:rPr lang="zh-CN" altLang="en-US" sz="2800" dirty="0" smtClean="0">
                <a:latin typeface="+mn-ea"/>
              </a:rPr>
              <a:t>方法</a:t>
            </a:r>
            <a:endParaRPr lang="en-US" altLang="zh-CN" sz="2800" dirty="0" smtClean="0">
              <a:latin typeface="+mn-ea"/>
            </a:endParaRPr>
          </a:p>
        </p:txBody>
      </p:sp>
      <p:graphicFrame>
        <p:nvGraphicFramePr>
          <p:cNvPr id="13" name="Object 3"/>
          <p:cNvGraphicFramePr>
            <a:graphicFrameLocks noChangeAspect="1"/>
          </p:cNvGraphicFramePr>
          <p:nvPr>
            <p:extLst>
              <p:ext uri="{D42A27DB-BD31-4B8C-83A1-F6EECF244321}">
                <p14:modId xmlns:p14="http://schemas.microsoft.com/office/powerpoint/2010/main" val="1586829263"/>
              </p:ext>
            </p:extLst>
          </p:nvPr>
        </p:nvGraphicFramePr>
        <p:xfrm>
          <a:off x="3204024" y="2294568"/>
          <a:ext cx="7554913" cy="1211263"/>
        </p:xfrm>
        <a:graphic>
          <a:graphicData uri="http://schemas.openxmlformats.org/presentationml/2006/ole">
            <mc:AlternateContent xmlns:mc="http://schemas.openxmlformats.org/markup-compatibility/2006">
              <mc:Choice xmlns:v="urn:schemas-microsoft-com:vml" Requires="v">
                <p:oleObj spid="_x0000_s182317" name="Equation" r:id="rId4" imgW="2946240" imgH="469800" progId="Equation.DSMT4">
                  <p:embed/>
                </p:oleObj>
              </mc:Choice>
              <mc:Fallback>
                <p:oleObj name="Equation" r:id="rId4" imgW="2946240" imgH="469800" progId="Equation.DSMT4">
                  <p:embed/>
                  <p:pic>
                    <p:nvPicPr>
                      <p:cNvPr id="1136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4024" y="2294568"/>
                        <a:ext cx="7554913" cy="1211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943444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940594"/>
            <a:ext cx="10823630" cy="5909310"/>
          </a:xfrm>
          <a:prstGeom prst="rect">
            <a:avLst/>
          </a:prstGeom>
        </p:spPr>
        <p:txBody>
          <a:bodyPr wrap="square">
            <a:spAutoFit/>
            <a:scene3d>
              <a:camera prst="orthographicFront"/>
              <a:lightRig rig="threePt" dir="t"/>
            </a:scene3d>
            <a:sp3d contourW="6350"/>
          </a:bodyPr>
          <a:lstStyle/>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形状因子计算</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800" dirty="0">
                <a:latin typeface="+mn-ea"/>
              </a:rPr>
              <a:t>半立方体方法</a:t>
            </a:r>
            <a:endParaRPr lang="en-US" altLang="zh-CN" sz="2800" dirty="0" smtClean="0">
              <a:latin typeface="+mn-ea"/>
            </a:endParaRPr>
          </a:p>
          <a:p>
            <a:pPr marL="1828800" lvl="3" indent="-457200" algn="just">
              <a:lnSpc>
                <a:spcPct val="150000"/>
              </a:lnSpc>
              <a:buClr>
                <a:srgbClr val="0070C0"/>
              </a:buClr>
              <a:buFont typeface="Wingdings" panose="05000000000000000000" pitchFamily="2" charset="2"/>
              <a:buChar char="l"/>
            </a:pPr>
            <a:r>
              <a:rPr lang="zh-CN" altLang="en-US" sz="2800" dirty="0" smtClean="0">
                <a:latin typeface="+mn-ea"/>
              </a:rPr>
              <a:t>在</a:t>
            </a:r>
            <a:r>
              <a:rPr lang="zh-CN" altLang="en-US" sz="2800" dirty="0">
                <a:latin typeface="+mn-ea"/>
              </a:rPr>
              <a:t>微面元</a:t>
            </a:r>
            <a:r>
              <a:rPr lang="en-US" altLang="zh-CN" sz="2800" dirty="0">
                <a:latin typeface="+mn-ea"/>
              </a:rPr>
              <a:t>Ai</a:t>
            </a:r>
            <a:r>
              <a:rPr lang="zh-CN" altLang="en-US" sz="2800" dirty="0">
                <a:latin typeface="+mn-ea"/>
              </a:rPr>
              <a:t>处建立一个半</a:t>
            </a:r>
            <a:r>
              <a:rPr lang="zh-CN" altLang="en-US" sz="2800" dirty="0" smtClean="0">
                <a:latin typeface="+mn-ea"/>
              </a:rPr>
              <a:t>立方体</a:t>
            </a:r>
            <a:endParaRPr lang="en-US" altLang="zh-CN" sz="2800" dirty="0" smtClean="0">
              <a:latin typeface="+mn-ea"/>
            </a:endParaRPr>
          </a:p>
          <a:p>
            <a:pPr marL="1828800" lvl="3" indent="-457200">
              <a:lnSpc>
                <a:spcPct val="150000"/>
              </a:lnSpc>
              <a:buClr>
                <a:srgbClr val="0070C0"/>
              </a:buClr>
              <a:buFont typeface="Wingdings" panose="05000000000000000000" pitchFamily="2" charset="2"/>
              <a:buChar char="l"/>
            </a:pPr>
            <a:r>
              <a:rPr lang="zh-CN" altLang="en-US" sz="2800" dirty="0" smtClean="0">
                <a:latin typeface="+mn-ea"/>
              </a:rPr>
              <a:t>对于</a:t>
            </a:r>
            <a:r>
              <a:rPr lang="zh-CN" altLang="en-US" sz="2800" dirty="0">
                <a:latin typeface="+mn-ea"/>
              </a:rPr>
              <a:t>半立方体表面上每一网格</a:t>
            </a:r>
            <a:r>
              <a:rPr lang="zh-CN" altLang="en-US" sz="2800" dirty="0" smtClean="0">
                <a:latin typeface="+mn-ea"/>
              </a:rPr>
              <a:t>，</a:t>
            </a:r>
            <a:r>
              <a:rPr lang="en-US" altLang="zh-CN" sz="2800" dirty="0" smtClean="0">
                <a:latin typeface="+mn-ea"/>
              </a:rPr>
              <a:t/>
            </a:r>
            <a:br>
              <a:rPr lang="en-US" altLang="zh-CN" sz="2800" dirty="0" smtClean="0">
                <a:latin typeface="+mn-ea"/>
              </a:rPr>
            </a:br>
            <a:r>
              <a:rPr lang="zh-CN" altLang="en-US" sz="2800" dirty="0" smtClean="0">
                <a:latin typeface="+mn-ea"/>
              </a:rPr>
              <a:t>预计算微</a:t>
            </a:r>
            <a:r>
              <a:rPr lang="zh-CN" altLang="en-US" sz="2800" dirty="0">
                <a:latin typeface="+mn-ea"/>
              </a:rPr>
              <a:t>面元</a:t>
            </a:r>
            <a:r>
              <a:rPr lang="en-US" altLang="zh-CN" sz="2800" dirty="0">
                <a:latin typeface="+mn-ea"/>
              </a:rPr>
              <a:t>Ai</a:t>
            </a:r>
            <a:r>
              <a:rPr lang="zh-CN" altLang="en-US" sz="2800" dirty="0">
                <a:latin typeface="+mn-ea"/>
              </a:rPr>
              <a:t>到该网格的</a:t>
            </a:r>
            <a:r>
              <a:rPr lang="zh-CN" altLang="en-US" sz="2800" dirty="0" smtClean="0">
                <a:latin typeface="+mn-ea"/>
              </a:rPr>
              <a:t>形</a:t>
            </a:r>
            <a:r>
              <a:rPr lang="en-US" altLang="zh-CN" sz="2800" dirty="0" smtClean="0">
                <a:latin typeface="+mn-ea"/>
              </a:rPr>
              <a:t/>
            </a:r>
            <a:br>
              <a:rPr lang="en-US" altLang="zh-CN" sz="2800" dirty="0" smtClean="0">
                <a:latin typeface="+mn-ea"/>
              </a:rPr>
            </a:br>
            <a:r>
              <a:rPr lang="zh-CN" altLang="en-US" sz="2800" dirty="0" smtClean="0">
                <a:latin typeface="+mn-ea"/>
              </a:rPr>
              <a:t>状因子</a:t>
            </a:r>
            <a:endParaRPr lang="en-US" altLang="zh-CN" sz="2800" dirty="0" smtClean="0">
              <a:latin typeface="+mn-ea"/>
            </a:endParaRPr>
          </a:p>
          <a:p>
            <a:pPr marL="1828800" lvl="3" indent="-457200" algn="just">
              <a:lnSpc>
                <a:spcPct val="150000"/>
              </a:lnSpc>
              <a:buClr>
                <a:srgbClr val="0070C0"/>
              </a:buClr>
              <a:buFont typeface="Wingdings" panose="05000000000000000000" pitchFamily="2" charset="2"/>
              <a:buChar char="l"/>
            </a:pPr>
            <a:r>
              <a:rPr lang="zh-CN" altLang="en-US" sz="2800" dirty="0" smtClean="0">
                <a:latin typeface="+mn-ea"/>
              </a:rPr>
              <a:t>以</a:t>
            </a:r>
            <a:r>
              <a:rPr lang="zh-CN" altLang="en-US" sz="2800" dirty="0">
                <a:latin typeface="+mn-ea"/>
              </a:rPr>
              <a:t>微面元</a:t>
            </a:r>
            <a:r>
              <a:rPr lang="en-US" altLang="zh-CN" sz="2800" dirty="0">
                <a:latin typeface="+mn-ea"/>
              </a:rPr>
              <a:t>Ai</a:t>
            </a:r>
            <a:r>
              <a:rPr lang="zh-CN" altLang="en-US" sz="2800" dirty="0">
                <a:latin typeface="+mn-ea"/>
              </a:rPr>
              <a:t>为投影中心</a:t>
            </a:r>
            <a:r>
              <a:rPr lang="zh-CN" altLang="en-US" sz="2800" dirty="0" smtClean="0">
                <a:latin typeface="+mn-ea"/>
              </a:rPr>
              <a:t>将面</a:t>
            </a:r>
            <a:r>
              <a:rPr lang="zh-CN" altLang="en-US" sz="2800" dirty="0">
                <a:latin typeface="+mn-ea"/>
              </a:rPr>
              <a:t>片</a:t>
            </a:r>
            <a:r>
              <a:rPr lang="en-US" altLang="zh-CN" sz="2800" dirty="0" err="1">
                <a:latin typeface="+mn-ea"/>
              </a:rPr>
              <a:t>Aj</a:t>
            </a:r>
            <a:r>
              <a:rPr lang="zh-CN" altLang="en-US" sz="2800" dirty="0">
                <a:latin typeface="+mn-ea"/>
              </a:rPr>
              <a:t>经消隐后投影到</a:t>
            </a:r>
            <a:r>
              <a:rPr lang="zh-CN" altLang="en-US" sz="2800" dirty="0" smtClean="0">
                <a:latin typeface="+mn-ea"/>
              </a:rPr>
              <a:t>半立方</a:t>
            </a:r>
            <a:r>
              <a:rPr lang="zh-CN" altLang="en-US" sz="2800" dirty="0">
                <a:latin typeface="+mn-ea"/>
              </a:rPr>
              <a:t>体表面</a:t>
            </a:r>
            <a:r>
              <a:rPr lang="zh-CN" altLang="en-US" sz="2800" dirty="0" smtClean="0">
                <a:latin typeface="+mn-ea"/>
              </a:rPr>
              <a:t>上</a:t>
            </a:r>
            <a:endParaRPr lang="en-US" altLang="zh-CN" sz="2800" dirty="0" smtClean="0">
              <a:latin typeface="+mn-ea"/>
            </a:endParaRPr>
          </a:p>
          <a:p>
            <a:pPr marL="1828800" lvl="3" indent="-457200" algn="just">
              <a:lnSpc>
                <a:spcPct val="150000"/>
              </a:lnSpc>
              <a:buClr>
                <a:srgbClr val="0070C0"/>
              </a:buClr>
              <a:buFont typeface="Wingdings" panose="05000000000000000000" pitchFamily="2" charset="2"/>
              <a:buChar char="l"/>
            </a:pPr>
            <a:r>
              <a:rPr lang="zh-CN" altLang="en-US" sz="2800" dirty="0" smtClean="0">
                <a:latin typeface="+mn-ea"/>
              </a:rPr>
              <a:t>将</a:t>
            </a:r>
            <a:r>
              <a:rPr lang="zh-CN" altLang="en-US" sz="2800" dirty="0">
                <a:latin typeface="+mn-ea"/>
              </a:rPr>
              <a:t>所有为</a:t>
            </a:r>
            <a:r>
              <a:rPr lang="en-US" altLang="zh-CN" sz="2800" dirty="0" err="1">
                <a:latin typeface="+mn-ea"/>
              </a:rPr>
              <a:t>Aj</a:t>
            </a:r>
            <a:r>
              <a:rPr lang="zh-CN" altLang="en-US" sz="2800" dirty="0">
                <a:latin typeface="+mn-ea"/>
              </a:rPr>
              <a:t>投影所覆盖</a:t>
            </a:r>
            <a:r>
              <a:rPr lang="zh-CN" altLang="en-US" sz="2800" dirty="0" smtClean="0">
                <a:latin typeface="+mn-ea"/>
              </a:rPr>
              <a:t>的网格</a:t>
            </a:r>
            <a:r>
              <a:rPr lang="zh-CN" altLang="en-US" sz="2800" dirty="0">
                <a:latin typeface="+mn-ea"/>
              </a:rPr>
              <a:t>的形状因子</a:t>
            </a:r>
            <a:r>
              <a:rPr lang="zh-CN" altLang="en-US" sz="2800" dirty="0" smtClean="0">
                <a:latin typeface="+mn-ea"/>
              </a:rPr>
              <a:t>相加</a:t>
            </a:r>
            <a:endParaRPr lang="en-US" altLang="zh-CN" sz="2800" dirty="0">
              <a:latin typeface="+mn-ea"/>
            </a:endParaRPr>
          </a:p>
        </p:txBody>
      </p:sp>
      <p:grpSp>
        <p:nvGrpSpPr>
          <p:cNvPr id="11" name="组合 10"/>
          <p:cNvGrpSpPr/>
          <p:nvPr/>
        </p:nvGrpSpPr>
        <p:grpSpPr>
          <a:xfrm>
            <a:off x="8240713" y="1095473"/>
            <a:ext cx="3951287" cy="2968625"/>
            <a:chOff x="4941888" y="2967038"/>
            <a:chExt cx="3951287" cy="2968625"/>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888" y="2967038"/>
              <a:ext cx="3951287"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 name="TextBox 9"/>
            <p:cNvSpPr txBox="1">
              <a:spLocks noChangeArrowheads="1"/>
            </p:cNvSpPr>
            <p:nvPr/>
          </p:nvSpPr>
          <p:spPr bwMode="auto">
            <a:xfrm>
              <a:off x="4945063" y="3068638"/>
              <a:ext cx="1787525" cy="3460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0"/>
                <a:t>半立方体网格</a:t>
              </a:r>
            </a:p>
          </p:txBody>
        </p:sp>
        <p:sp>
          <p:nvSpPr>
            <p:cNvPr id="16" name="TextBox 10"/>
            <p:cNvSpPr txBox="1">
              <a:spLocks noChangeArrowheads="1"/>
            </p:cNvSpPr>
            <p:nvPr/>
          </p:nvSpPr>
          <p:spPr bwMode="auto">
            <a:xfrm>
              <a:off x="7983538" y="3068638"/>
              <a:ext cx="538162" cy="4000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0"/>
                <a:t>A</a:t>
              </a:r>
              <a:r>
                <a:rPr lang="en-US" altLang="zh-CN" sz="2000" b="0" baseline="-25000"/>
                <a:t>j</a:t>
              </a:r>
              <a:endParaRPr lang="zh-CN" altLang="en-US" sz="2000" b="0" baseline="-25000"/>
            </a:p>
          </p:txBody>
        </p:sp>
        <p:sp>
          <p:nvSpPr>
            <p:cNvPr id="17" name="TextBox 11"/>
            <p:cNvSpPr txBox="1">
              <a:spLocks noChangeArrowheads="1"/>
            </p:cNvSpPr>
            <p:nvPr/>
          </p:nvSpPr>
          <p:spPr bwMode="auto">
            <a:xfrm>
              <a:off x="5418138" y="5245100"/>
              <a:ext cx="538162" cy="4064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0"/>
                <a:t>A</a:t>
              </a:r>
              <a:r>
                <a:rPr lang="en-US" altLang="zh-CN" sz="2000" b="0" baseline="-25000"/>
                <a:t>i</a:t>
              </a:r>
              <a:endParaRPr lang="zh-CN" altLang="en-US" sz="2000" b="0" baseline="-25000"/>
            </a:p>
          </p:txBody>
        </p:sp>
      </p:grpSp>
    </p:spTree>
    <p:extLst>
      <p:ext uri="{BB962C8B-B14F-4D97-AF65-F5344CB8AC3E}">
        <p14:creationId xmlns:p14="http://schemas.microsoft.com/office/powerpoint/2010/main" val="14121320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940594"/>
            <a:ext cx="10823630" cy="2031325"/>
          </a:xfrm>
          <a:prstGeom prst="rect">
            <a:avLst/>
          </a:prstGeom>
        </p:spPr>
        <p:txBody>
          <a:bodyPr wrap="square">
            <a:spAutoFit/>
            <a:scene3d>
              <a:camera prst="orthographicFront"/>
              <a:lightRig rig="threePt" dir="t"/>
            </a:scene3d>
            <a:sp3d contourW="6350"/>
          </a:bodyPr>
          <a:lstStyle/>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形状因子计算</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800" dirty="0">
                <a:latin typeface="+mn-ea"/>
              </a:rPr>
              <a:t>半立方体方法</a:t>
            </a:r>
            <a:endParaRPr lang="en-US" altLang="zh-CN" sz="2800" dirty="0" smtClean="0">
              <a:latin typeface="+mn-ea"/>
            </a:endParaRPr>
          </a:p>
          <a:p>
            <a:pPr marL="1828800" lvl="3" indent="-457200">
              <a:lnSpc>
                <a:spcPct val="150000"/>
              </a:lnSpc>
              <a:buClr>
                <a:srgbClr val="0070C0"/>
              </a:buClr>
              <a:buFont typeface="Wingdings" panose="05000000000000000000" pitchFamily="2" charset="2"/>
              <a:buChar char="l"/>
            </a:pPr>
            <a:r>
              <a:rPr lang="zh-CN" altLang="en-US" sz="2800" dirty="0" smtClean="0">
                <a:latin typeface="+mn-ea"/>
              </a:rPr>
              <a:t>预计算微</a:t>
            </a:r>
            <a:r>
              <a:rPr lang="zh-CN" altLang="en-US" sz="2800" dirty="0">
                <a:latin typeface="+mn-ea"/>
              </a:rPr>
              <a:t>面元</a:t>
            </a:r>
            <a:r>
              <a:rPr lang="en-US" altLang="zh-CN" sz="2800" dirty="0">
                <a:latin typeface="+mn-ea"/>
              </a:rPr>
              <a:t>Ai</a:t>
            </a:r>
            <a:r>
              <a:rPr lang="zh-CN" altLang="en-US" sz="2800" dirty="0">
                <a:latin typeface="+mn-ea"/>
              </a:rPr>
              <a:t>到该网格的</a:t>
            </a:r>
            <a:r>
              <a:rPr lang="zh-CN" altLang="en-US" sz="2800" dirty="0" smtClean="0">
                <a:latin typeface="+mn-ea"/>
              </a:rPr>
              <a:t>形状因子</a:t>
            </a:r>
            <a:endParaRPr lang="en-US" altLang="zh-CN" sz="2800" dirty="0" smtClean="0">
              <a:latin typeface="+mn-ea"/>
            </a:endParaRPr>
          </a:p>
        </p:txBody>
      </p:sp>
      <p:pic>
        <p:nvPicPr>
          <p:cNvPr id="18" name="Picture 13" descr="IMG00011.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5543" y="3195145"/>
            <a:ext cx="4982447" cy="31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文本框 2"/>
              <p:cNvSpPr txBox="1"/>
              <p:nvPr/>
            </p:nvSpPr>
            <p:spPr>
              <a:xfrm>
                <a:off x="2252662" y="3714001"/>
                <a:ext cx="4000069" cy="81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m:t>
                      </m:r>
                      <m:r>
                        <a:rPr lang="en-US" altLang="zh-CN" sz="2800" b="0" i="1" smtClean="0">
                          <a:latin typeface="Cambria Math" panose="02040503050406030204" pitchFamily="18" charset="0"/>
                        </a:rPr>
                        <m:t>𝐹</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𝑦</m:t>
                          </m:r>
                        </m:num>
                        <m:den>
                          <m:r>
                            <a:rPr lang="zh-CN" altLang="en-US" sz="2800" b="0" i="1" smtClean="0">
                              <a:latin typeface="Cambria Math" panose="02040503050406030204" pitchFamily="18" charset="0"/>
                            </a:rPr>
                            <m:t>𝜋</m:t>
                          </m:r>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𝑦</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𝑧</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+1)</m:t>
                              </m:r>
                            </m:e>
                            <m:sup>
                              <m:r>
                                <a:rPr lang="en-US" altLang="zh-CN" sz="2800" b="0" i="1" smtClean="0">
                                  <a:latin typeface="Cambria Math" panose="02040503050406030204" pitchFamily="18" charset="0"/>
                                </a:rPr>
                                <m:t>2</m:t>
                              </m:r>
                            </m:sup>
                          </m:sSup>
                        </m:den>
                      </m:f>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252662" y="3714001"/>
                <a:ext cx="4000069" cy="81419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99008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940594"/>
            <a:ext cx="10823630" cy="1384995"/>
          </a:xfrm>
          <a:prstGeom prst="rect">
            <a:avLst/>
          </a:prstGeom>
        </p:spPr>
        <p:txBody>
          <a:bodyPr wrap="square">
            <a:spAutoFit/>
            <a:scene3d>
              <a:camera prst="orthographicFront"/>
              <a:lightRig rig="threePt" dir="t"/>
            </a:scene3d>
            <a:sp3d contourW="6350"/>
          </a:bodyPr>
          <a:lstStyle/>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形状因子计算</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800" dirty="0">
                <a:latin typeface="+mn-ea"/>
              </a:rPr>
              <a:t>半立方体方法</a:t>
            </a:r>
            <a:endParaRPr lang="en-US" altLang="zh-CN" sz="2800" dirty="0" smtClean="0">
              <a:latin typeface="+mn-ea"/>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6715" y="2325589"/>
            <a:ext cx="6149185" cy="426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4514830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940594"/>
            <a:ext cx="10823630" cy="5262979"/>
          </a:xfrm>
          <a:prstGeom prst="rect">
            <a:avLst/>
          </a:prstGeom>
        </p:spPr>
        <p:txBody>
          <a:bodyPr wrap="square">
            <a:spAutoFit/>
            <a:scene3d>
              <a:camera prst="orthographicFront"/>
              <a:lightRig rig="threePt" dir="t"/>
            </a:scene3d>
            <a:sp3d contourW="6350"/>
          </a:bodyPr>
          <a:lstStyle/>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方程求解</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mn-ea"/>
              </a:rPr>
              <a:t>理论上</a:t>
            </a:r>
            <a:r>
              <a:rPr lang="zh-CN" altLang="en-US" sz="2800" dirty="0">
                <a:latin typeface="+mn-ea"/>
              </a:rPr>
              <a:t>说，辐射度系统方程可采用任何一种线性方程组的求解算法来</a:t>
            </a:r>
            <a:r>
              <a:rPr lang="zh-CN" altLang="en-US" sz="2800" dirty="0" smtClean="0">
                <a:latin typeface="+mn-ea"/>
              </a:rPr>
              <a:t>求解</a:t>
            </a:r>
            <a:endParaRPr lang="en-US" altLang="zh-CN" sz="2800" dirty="0" smtClean="0">
              <a:latin typeface="+mn-ea"/>
            </a:endParaRPr>
          </a:p>
          <a:p>
            <a:pPr lvl="2" algn="just">
              <a:lnSpc>
                <a:spcPct val="150000"/>
              </a:lnSpc>
              <a:buClr>
                <a:srgbClr val="0070C0"/>
              </a:buClr>
            </a:pP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mn-ea"/>
              </a:rPr>
              <a:t>直接</a:t>
            </a:r>
            <a:r>
              <a:rPr lang="zh-CN" altLang="en-US" sz="2800" dirty="0">
                <a:latin typeface="+mn-ea"/>
              </a:rPr>
              <a:t>求</a:t>
            </a:r>
            <a:r>
              <a:rPr lang="zh-CN" altLang="en-US" sz="2800" dirty="0" smtClean="0">
                <a:latin typeface="+mn-ea"/>
              </a:rPr>
              <a:t>逆：高斯</a:t>
            </a:r>
            <a:r>
              <a:rPr lang="zh-CN" altLang="en-US" sz="2800" dirty="0">
                <a:latin typeface="+mn-ea"/>
              </a:rPr>
              <a:t>消去法</a:t>
            </a:r>
            <a:r>
              <a:rPr lang="en-US" altLang="zh-CN" sz="2800" dirty="0">
                <a:latin typeface="+mn-ea"/>
              </a:rPr>
              <a:t>(Gauss elimination</a:t>
            </a:r>
            <a:r>
              <a:rPr lang="en-US" altLang="zh-CN" sz="2800" dirty="0" smtClean="0">
                <a:latin typeface="+mn-ea"/>
              </a:rPr>
              <a:t>)</a:t>
            </a: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mn-ea"/>
              </a:rPr>
              <a:t>迭代法</a:t>
            </a:r>
            <a:endParaRPr lang="en-US" altLang="zh-CN" sz="2800" dirty="0" smtClean="0">
              <a:latin typeface="+mn-ea"/>
            </a:endParaRPr>
          </a:p>
          <a:p>
            <a:pPr marL="1828800" lvl="3" indent="-457200" algn="just">
              <a:lnSpc>
                <a:spcPct val="150000"/>
              </a:lnSpc>
              <a:buClr>
                <a:srgbClr val="0070C0"/>
              </a:buClr>
              <a:buFont typeface="Wingdings" panose="05000000000000000000" pitchFamily="2" charset="2"/>
              <a:buChar char="l"/>
            </a:pPr>
            <a:r>
              <a:rPr lang="en-US" altLang="zh-CN" sz="2800" dirty="0" smtClean="0">
                <a:latin typeface="+mn-ea"/>
              </a:rPr>
              <a:t>Gauss-Seidel</a:t>
            </a:r>
            <a:r>
              <a:rPr lang="zh-CN" altLang="en-US" sz="2800" dirty="0">
                <a:latin typeface="+mn-ea"/>
              </a:rPr>
              <a:t>迭代</a:t>
            </a:r>
            <a:r>
              <a:rPr lang="en-US" altLang="zh-CN" sz="2800" dirty="0">
                <a:latin typeface="+mn-ea"/>
              </a:rPr>
              <a:t>—</a:t>
            </a:r>
            <a:r>
              <a:rPr lang="en-US" altLang="zh-CN" sz="2800" dirty="0" smtClean="0">
                <a:latin typeface="+mn-ea"/>
              </a:rPr>
              <a:t>Gathering</a:t>
            </a:r>
          </a:p>
          <a:p>
            <a:pPr marL="1828800" lvl="3" indent="-457200" algn="just">
              <a:lnSpc>
                <a:spcPct val="150000"/>
              </a:lnSpc>
              <a:buClr>
                <a:srgbClr val="0070C0"/>
              </a:buClr>
              <a:buFont typeface="Wingdings" panose="05000000000000000000" pitchFamily="2" charset="2"/>
              <a:buChar char="l"/>
            </a:pPr>
            <a:r>
              <a:rPr lang="en-US" altLang="zh-CN" sz="2800" dirty="0" err="1" smtClean="0">
                <a:latin typeface="+mn-ea"/>
              </a:rPr>
              <a:t>Southwell</a:t>
            </a:r>
            <a:r>
              <a:rPr lang="zh-CN" altLang="en-US" sz="2800" dirty="0">
                <a:latin typeface="+mn-ea"/>
              </a:rPr>
              <a:t>迭代</a:t>
            </a:r>
            <a:r>
              <a:rPr lang="en-US" altLang="zh-CN" sz="2800" dirty="0">
                <a:latin typeface="+mn-ea"/>
              </a:rPr>
              <a:t>—</a:t>
            </a:r>
            <a:r>
              <a:rPr lang="en-US" altLang="zh-CN" sz="2800" dirty="0" smtClean="0">
                <a:latin typeface="+mn-ea"/>
              </a:rPr>
              <a:t>Shooting</a:t>
            </a:r>
          </a:p>
        </p:txBody>
      </p:sp>
      <p:graphicFrame>
        <p:nvGraphicFramePr>
          <p:cNvPr id="11" name="Object 6"/>
          <p:cNvGraphicFramePr>
            <a:graphicFrameLocks noChangeAspect="1"/>
          </p:cNvGraphicFramePr>
          <p:nvPr>
            <p:extLst>
              <p:ext uri="{D42A27DB-BD31-4B8C-83A1-F6EECF244321}">
                <p14:modId xmlns:p14="http://schemas.microsoft.com/office/powerpoint/2010/main" val="537281086"/>
              </p:ext>
            </p:extLst>
          </p:nvPr>
        </p:nvGraphicFramePr>
        <p:xfrm>
          <a:off x="5189538" y="2972229"/>
          <a:ext cx="2470150" cy="641350"/>
        </p:xfrm>
        <a:graphic>
          <a:graphicData uri="http://schemas.openxmlformats.org/presentationml/2006/ole">
            <mc:AlternateContent xmlns:mc="http://schemas.openxmlformats.org/markup-compatibility/2006">
              <mc:Choice xmlns:v="urn:schemas-microsoft-com:vml" Requires="v">
                <p:oleObj spid="_x0000_s204822" name="Equation" r:id="rId4" imgW="1079280" imgH="279360" progId="Equation.DSMT4">
                  <p:embed/>
                </p:oleObj>
              </mc:Choice>
              <mc:Fallback>
                <p:oleObj name="Equation" r:id="rId4" imgW="1079280" imgH="279360" progId="Equation.DSMT4">
                  <p:embed/>
                  <p:pic>
                    <p:nvPicPr>
                      <p:cNvPr id="41991"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538" y="2972229"/>
                        <a:ext cx="2470150"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949040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940594"/>
            <a:ext cx="1082363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实例</a:t>
            </a:r>
            <a:endParaRPr lang="en-US" altLang="zh-CN" sz="2800" dirty="0" smtClean="0">
              <a:latin typeface="+mn-ea"/>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907" y="1271871"/>
            <a:ext cx="6175318" cy="541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619047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辐射度算法</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940594"/>
            <a:ext cx="1082363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实例</a:t>
            </a:r>
            <a:endParaRPr lang="en-US" altLang="zh-CN" sz="2800" dirty="0" smtClean="0">
              <a:latin typeface="+mn-ea"/>
            </a:endParaRPr>
          </a:p>
        </p:txBody>
      </p:sp>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790" y="1174924"/>
            <a:ext cx="6624372" cy="5683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7177492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简单光照模型</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基于</a:t>
            </a:r>
            <a:r>
              <a:rPr kumimoji="1" lang="zh-CN" altLang="en-US" sz="2800" dirty="0">
                <a:latin typeface="Times New Roman" panose="02020603050405020304" pitchFamily="18" charset="0"/>
              </a:rPr>
              <a:t>简单光照模型的多边形</a:t>
            </a:r>
            <a:r>
              <a:rPr kumimoji="1" lang="zh-CN" altLang="en-US" sz="2800" dirty="0" smtClean="0">
                <a:latin typeface="Times New Roman" panose="02020603050405020304" pitchFamily="18" charset="0"/>
              </a:rPr>
              <a:t>绘制</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透明处理</a:t>
            </a:r>
            <a:endParaRPr kumimoji="1" lang="en-US" altLang="zh-CN"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整体</a:t>
            </a:r>
            <a:r>
              <a:rPr kumimoji="1" lang="zh-CN" altLang="en-US" sz="2800" dirty="0">
                <a:latin typeface="Times New Roman" panose="02020603050405020304" pitchFamily="18" charset="0"/>
              </a:rPr>
              <a:t>光照模型与</a:t>
            </a:r>
            <a:r>
              <a:rPr kumimoji="1" lang="zh-CN" altLang="en-US" sz="2800" dirty="0" smtClean="0">
                <a:latin typeface="Times New Roman" panose="02020603050405020304" pitchFamily="18" charset="0"/>
              </a:rPr>
              <a:t>光线跟踪</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辐射度算法</a:t>
            </a:r>
            <a:endParaRPr kumimoji="1" lang="en-US" altLang="zh-CN"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en-US" altLang="zh-CN" sz="2800" b="1" dirty="0">
                <a:solidFill>
                  <a:srgbClr val="FF0000"/>
                </a:solidFill>
                <a:latin typeface="Times New Roman" panose="02020603050405020304" pitchFamily="18" charset="0"/>
              </a:rPr>
              <a:t>BRDF</a:t>
            </a:r>
            <a:r>
              <a:rPr kumimoji="1" lang="zh-CN" altLang="en-US" sz="2800" b="1" dirty="0">
                <a:solidFill>
                  <a:srgbClr val="FF0000"/>
                </a:solidFill>
                <a:latin typeface="Times New Roman" panose="02020603050405020304" pitchFamily="18" charset="0"/>
              </a:rPr>
              <a:t>模型</a:t>
            </a:r>
            <a:endParaRPr kumimoji="1" lang="en-US" altLang="zh-CN" sz="2800" b="1"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36545291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smtClean="0">
                <a:solidFill>
                  <a:srgbClr val="2980B9"/>
                </a:solidFill>
              </a:rPr>
              <a:t>BRDF</a:t>
            </a:r>
            <a:r>
              <a:rPr lang="zh-CN" altLang="en-US" sz="3200" b="1" dirty="0" smtClean="0">
                <a:solidFill>
                  <a:srgbClr val="2980B9"/>
                </a:solidFill>
              </a:rPr>
              <a:t>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7106396" cy="572464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光照模型</a:t>
            </a:r>
            <a:endParaRPr kumimoji="1" lang="en-US" altLang="zh-CN" sz="2800" dirty="0" smtClean="0">
              <a:latin typeface="Times New Roman" panose="02020603050405020304" pitchFamily="18" charset="0"/>
            </a:endParaRPr>
          </a:p>
          <a:p>
            <a:pPr marL="914400" lvl="1" indent="-457200">
              <a:lnSpc>
                <a:spcPct val="150000"/>
              </a:lnSpc>
              <a:buClr>
                <a:srgbClr val="0070C0"/>
              </a:buClr>
              <a:buFont typeface="Wingdings" panose="05000000000000000000" pitchFamily="2" charset="2"/>
              <a:buChar char="n"/>
            </a:pPr>
            <a:r>
              <a:rPr kumimoji="1" lang="en-US" altLang="zh-CN" sz="2400" dirty="0" smtClean="0">
                <a:latin typeface="Times New Roman" panose="02020603050405020304" pitchFamily="18" charset="0"/>
              </a:rPr>
              <a:t>BRDF</a:t>
            </a:r>
            <a:r>
              <a:rPr kumimoji="1" lang="zh-CN" altLang="en-US" sz="2400" dirty="0" smtClean="0">
                <a:latin typeface="Times New Roman" panose="02020603050405020304" pitchFamily="18" charset="0"/>
              </a:rPr>
              <a:t>（</a:t>
            </a:r>
            <a:r>
              <a:rPr kumimoji="1" lang="en-US" altLang="zh-CN" sz="2400" dirty="0">
                <a:latin typeface="Times New Roman" panose="02020603050405020304" pitchFamily="18" charset="0"/>
              </a:rPr>
              <a:t>Bidirectional Reflectance Distribution </a:t>
            </a:r>
            <a:r>
              <a:rPr kumimoji="1" lang="en-US" altLang="zh-CN" sz="2400" dirty="0" smtClean="0">
                <a:latin typeface="Times New Roman" panose="02020603050405020304" pitchFamily="18" charset="0"/>
              </a:rPr>
              <a:t>Function</a:t>
            </a:r>
            <a:r>
              <a:rPr kumimoji="1" lang="zh-CN" altLang="en-US" sz="2400" dirty="0" smtClean="0">
                <a:latin typeface="Times New Roman" panose="02020603050405020304" pitchFamily="18" charset="0"/>
              </a:rPr>
              <a:t>，双向反射分布函数）模拟光与特定材料接触时反射的光的数量</a:t>
            </a:r>
            <a:endParaRPr kumimoji="1" lang="en-US" altLang="zh-CN" sz="2400" dirty="0" smtClean="0">
              <a:latin typeface="Times New Roman" panose="02020603050405020304" pitchFamily="18" charset="0"/>
            </a:endParaRPr>
          </a:p>
          <a:p>
            <a:pPr marL="914400" lvl="1" indent="-457200">
              <a:lnSpc>
                <a:spcPct val="150000"/>
              </a:lnSpc>
              <a:buClr>
                <a:srgbClr val="0070C0"/>
              </a:buClr>
              <a:buFont typeface="Wingdings" panose="05000000000000000000" pitchFamily="2" charset="2"/>
              <a:buChar char="n"/>
            </a:pPr>
            <a:r>
              <a:rPr kumimoji="1" lang="en-US" altLang="zh-CN" sz="2400" dirty="0" smtClean="0">
                <a:latin typeface="Times New Roman" panose="02020603050405020304" pitchFamily="18" charset="0"/>
              </a:rPr>
              <a:t>BTDF</a:t>
            </a:r>
            <a:r>
              <a:rPr kumimoji="1" lang="zh-CN" altLang="en-US" sz="2400" dirty="0" smtClean="0">
                <a:latin typeface="Times New Roman" panose="02020603050405020304" pitchFamily="18" charset="0"/>
              </a:rPr>
              <a:t>（</a:t>
            </a:r>
            <a:r>
              <a:rPr kumimoji="1" lang="en-US" altLang="zh-CN" sz="2400" dirty="0">
                <a:latin typeface="Times New Roman" panose="02020603050405020304" pitchFamily="18" charset="0"/>
              </a:rPr>
              <a:t>Bidirectional Transmittance Distribution </a:t>
            </a:r>
            <a:r>
              <a:rPr kumimoji="1" lang="en-US" altLang="zh-CN" sz="2400" dirty="0" smtClean="0">
                <a:latin typeface="Times New Roman" panose="02020603050405020304" pitchFamily="18" charset="0"/>
              </a:rPr>
              <a:t>Function</a:t>
            </a:r>
            <a:r>
              <a:rPr kumimoji="1" lang="zh-CN" altLang="en-US" sz="2400" dirty="0" smtClean="0">
                <a:latin typeface="Times New Roman" panose="02020603050405020304" pitchFamily="18" charset="0"/>
              </a:rPr>
              <a:t>，双向</a:t>
            </a:r>
            <a:r>
              <a:rPr kumimoji="1" lang="zh-CN" altLang="en-US" sz="2400" dirty="0">
                <a:latin typeface="Times New Roman" panose="02020603050405020304" pitchFamily="18" charset="0"/>
              </a:rPr>
              <a:t>透射率分布函数）模拟光的透射</a:t>
            </a:r>
            <a:r>
              <a:rPr kumimoji="1" lang="zh-CN" altLang="en-US" sz="2400" dirty="0" smtClean="0">
                <a:latin typeface="Times New Roman" panose="02020603050405020304" pitchFamily="18" charset="0"/>
              </a:rPr>
              <a:t>量</a:t>
            </a:r>
            <a:endParaRPr kumimoji="1" lang="en-US" altLang="zh-CN" sz="2400" dirty="0" smtClean="0">
              <a:latin typeface="Times New Roman" panose="02020603050405020304" pitchFamily="18" charset="0"/>
            </a:endParaRPr>
          </a:p>
          <a:p>
            <a:pPr marL="914400" lvl="1" indent="-457200">
              <a:lnSpc>
                <a:spcPct val="150000"/>
              </a:lnSpc>
              <a:buClr>
                <a:srgbClr val="0070C0"/>
              </a:buClr>
              <a:buFont typeface="Wingdings" panose="05000000000000000000" pitchFamily="2" charset="2"/>
              <a:buChar char="n"/>
            </a:pPr>
            <a:r>
              <a:rPr kumimoji="1" lang="en-US" altLang="zh-CN" sz="2400" dirty="0" smtClean="0">
                <a:latin typeface="Times New Roman" panose="02020603050405020304" pitchFamily="18" charset="0"/>
              </a:rPr>
              <a:t>BSSRDF</a:t>
            </a:r>
            <a:r>
              <a:rPr kumimoji="1" lang="zh-CN" altLang="en-US" sz="2400" dirty="0" smtClean="0">
                <a:latin typeface="Times New Roman" panose="02020603050405020304" pitchFamily="18" charset="0"/>
              </a:rPr>
              <a:t>（</a:t>
            </a:r>
            <a:r>
              <a:rPr kumimoji="1" lang="en-US" altLang="zh-CN" sz="2400" dirty="0">
                <a:latin typeface="Times New Roman" panose="02020603050405020304" pitchFamily="18" charset="0"/>
              </a:rPr>
              <a:t>Bidirectional Surface Scattering Reflectance Distribution </a:t>
            </a:r>
            <a:r>
              <a:rPr kumimoji="1" lang="en-US" altLang="zh-CN" sz="2400" dirty="0" smtClean="0">
                <a:latin typeface="Times New Roman" panose="02020603050405020304" pitchFamily="18" charset="0"/>
              </a:rPr>
              <a:t>Function</a:t>
            </a:r>
            <a:r>
              <a:rPr kumimoji="1" lang="zh-CN" altLang="en-US" sz="2400" dirty="0" smtClean="0">
                <a:latin typeface="Times New Roman" panose="02020603050405020304" pitchFamily="18" charset="0"/>
              </a:rPr>
              <a:t>，双向</a:t>
            </a:r>
            <a:r>
              <a:rPr kumimoji="1" lang="zh-CN" altLang="en-US" sz="2400" dirty="0">
                <a:latin typeface="Times New Roman" panose="02020603050405020304" pitchFamily="18" charset="0"/>
              </a:rPr>
              <a:t>表面散射反射分布函数）是反射和透射的组合</a:t>
            </a:r>
            <a:r>
              <a:rPr kumimoji="1" lang="zh-CN" altLang="en-US" sz="2400" dirty="0" smtClean="0">
                <a:latin typeface="Times New Roman" panose="02020603050405020304" pitchFamily="18" charset="0"/>
              </a:rPr>
              <a:t>模型</a:t>
            </a:r>
            <a:endParaRPr kumimoji="1" lang="en-US" altLang="zh-CN" sz="2800" dirty="0" smtClean="0">
              <a:latin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8165914" y="1185181"/>
            <a:ext cx="3961178" cy="5256882"/>
          </a:xfrm>
          <a:prstGeom prst="rect">
            <a:avLst/>
          </a:prstGeom>
        </p:spPr>
      </p:pic>
    </p:spTree>
    <p:extLst>
      <p:ext uri="{BB962C8B-B14F-4D97-AF65-F5344CB8AC3E}">
        <p14:creationId xmlns:p14="http://schemas.microsoft.com/office/powerpoint/2010/main" val="35906225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5" name="图片 4"/>
          <p:cNvPicPr>
            <a:picLocks noChangeAspect="1"/>
          </p:cNvPicPr>
          <p:nvPr/>
        </p:nvPicPr>
        <p:blipFill>
          <a:blip r:embed="rId3"/>
          <a:stretch>
            <a:fillRect/>
          </a:stretch>
        </p:blipFill>
        <p:spPr>
          <a:xfrm>
            <a:off x="1081443" y="1185181"/>
            <a:ext cx="3522600" cy="3488833"/>
          </a:xfrm>
          <a:prstGeom prst="rect">
            <a:avLst/>
          </a:prstGeom>
        </p:spPr>
      </p:pic>
      <p:pic>
        <p:nvPicPr>
          <p:cNvPr id="11" name="图片 10"/>
          <p:cNvPicPr>
            <a:picLocks noChangeAspect="1"/>
          </p:cNvPicPr>
          <p:nvPr/>
        </p:nvPicPr>
        <p:blipFill>
          <a:blip r:embed="rId4"/>
          <a:stretch>
            <a:fillRect/>
          </a:stretch>
        </p:blipFill>
        <p:spPr>
          <a:xfrm>
            <a:off x="8427918" y="3151327"/>
            <a:ext cx="3522600" cy="3488833"/>
          </a:xfrm>
          <a:prstGeom prst="rect">
            <a:avLst/>
          </a:prstGeom>
        </p:spPr>
      </p:pic>
      <p:pic>
        <p:nvPicPr>
          <p:cNvPr id="12" name="图片 11"/>
          <p:cNvPicPr>
            <a:picLocks noChangeAspect="1"/>
          </p:cNvPicPr>
          <p:nvPr/>
        </p:nvPicPr>
        <p:blipFill>
          <a:blip r:embed="rId5"/>
          <a:stretch>
            <a:fillRect/>
          </a:stretch>
        </p:blipFill>
        <p:spPr>
          <a:xfrm>
            <a:off x="4625401" y="1185181"/>
            <a:ext cx="2062575" cy="2300900"/>
          </a:xfrm>
          <a:prstGeom prst="rect">
            <a:avLst/>
          </a:prstGeom>
        </p:spPr>
      </p:pic>
      <p:pic>
        <p:nvPicPr>
          <p:cNvPr id="13" name="图片 12"/>
          <p:cNvPicPr>
            <a:picLocks noChangeAspect="1"/>
          </p:cNvPicPr>
          <p:nvPr/>
        </p:nvPicPr>
        <p:blipFill>
          <a:blip r:embed="rId6"/>
          <a:stretch>
            <a:fillRect/>
          </a:stretch>
        </p:blipFill>
        <p:spPr>
          <a:xfrm>
            <a:off x="6363662" y="4339260"/>
            <a:ext cx="2085750" cy="2300900"/>
          </a:xfrm>
          <a:prstGeom prst="rect">
            <a:avLst/>
          </a:prstGeom>
        </p:spPr>
      </p:pic>
    </p:spTree>
    <p:extLst>
      <p:ext uri="{BB962C8B-B14F-4D97-AF65-F5344CB8AC3E}">
        <p14:creationId xmlns:p14="http://schemas.microsoft.com/office/powerpoint/2010/main" val="39493699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6798282" cy="6618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Times New Roman" panose="02020603050405020304" pitchFamily="18" charset="0"/>
              </a:rPr>
              <a:t>CIE</a:t>
            </a:r>
            <a:r>
              <a:rPr kumimoji="1" lang="zh-CN" altLang="en-US" sz="2800" dirty="0">
                <a:latin typeface="Times New Roman" panose="02020603050405020304" pitchFamily="18" charset="0"/>
              </a:rPr>
              <a:t>色度图（</a:t>
            </a:r>
            <a:r>
              <a:rPr kumimoji="1" lang="en-US" altLang="zh-CN" sz="2800" dirty="0">
                <a:latin typeface="Times New Roman" panose="02020603050405020304" pitchFamily="18" charset="0"/>
              </a:rPr>
              <a:t>CIE chromaticity diagram</a:t>
            </a:r>
            <a:r>
              <a:rPr kumimoji="1" lang="zh-CN" altLang="en-US" sz="2800" dirty="0" smtClean="0">
                <a:latin typeface="Times New Roman" panose="02020603050405020304" pitchFamily="18" charset="0"/>
              </a:rPr>
              <a:t>）</a:t>
            </a:r>
            <a:endParaRPr lang="en-US" altLang="zh-CN" sz="2800" dirty="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388" y="1848659"/>
            <a:ext cx="4606308" cy="4893008"/>
          </a:xfrm>
          <a:prstGeom prst="rect">
            <a:avLst/>
          </a:prstGeom>
        </p:spPr>
      </p:pic>
    </p:spTree>
    <p:extLst>
      <p:ext uri="{BB962C8B-B14F-4D97-AF65-F5344CB8AC3E}">
        <p14:creationId xmlns:p14="http://schemas.microsoft.com/office/powerpoint/2010/main" val="42346262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3" name="图片 2"/>
          <p:cNvPicPr>
            <a:picLocks noChangeAspect="1"/>
          </p:cNvPicPr>
          <p:nvPr/>
        </p:nvPicPr>
        <p:blipFill>
          <a:blip r:embed="rId3"/>
          <a:stretch>
            <a:fillRect/>
          </a:stretch>
        </p:blipFill>
        <p:spPr>
          <a:xfrm>
            <a:off x="1506829" y="1058555"/>
            <a:ext cx="3982872" cy="4831434"/>
          </a:xfrm>
          <a:prstGeom prst="rect">
            <a:avLst/>
          </a:prstGeom>
        </p:spPr>
      </p:pic>
      <p:pic>
        <p:nvPicPr>
          <p:cNvPr id="14" name="图片 13"/>
          <p:cNvPicPr>
            <a:picLocks noChangeAspect="1"/>
          </p:cNvPicPr>
          <p:nvPr/>
        </p:nvPicPr>
        <p:blipFill>
          <a:blip r:embed="rId4"/>
          <a:stretch>
            <a:fillRect/>
          </a:stretch>
        </p:blipFill>
        <p:spPr>
          <a:xfrm>
            <a:off x="6693101" y="1058555"/>
            <a:ext cx="3827625" cy="4831434"/>
          </a:xfrm>
          <a:prstGeom prst="rect">
            <a:avLst/>
          </a:prstGeom>
        </p:spPr>
      </p:pic>
      <p:sp>
        <p:nvSpPr>
          <p:cNvPr id="15" name="文本框 14"/>
          <p:cNvSpPr txBox="1"/>
          <p:nvPr/>
        </p:nvSpPr>
        <p:spPr>
          <a:xfrm>
            <a:off x="2474843" y="6013174"/>
            <a:ext cx="2254143" cy="461665"/>
          </a:xfrm>
          <a:prstGeom prst="rect">
            <a:avLst/>
          </a:prstGeom>
          <a:noFill/>
        </p:spPr>
        <p:txBody>
          <a:bodyPr wrap="none" rtlCol="0">
            <a:spAutoFit/>
          </a:bodyPr>
          <a:lstStyle/>
          <a:p>
            <a:r>
              <a:rPr lang="zh-CN" altLang="en-US" sz="2400" dirty="0" smtClean="0"/>
              <a:t>油漆（</a:t>
            </a:r>
            <a:r>
              <a:rPr lang="en-US" altLang="zh-CN" sz="2400" dirty="0" smtClean="0"/>
              <a:t>BRDF</a:t>
            </a:r>
            <a:r>
              <a:rPr lang="zh-CN" altLang="en-US" sz="2400" dirty="0" smtClean="0"/>
              <a:t>）</a:t>
            </a:r>
            <a:endParaRPr lang="zh-CN" altLang="en-US" sz="2400" dirty="0"/>
          </a:p>
        </p:txBody>
      </p:sp>
      <p:sp>
        <p:nvSpPr>
          <p:cNvPr id="16" name="文本框 15"/>
          <p:cNvSpPr txBox="1"/>
          <p:nvPr/>
        </p:nvSpPr>
        <p:spPr>
          <a:xfrm>
            <a:off x="7481991" y="6013174"/>
            <a:ext cx="2664512" cy="461665"/>
          </a:xfrm>
          <a:prstGeom prst="rect">
            <a:avLst/>
          </a:prstGeom>
          <a:noFill/>
        </p:spPr>
        <p:txBody>
          <a:bodyPr wrap="none" rtlCol="0">
            <a:spAutoFit/>
          </a:bodyPr>
          <a:lstStyle/>
          <a:p>
            <a:r>
              <a:rPr lang="zh-CN" altLang="en-US" sz="2400" dirty="0" smtClean="0"/>
              <a:t>牛奶（</a:t>
            </a:r>
            <a:r>
              <a:rPr lang="en-US" altLang="zh-CN" sz="2400" dirty="0" smtClean="0"/>
              <a:t>BSSRDF</a:t>
            </a:r>
            <a:r>
              <a:rPr lang="zh-CN" altLang="en-US" sz="2400" dirty="0" smtClean="0"/>
              <a:t>）</a:t>
            </a:r>
            <a:endParaRPr lang="zh-CN" altLang="en-US" sz="2400" dirty="0"/>
          </a:p>
        </p:txBody>
      </p:sp>
    </p:spTree>
    <p:extLst>
      <p:ext uri="{BB962C8B-B14F-4D97-AF65-F5344CB8AC3E}">
        <p14:creationId xmlns:p14="http://schemas.microsoft.com/office/powerpoint/2010/main" val="2036454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5" name="文本框 14"/>
          <p:cNvSpPr txBox="1"/>
          <p:nvPr/>
        </p:nvSpPr>
        <p:spPr>
          <a:xfrm>
            <a:off x="2513250" y="5563511"/>
            <a:ext cx="2254143" cy="461665"/>
          </a:xfrm>
          <a:prstGeom prst="rect">
            <a:avLst/>
          </a:prstGeom>
          <a:noFill/>
        </p:spPr>
        <p:txBody>
          <a:bodyPr wrap="none" rtlCol="0">
            <a:spAutoFit/>
          </a:bodyPr>
          <a:lstStyle/>
          <a:p>
            <a:r>
              <a:rPr lang="zh-CN" altLang="en-US" sz="2400" dirty="0" smtClean="0"/>
              <a:t>人脸（</a:t>
            </a:r>
            <a:r>
              <a:rPr lang="en-US" altLang="zh-CN" sz="2400" dirty="0" smtClean="0"/>
              <a:t>BRDF</a:t>
            </a:r>
            <a:r>
              <a:rPr lang="zh-CN" altLang="en-US" sz="2400" dirty="0" smtClean="0"/>
              <a:t>）</a:t>
            </a:r>
            <a:endParaRPr lang="zh-CN" altLang="en-US" sz="2400" dirty="0"/>
          </a:p>
        </p:txBody>
      </p:sp>
      <p:sp>
        <p:nvSpPr>
          <p:cNvPr id="16" name="文本框 15"/>
          <p:cNvSpPr txBox="1"/>
          <p:nvPr/>
        </p:nvSpPr>
        <p:spPr>
          <a:xfrm>
            <a:off x="7828059" y="5561109"/>
            <a:ext cx="2664512" cy="461665"/>
          </a:xfrm>
          <a:prstGeom prst="rect">
            <a:avLst/>
          </a:prstGeom>
          <a:noFill/>
        </p:spPr>
        <p:txBody>
          <a:bodyPr wrap="none" rtlCol="0">
            <a:spAutoFit/>
          </a:bodyPr>
          <a:lstStyle/>
          <a:p>
            <a:r>
              <a:rPr lang="zh-CN" altLang="en-US" sz="2400" dirty="0" smtClean="0"/>
              <a:t>人脸（</a:t>
            </a:r>
            <a:r>
              <a:rPr lang="en-US" altLang="zh-CN" sz="2400" dirty="0" smtClean="0"/>
              <a:t>BSSRDF</a:t>
            </a:r>
            <a:r>
              <a:rPr lang="zh-CN" altLang="en-US" sz="2400" dirty="0" smtClean="0"/>
              <a:t>）</a:t>
            </a:r>
            <a:endParaRPr lang="zh-CN" altLang="en-US" sz="2400" dirty="0"/>
          </a:p>
        </p:txBody>
      </p:sp>
      <p:pic>
        <p:nvPicPr>
          <p:cNvPr id="5" name="图片 4"/>
          <p:cNvPicPr>
            <a:picLocks noChangeAspect="1"/>
          </p:cNvPicPr>
          <p:nvPr/>
        </p:nvPicPr>
        <p:blipFill>
          <a:blip r:embed="rId3"/>
          <a:stretch>
            <a:fillRect/>
          </a:stretch>
        </p:blipFill>
        <p:spPr>
          <a:xfrm>
            <a:off x="856688" y="1257915"/>
            <a:ext cx="5469301" cy="4071267"/>
          </a:xfrm>
          <a:prstGeom prst="rect">
            <a:avLst/>
          </a:prstGeom>
        </p:spPr>
      </p:pic>
      <p:pic>
        <p:nvPicPr>
          <p:cNvPr id="11" name="图片 10"/>
          <p:cNvPicPr>
            <a:picLocks noChangeAspect="1"/>
          </p:cNvPicPr>
          <p:nvPr/>
        </p:nvPicPr>
        <p:blipFill>
          <a:blip r:embed="rId4"/>
          <a:stretch>
            <a:fillRect/>
          </a:stretch>
        </p:blipFill>
        <p:spPr>
          <a:xfrm>
            <a:off x="6325989" y="1257915"/>
            <a:ext cx="5469301" cy="4071267"/>
          </a:xfrm>
          <a:prstGeom prst="rect">
            <a:avLst/>
          </a:prstGeom>
        </p:spPr>
      </p:pic>
    </p:spTree>
    <p:extLst>
      <p:ext uri="{BB962C8B-B14F-4D97-AF65-F5344CB8AC3E}">
        <p14:creationId xmlns:p14="http://schemas.microsoft.com/office/powerpoint/2010/main" val="36928339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95284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mn-ea"/>
              </a:rPr>
              <a:t>给定物体材质，一个表面对于不同的光线入射角和光线反射角的组合有不同的反射率</a:t>
            </a:r>
            <a:endParaRPr kumimoji="1" lang="en-US" altLang="zh-CN" sz="2800" dirty="0" smtClean="0">
              <a:latin typeface="+mn-ea"/>
            </a:endParaRPr>
          </a:p>
          <a:p>
            <a:pPr marL="457200" indent="-457200" algn="just">
              <a:lnSpc>
                <a:spcPct val="150000"/>
              </a:lnSpc>
              <a:buClr>
                <a:srgbClr val="0070C0"/>
              </a:buClr>
              <a:buFont typeface="Wingdings" panose="05000000000000000000" pitchFamily="2" charset="2"/>
              <a:buChar char="p"/>
            </a:pPr>
            <a:r>
              <a:rPr kumimoji="1" lang="en-US" altLang="zh-CN" sz="2800" dirty="0" smtClean="0">
                <a:latin typeface="+mn-ea"/>
              </a:rPr>
              <a:t>BRDF</a:t>
            </a:r>
            <a:r>
              <a:rPr kumimoji="1" lang="zh-CN" altLang="en-US" sz="2800" dirty="0" smtClean="0">
                <a:latin typeface="+mn-ea"/>
              </a:rPr>
              <a:t>模型是利用表面反射性质对光线和物体表面作用以及传播进行描述的物理量</a:t>
            </a:r>
            <a:endParaRPr kumimoji="1" lang="en-US" altLang="zh-CN" sz="2800" dirty="0" smtClean="0">
              <a:latin typeface="+mn-ea"/>
            </a:endParaRPr>
          </a:p>
        </p:txBody>
      </p:sp>
    </p:spTree>
    <p:extLst>
      <p:ext uri="{BB962C8B-B14F-4D97-AF65-F5344CB8AC3E}">
        <p14:creationId xmlns:p14="http://schemas.microsoft.com/office/powerpoint/2010/main" val="2899997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4" name="矩形 13"/>
              <p:cNvSpPr/>
              <p:nvPr/>
            </p:nvSpPr>
            <p:spPr>
              <a:xfrm>
                <a:off x="934361" y="1045369"/>
                <a:ext cx="1095284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mn-ea"/>
                  </a:rPr>
                  <a:t>BRDF</a:t>
                </a:r>
                <a:r>
                  <a:rPr kumimoji="1" lang="zh-CN" altLang="en-US" sz="2800" dirty="0" smtClean="0">
                    <a:latin typeface="+mn-ea"/>
                  </a:rPr>
                  <a:t>反射光的计算模型</a:t>
                </a:r>
                <a:endParaRPr kumimoji="1" lang="en-US" altLang="zh-CN" sz="2800" dirty="0" smtClean="0">
                  <a:latin typeface="+mn-ea"/>
                </a:endParaRPr>
              </a:p>
              <a:p>
                <a:pPr marL="914400" lvl="1" indent="-457200">
                  <a:lnSpc>
                    <a:spcPct val="150000"/>
                  </a:lnSpc>
                  <a:buClr>
                    <a:srgbClr val="0070C0"/>
                  </a:buClr>
                  <a:buFont typeface="Wingdings" panose="05000000000000000000" pitchFamily="2" charset="2"/>
                  <a:buChar char="n"/>
                </a:pPr>
                <a:endParaRPr kumimoji="1" lang="en-US" altLang="zh-CN" sz="2800" dirty="0" smtClean="0">
                  <a:latin typeface="+mn-ea"/>
                </a:endParaRPr>
              </a:p>
              <a:p>
                <a:pPr marL="914400" lvl="1" indent="-457200">
                  <a:lnSpc>
                    <a:spcPct val="150000"/>
                  </a:lnSpc>
                  <a:buClr>
                    <a:srgbClr val="0070C0"/>
                  </a:buClr>
                  <a:buFont typeface="Wingdings" panose="05000000000000000000" pitchFamily="2" charset="2"/>
                  <a:buChar char="n"/>
                </a:pPr>
                <a:r>
                  <a:rPr kumimoji="1" lang="zh-CN" altLang="en-US" sz="2800" dirty="0" smtClean="0">
                    <a:latin typeface="+mn-ea"/>
                  </a:rPr>
                  <a:t>光</a:t>
                </a:r>
                <a:r>
                  <a:rPr kumimoji="1" lang="zh-CN" altLang="en-US" sz="2800" dirty="0">
                    <a:latin typeface="+mn-ea"/>
                  </a:rPr>
                  <a:t>的</a:t>
                </a:r>
                <a:r>
                  <a:rPr kumimoji="1" lang="zh-CN" altLang="en-US" sz="2800" dirty="0" smtClean="0">
                    <a:latin typeface="+mn-ea"/>
                  </a:rPr>
                  <a:t>波长 </a:t>
                </a:r>
                <a14:m>
                  <m:oMath xmlns:m="http://schemas.openxmlformats.org/officeDocument/2006/math">
                    <m:r>
                      <m:rPr>
                        <m:nor/>
                      </m:rPr>
                      <a:rPr kumimoji="1" lang="el-GR" altLang="zh-CN" sz="2800" dirty="0">
                        <a:latin typeface="Times New Roman" panose="02020603050405020304" pitchFamily="18" charset="0"/>
                        <a:ea typeface="宋体" panose="02010600030101010101" pitchFamily="2" charset="-122"/>
                      </a:rPr>
                      <m:t>λ</m:t>
                    </m:r>
                  </m:oMath>
                </a14:m>
                <a:endParaRPr kumimoji="1" lang="en-US" altLang="zh-CN" sz="2800" dirty="0" smtClean="0">
                  <a:latin typeface="+mn-ea"/>
                </a:endParaRPr>
              </a:p>
              <a:p>
                <a:pPr marL="914400" lvl="1" indent="-457200">
                  <a:lnSpc>
                    <a:spcPct val="150000"/>
                  </a:lnSpc>
                  <a:buClr>
                    <a:srgbClr val="0070C0"/>
                  </a:buClr>
                  <a:buFont typeface="Wingdings" panose="05000000000000000000" pitchFamily="2" charset="2"/>
                  <a:buChar char="n"/>
                </a:pPr>
                <a:r>
                  <a:rPr kumimoji="1" lang="zh-CN" altLang="en-US" sz="2800" dirty="0" smtClean="0">
                    <a:latin typeface="+mn-ea"/>
                  </a:rPr>
                  <a:t>二</a:t>
                </a:r>
                <a:r>
                  <a:rPr kumimoji="1" lang="zh-CN" altLang="en-US" sz="2800" dirty="0">
                    <a:latin typeface="+mn-ea"/>
                  </a:rPr>
                  <a:t>维入射光</a:t>
                </a:r>
                <a:r>
                  <a:rPr kumimoji="1" lang="zh-CN" altLang="en-US" sz="2800" dirty="0" smtClean="0">
                    <a:latin typeface="+mn-ea"/>
                  </a:rPr>
                  <a:t>方向 </a:t>
                </a:r>
                <a14:m>
                  <m:oMath xmlns:m="http://schemas.openxmlformats.org/officeDocument/2006/math">
                    <m:sSub>
                      <m:sSubPr>
                        <m:ctrlPr>
                          <a:rPr kumimoji="1" lang="en-US" altLang="zh-CN" sz="2800" i="1" smtClean="0">
                            <a:latin typeface="Cambria Math" panose="02040503050406030204" pitchFamily="18" charset="0"/>
                          </a:rPr>
                        </m:ctrlPr>
                      </m:sSubPr>
                      <m:e>
                        <m:r>
                          <a:rPr kumimoji="1" lang="zh-CN" altLang="en-US" sz="2800" i="1">
                            <a:latin typeface="Cambria Math" panose="02040503050406030204" pitchFamily="18" charset="0"/>
                          </a:rPr>
                          <m:t>𝜔</m:t>
                        </m:r>
                      </m:e>
                      <m:sub>
                        <m:r>
                          <a:rPr kumimoji="1" lang="en-US" altLang="zh-CN" sz="2800" i="1">
                            <a:latin typeface="Cambria Math" panose="02040503050406030204" pitchFamily="18" charset="0"/>
                          </a:rPr>
                          <m:t>𝑖</m:t>
                        </m:r>
                      </m:sub>
                    </m:sSub>
                    <m:r>
                      <a:rPr kumimoji="1" lang="en-US" altLang="zh-CN" sz="2800" b="0" i="1" smtClean="0">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smtClean="0">
                            <a:latin typeface="Cambria Math" panose="02040503050406030204" pitchFamily="18" charset="0"/>
                          </a:rPr>
                          <m:t>𝜃</m:t>
                        </m:r>
                      </m:e>
                      <m:sub>
                        <m:r>
                          <a:rPr kumimoji="1" lang="en-US" altLang="zh-CN" sz="2800" i="1">
                            <a:latin typeface="Cambria Math" panose="02040503050406030204" pitchFamily="18" charset="0"/>
                          </a:rPr>
                          <m:t>𝑖</m:t>
                        </m:r>
                      </m:sub>
                    </m:sSub>
                    <m:r>
                      <a:rPr kumimoji="1" lang="en-US" altLang="zh-CN" sz="2800" b="0" i="1" smtClean="0">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smtClean="0">
                            <a:latin typeface="Cambria Math" panose="02040503050406030204" pitchFamily="18" charset="0"/>
                          </a:rPr>
                          <m:t>𝜑</m:t>
                        </m:r>
                      </m:e>
                      <m:sub>
                        <m:r>
                          <a:rPr kumimoji="1" lang="en-US" altLang="zh-CN" sz="2800" i="1">
                            <a:latin typeface="Cambria Math" panose="02040503050406030204" pitchFamily="18" charset="0"/>
                          </a:rPr>
                          <m:t>𝑖</m:t>
                        </m:r>
                      </m:sub>
                    </m:sSub>
                    <m:r>
                      <a:rPr kumimoji="1" lang="en-US" altLang="zh-CN" sz="2800" b="0" i="1" smtClean="0">
                        <a:latin typeface="Cambria Math" panose="02040503050406030204" pitchFamily="18" charset="0"/>
                      </a:rPr>
                      <m:t>)</m:t>
                    </m:r>
                  </m:oMath>
                </a14:m>
                <a:endParaRPr kumimoji="1" lang="en-US" altLang="zh-CN" sz="2800" i="1" dirty="0" smtClean="0">
                  <a:latin typeface="+mn-ea"/>
                </a:endParaRPr>
              </a:p>
              <a:p>
                <a:pPr marL="914400" lvl="1" indent="-457200">
                  <a:lnSpc>
                    <a:spcPct val="150000"/>
                  </a:lnSpc>
                  <a:buClr>
                    <a:srgbClr val="0070C0"/>
                  </a:buClr>
                  <a:buFont typeface="Wingdings" panose="05000000000000000000" pitchFamily="2" charset="2"/>
                  <a:buChar char="n"/>
                </a:pPr>
                <a:r>
                  <a:rPr kumimoji="1" lang="zh-CN" altLang="en-US" sz="2800" dirty="0" smtClean="0">
                    <a:latin typeface="+mn-ea"/>
                  </a:rPr>
                  <a:t>二</a:t>
                </a:r>
                <a:r>
                  <a:rPr kumimoji="1" lang="zh-CN" altLang="en-US" sz="2800" dirty="0">
                    <a:latin typeface="+mn-ea"/>
                  </a:rPr>
                  <a:t>维</a:t>
                </a:r>
                <a:r>
                  <a:rPr kumimoji="1" lang="zh-CN" altLang="en-US" sz="2800" dirty="0" smtClean="0">
                    <a:latin typeface="+mn-ea"/>
                  </a:rPr>
                  <a:t>输出反射光方向 </a:t>
                </a:r>
                <a14:m>
                  <m:oMath xmlns:m="http://schemas.openxmlformats.org/officeDocument/2006/math">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𝜔</m:t>
                        </m:r>
                      </m:e>
                      <m:sub>
                        <m:r>
                          <a:rPr kumimoji="1" lang="en-US" altLang="zh-CN" sz="2800" b="0" i="1" smtClean="0">
                            <a:latin typeface="Cambria Math" panose="02040503050406030204" pitchFamily="18" charset="0"/>
                          </a:rPr>
                          <m:t>0</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𝜃</m:t>
                        </m:r>
                      </m:e>
                      <m:sub>
                        <m:r>
                          <a:rPr kumimoji="1" lang="en-US" altLang="zh-CN" sz="2800" b="0" i="1" smtClean="0">
                            <a:latin typeface="Cambria Math" panose="02040503050406030204" pitchFamily="18" charset="0"/>
                          </a:rPr>
                          <m:t>0</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𝜑</m:t>
                        </m:r>
                      </m:e>
                      <m:sub>
                        <m:r>
                          <a:rPr kumimoji="1" lang="en-US" altLang="zh-CN" sz="2800" b="0" i="1" smtClean="0">
                            <a:latin typeface="Cambria Math" panose="02040503050406030204" pitchFamily="18" charset="0"/>
                          </a:rPr>
                          <m:t>0</m:t>
                        </m:r>
                      </m:sub>
                    </m:sSub>
                    <m:r>
                      <a:rPr kumimoji="1" lang="en-US" altLang="zh-CN" sz="2800" i="1">
                        <a:latin typeface="Cambria Math" panose="02040503050406030204" pitchFamily="18" charset="0"/>
                      </a:rPr>
                      <m:t>)</m:t>
                    </m:r>
                  </m:oMath>
                </a14:m>
                <a:endParaRPr kumimoji="1" lang="en-US" altLang="zh-CN" sz="2800" dirty="0" smtClean="0">
                  <a:latin typeface="+mn-ea"/>
                </a:endParaRPr>
              </a:p>
              <a:p>
                <a:pPr marL="914400" lvl="1" indent="-457200">
                  <a:lnSpc>
                    <a:spcPct val="150000"/>
                  </a:lnSpc>
                  <a:buClr>
                    <a:srgbClr val="0070C0"/>
                  </a:buClr>
                  <a:buFont typeface="Wingdings" panose="05000000000000000000" pitchFamily="2" charset="2"/>
                  <a:buChar char="n"/>
                </a:pPr>
                <a:r>
                  <a:rPr kumimoji="1" lang="zh-CN" altLang="en-US" sz="2800" dirty="0" smtClean="0">
                    <a:latin typeface="+mn-ea"/>
                  </a:rPr>
                  <a:t>表面</a:t>
                </a:r>
                <a:r>
                  <a:rPr kumimoji="1" lang="zh-CN" altLang="en-US" sz="2800" dirty="0">
                    <a:latin typeface="+mn-ea"/>
                  </a:rPr>
                  <a:t>上的空间</a:t>
                </a:r>
                <a:r>
                  <a:rPr kumimoji="1" lang="zh-CN" altLang="en-US" sz="2800" dirty="0" smtClean="0">
                    <a:latin typeface="+mn-ea"/>
                  </a:rPr>
                  <a:t>位置 </a:t>
                </a:r>
                <a14:m>
                  <m:oMath xmlns:m="http://schemas.openxmlformats.org/officeDocument/2006/math">
                    <m:r>
                      <a:rPr kumimoji="1" lang="en-US" altLang="zh-CN" sz="2800" i="1" smtClean="0">
                        <a:latin typeface="Cambria Math" panose="02040503050406030204" pitchFamily="18" charset="0"/>
                      </a:rPr>
                      <m:t>(</m:t>
                    </m:r>
                    <m:r>
                      <a:rPr kumimoji="1" lang="en-US" altLang="zh-CN" sz="2800" b="0" i="1" smtClean="0">
                        <a:latin typeface="Cambria Math" panose="02040503050406030204" pitchFamily="18" charset="0"/>
                      </a:rPr>
                      <m:t>𝑢</m:t>
                    </m:r>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𝑣</m:t>
                    </m:r>
                    <m:r>
                      <a:rPr kumimoji="1" lang="en-US" altLang="zh-CN" sz="2800" i="1">
                        <a:latin typeface="Cambria Math" panose="02040503050406030204" pitchFamily="18" charset="0"/>
                      </a:rPr>
                      <m:t>)</m:t>
                    </m:r>
                  </m:oMath>
                </a14:m>
                <a:endParaRPr kumimoji="1" lang="en-US" altLang="zh-CN" sz="2800" dirty="0">
                  <a:latin typeface="+mn-ea"/>
                </a:endParaRPr>
              </a:p>
              <a:p>
                <a:pPr marL="1371600" lvl="2" indent="-457200">
                  <a:lnSpc>
                    <a:spcPct val="150000"/>
                  </a:lnSpc>
                  <a:buClr>
                    <a:srgbClr val="0070C0"/>
                  </a:buClr>
                  <a:buFont typeface="Wingdings" panose="05000000000000000000" pitchFamily="2" charset="2"/>
                  <a:buChar char="Ø"/>
                </a:pPr>
                <a:r>
                  <a:rPr kumimoji="1" lang="zh-CN" altLang="en-US" sz="2800" dirty="0" smtClean="0">
                    <a:latin typeface="+mn-ea"/>
                  </a:rPr>
                  <a:t>许多</a:t>
                </a:r>
                <a:r>
                  <a:rPr kumimoji="1" lang="zh-CN" altLang="en-US" sz="2800" dirty="0">
                    <a:latin typeface="+mn-ea"/>
                  </a:rPr>
                  <a:t>真实世界的材料（例如木材）由具有空间变化密度和随机特征的子材料组成</a:t>
                </a:r>
                <a:endParaRPr kumimoji="1" lang="en-US" altLang="zh-CN" sz="2800" dirty="0" smtClean="0">
                  <a:latin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952840" cy="5262979"/>
              </a:xfrm>
              <a:prstGeom prst="rect">
                <a:avLst/>
              </a:prstGeom>
              <a:blipFill>
                <a:blip r:embed="rId3"/>
                <a:stretch>
                  <a:fillRect l="-946" b="-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898211" y="1848659"/>
                <a:ext cx="4333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dirty="0" smtClean="0">
                          <a:latin typeface="Times New Roman" panose="02020603050405020304" pitchFamily="18" charset="0"/>
                        </a:rPr>
                        <m:t>BRDF</m:t>
                      </m:r>
                      <m:r>
                        <a:rPr kumimoji="1" lang="en-US" altLang="zh-CN" sz="2800" b="0" i="1" dirty="0" smtClean="0">
                          <a:latin typeface="Cambria Math" panose="02040503050406030204" pitchFamily="18" charset="0"/>
                        </a:rPr>
                        <m:t>(</m:t>
                      </m:r>
                      <m:r>
                        <m:rPr>
                          <m:nor/>
                        </m:rPr>
                        <a:rPr kumimoji="1" lang="el-GR" altLang="zh-CN" sz="2800" dirty="0">
                          <a:latin typeface="Times New Roman" panose="02020603050405020304" pitchFamily="18" charset="0"/>
                          <a:ea typeface="宋体" panose="02010600030101010101" pitchFamily="2" charset="-122"/>
                        </a:rPr>
                        <m:t>λ</m:t>
                      </m:r>
                      <m:r>
                        <a:rPr kumimoji="1" lang="zh-CN" altLang="en-US"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𝜔</m:t>
                          </m:r>
                        </m:e>
                        <m:sub>
                          <m:r>
                            <m:rPr>
                              <m:sty m:val="p"/>
                            </m:rPr>
                            <a:rPr kumimoji="1" lang="en-US" altLang="zh-CN" sz="2800" i="1">
                              <a:latin typeface="Cambria Math" panose="02040503050406030204" pitchFamily="18" charset="0"/>
                            </a:rPr>
                            <m:t>i</m:t>
                          </m:r>
                        </m:sub>
                      </m:sSub>
                      <m:r>
                        <a:rPr kumimoji="1" lang="zh-CN" altLang="en-US"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𝜔</m:t>
                          </m:r>
                        </m:e>
                        <m:sub>
                          <m:r>
                            <a:rPr kumimoji="1" lang="en-US" altLang="zh-CN" sz="2800" b="0" i="1" smtClean="0">
                              <a:latin typeface="Cambria Math" panose="02040503050406030204" pitchFamily="18" charset="0"/>
                            </a:rPr>
                            <m:t>0</m:t>
                          </m:r>
                        </m:sub>
                      </m:sSub>
                      <m:r>
                        <a:rPr kumimoji="1" lang="zh-CN" altLang="en-US" sz="2800" i="1">
                          <a:latin typeface="Cambria Math" panose="02040503050406030204" pitchFamily="18" charset="0"/>
                        </a:rPr>
                        <m:t>，</m:t>
                      </m:r>
                      <m:r>
                        <a:rPr kumimoji="1" lang="en-US" altLang="zh-CN" sz="2800" i="1">
                          <a:latin typeface="Cambria Math" panose="02040503050406030204" pitchFamily="18" charset="0"/>
                        </a:rPr>
                        <m:t>𝑢</m:t>
                      </m:r>
                      <m:r>
                        <a:rPr kumimoji="1" lang="zh-CN" altLang="en-US" sz="2800" i="1">
                          <a:latin typeface="Cambria Math" panose="02040503050406030204" pitchFamily="18" charset="0"/>
                        </a:rPr>
                        <m:t>，</m:t>
                      </m:r>
                      <m:r>
                        <a:rPr kumimoji="1" lang="en-US" altLang="zh-CN" sz="2800" i="1">
                          <a:latin typeface="Cambria Math" panose="02040503050406030204" pitchFamily="18" charset="0"/>
                        </a:rPr>
                        <m:t>𝑣</m:t>
                      </m:r>
                      <m:r>
                        <a:rPr kumimoji="1" lang="en-US" altLang="zh-CN" sz="2800" b="0" i="1" smtClean="0">
                          <a:latin typeface="Cambria Math" panose="02040503050406030204" pitchFamily="18" charset="0"/>
                        </a:rPr>
                        <m:t>)</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3898211" y="1848659"/>
                <a:ext cx="4333430" cy="52322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78436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4" name="矩形 13"/>
              <p:cNvSpPr/>
              <p:nvPr/>
            </p:nvSpPr>
            <p:spPr>
              <a:xfrm>
                <a:off x="934361" y="1045369"/>
                <a:ext cx="10952840" cy="3327770"/>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mn-ea"/>
                  </a:rPr>
                  <a:t>BRDF</a:t>
                </a:r>
              </a:p>
              <a:p>
                <a:pPr marL="457200" indent="-457200" algn="just">
                  <a:lnSpc>
                    <a:spcPct val="150000"/>
                  </a:lnSpc>
                  <a:buClr>
                    <a:srgbClr val="0070C0"/>
                  </a:buClr>
                  <a:buFont typeface="Wingdings" panose="05000000000000000000" pitchFamily="2" charset="2"/>
                  <a:buChar char="p"/>
                </a:pPr>
                <a:endParaRPr kumimoji="1" lang="en-US" altLang="zh-CN" sz="2800" dirty="0">
                  <a:latin typeface="+mn-ea"/>
                </a:endParaRPr>
              </a:p>
              <a:p>
                <a:pPr marL="457200" indent="-457200" algn="just">
                  <a:lnSpc>
                    <a:spcPct val="150000"/>
                  </a:lnSpc>
                  <a:buClr>
                    <a:srgbClr val="0070C0"/>
                  </a:buClr>
                  <a:buFont typeface="Wingdings" panose="05000000000000000000" pitchFamily="2" charset="2"/>
                  <a:buChar char="p"/>
                </a:pPr>
                <a:endParaRPr kumimoji="1" lang="en-US" altLang="zh-CN" sz="2800" dirty="0" smtClean="0">
                  <a:latin typeface="+mn-ea"/>
                </a:endParaRPr>
              </a:p>
              <a:p>
                <a:pPr marL="914400" lvl="1" indent="-457200">
                  <a:lnSpc>
                    <a:spcPct val="150000"/>
                  </a:lnSpc>
                  <a:buClr>
                    <a:srgbClr val="0070C0"/>
                  </a:buClr>
                  <a:buFont typeface="Wingdings" panose="05000000000000000000" pitchFamily="2" charset="2"/>
                  <a:buChar char="n"/>
                </a:pPr>
                <a14:m>
                  <m:oMath xmlns:m="http://schemas.openxmlformats.org/officeDocument/2006/math">
                    <m:r>
                      <a:rPr kumimoji="1" lang="en-US" altLang="zh-CN" sz="2800" i="1">
                        <a:latin typeface="Cambria Math" panose="02040503050406030204" pitchFamily="18" charset="0"/>
                      </a:rPr>
                      <m:t>𝑑</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𝐿</m:t>
                        </m:r>
                      </m:e>
                      <m:sub>
                        <m:r>
                          <a:rPr kumimoji="1" lang="en-US" altLang="zh-CN" sz="2800" i="1">
                            <a:latin typeface="Cambria Math" panose="02040503050406030204" pitchFamily="18" charset="0"/>
                          </a:rPr>
                          <m:t>𝑖</m:t>
                        </m:r>
                      </m:sub>
                    </m:sSub>
                    <m:r>
                      <a:rPr kumimoji="1" lang="zh-CN" altLang="en-US" sz="2800" i="1" smtClean="0">
                        <a:latin typeface="Cambria Math" panose="02040503050406030204" pitchFamily="18" charset="0"/>
                      </a:rPr>
                      <m:t>代表</m:t>
                    </m:r>
                  </m:oMath>
                </a14:m>
                <a:r>
                  <a:rPr kumimoji="1" lang="zh-CN" altLang="en-US" sz="2800" dirty="0" smtClean="0">
                    <a:latin typeface="+mn-ea"/>
                  </a:rPr>
                  <a:t>入射光能量</a:t>
                </a:r>
                <a:endParaRPr kumimoji="1" lang="en-US" altLang="zh-CN" sz="2800" dirty="0" smtClean="0">
                  <a:latin typeface="+mn-ea"/>
                </a:endParaRPr>
              </a:p>
              <a:p>
                <a:pPr marL="914400" lvl="1" indent="-457200">
                  <a:lnSpc>
                    <a:spcPct val="150000"/>
                  </a:lnSpc>
                  <a:buClr>
                    <a:srgbClr val="0070C0"/>
                  </a:buClr>
                  <a:buFont typeface="Wingdings" panose="05000000000000000000" pitchFamily="2" charset="2"/>
                  <a:buChar char="n"/>
                </a:pPr>
                <a14:m>
                  <m:oMath xmlns:m="http://schemas.openxmlformats.org/officeDocument/2006/math">
                    <m:r>
                      <a:rPr kumimoji="1" lang="en-US" altLang="zh-CN" sz="2800" i="1">
                        <a:latin typeface="Cambria Math" panose="02040503050406030204" pitchFamily="18" charset="0"/>
                      </a:rPr>
                      <m:t>𝑑</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𝐸</m:t>
                        </m:r>
                      </m:e>
                      <m:sub>
                        <m:r>
                          <a:rPr kumimoji="1" lang="en-US" altLang="zh-CN" sz="2800" i="1">
                            <a:latin typeface="Cambria Math" panose="02040503050406030204" pitchFamily="18" charset="0"/>
                          </a:rPr>
                          <m:t>0</m:t>
                        </m:r>
                      </m:sub>
                    </m:sSub>
                  </m:oMath>
                </a14:m>
                <a:r>
                  <a:rPr kumimoji="1" lang="zh-CN" altLang="en-US" sz="2800" dirty="0" smtClean="0">
                    <a:latin typeface="+mn-ea"/>
                  </a:rPr>
                  <a:t>代表出射光能量</a:t>
                </a:r>
                <a:endParaRPr kumimoji="1" lang="en-US" altLang="zh-CN" sz="2800" dirty="0" smtClean="0">
                  <a:latin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952840" cy="3327770"/>
              </a:xfrm>
              <a:prstGeom prst="rect">
                <a:avLst/>
              </a:prstGeom>
              <a:blipFill>
                <a:blip r:embed="rId3"/>
                <a:stretch>
                  <a:fillRect l="-946" b="-18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687824" y="1729706"/>
                <a:ext cx="6055760" cy="989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dirty="0">
                          <a:latin typeface="Times New Roman" panose="02020603050405020304" pitchFamily="18" charset="0"/>
                        </a:rPr>
                        <m:t>BRDF</m:t>
                      </m:r>
                      <m:d>
                        <m:dPr>
                          <m:ctrlPr>
                            <a:rPr kumimoji="1" lang="en-US" altLang="zh-CN" sz="2800" b="0" i="1" dirty="0" smtClean="0">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𝜃</m:t>
                              </m:r>
                            </m:e>
                            <m:sub>
                              <m:r>
                                <a:rPr kumimoji="1" lang="en-US" altLang="zh-CN" sz="2800" b="0" i="1" smtClean="0">
                                  <a:latin typeface="Cambria Math" panose="02040503050406030204" pitchFamily="18" charset="0"/>
                                </a:rPr>
                                <m:t>𝑖</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𝜑</m:t>
                              </m:r>
                            </m:e>
                            <m:sub>
                              <m:r>
                                <a:rPr kumimoji="1" lang="en-US" altLang="zh-CN" sz="2800" b="0" i="1" smtClean="0">
                                  <a:latin typeface="Cambria Math" panose="02040503050406030204" pitchFamily="18" charset="0"/>
                                </a:rPr>
                                <m:t>𝑖</m:t>
                              </m:r>
                            </m:sub>
                          </m:sSub>
                          <m:r>
                            <a:rPr kumimoji="1" lang="en-US" altLang="zh-CN" sz="2800" b="0" i="1" smtClean="0">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𝜃</m:t>
                              </m:r>
                            </m:e>
                            <m:sub>
                              <m:r>
                                <a:rPr kumimoji="1" lang="en-US" altLang="zh-CN" sz="2800" b="0" i="1" smtClean="0">
                                  <a:latin typeface="Cambria Math" panose="02040503050406030204" pitchFamily="18" charset="0"/>
                                </a:rPr>
                                <m:t>0</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𝜑</m:t>
                              </m:r>
                            </m:e>
                            <m:sub>
                              <m:r>
                                <a:rPr kumimoji="1" lang="en-US" altLang="zh-CN" sz="2800" b="0" i="1" smtClean="0">
                                  <a:latin typeface="Cambria Math" panose="02040503050406030204" pitchFamily="18" charset="0"/>
                                </a:rPr>
                                <m:t>0</m:t>
                              </m:r>
                            </m:sub>
                          </m:sSub>
                          <m:r>
                            <a:rPr kumimoji="1" lang="en-US" altLang="zh-CN" sz="2800" b="0" i="1" smtClean="0">
                              <a:latin typeface="Cambria Math" panose="02040503050406030204" pitchFamily="18" charset="0"/>
                            </a:rPr>
                            <m:t>,</m:t>
                          </m:r>
                          <m:r>
                            <m:rPr>
                              <m:nor/>
                            </m:rPr>
                            <a:rPr kumimoji="1" lang="el-GR" altLang="zh-CN" sz="2800" dirty="0">
                              <a:latin typeface="Times New Roman" panose="02020603050405020304" pitchFamily="18" charset="0"/>
                              <a:ea typeface="宋体" panose="02010600030101010101" pitchFamily="2" charset="-122"/>
                            </a:rPr>
                            <m:t>λ</m:t>
                          </m:r>
                        </m:e>
                      </m:d>
                      <m:r>
                        <a:rPr kumimoji="1" lang="en-US" altLang="zh-CN" sz="2800" b="0" i="1" smtClean="0">
                          <a:latin typeface="Cambria Math" panose="02040503050406030204" pitchFamily="18" charset="0"/>
                        </a:rPr>
                        <m:t>=</m:t>
                      </m:r>
                      <m:f>
                        <m:fPr>
                          <m:ctrlPr>
                            <a:rPr kumimoji="1" lang="en-US" altLang="zh-CN" sz="2800" b="0" i="1" smtClean="0">
                              <a:latin typeface="Cambria Math" panose="02040503050406030204" pitchFamily="18" charset="0"/>
                            </a:rPr>
                          </m:ctrlPr>
                        </m:fPr>
                        <m:num>
                          <m:r>
                            <a:rPr kumimoji="1" lang="en-US" altLang="zh-CN" sz="2800" b="0" i="1" smtClean="0">
                              <a:latin typeface="Cambria Math" panose="02040503050406030204" pitchFamily="18" charset="0"/>
                            </a:rPr>
                            <m:t>𝑑</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𝐸</m:t>
                              </m:r>
                            </m:e>
                            <m:sub>
                              <m:r>
                                <a:rPr kumimoji="1" lang="en-US" altLang="zh-CN" sz="2800" b="0" i="1" smtClean="0">
                                  <a:latin typeface="Cambria Math" panose="02040503050406030204" pitchFamily="18" charset="0"/>
                                </a:rPr>
                                <m:t>0</m:t>
                              </m:r>
                            </m:sub>
                          </m:sSub>
                          <m:r>
                            <a:rPr kumimoji="1" lang="en-US" altLang="zh-CN" sz="2800" b="0" i="1" smtClean="0">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𝜃</m:t>
                              </m:r>
                            </m:e>
                            <m:sub>
                              <m:r>
                                <a:rPr kumimoji="1" lang="en-US" altLang="zh-CN" sz="2800" i="1">
                                  <a:latin typeface="Cambria Math" panose="02040503050406030204" pitchFamily="18" charset="0"/>
                                </a:rPr>
                                <m:t>0</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𝜑</m:t>
                              </m:r>
                            </m:e>
                            <m:sub>
                              <m:r>
                                <a:rPr kumimoji="1" lang="en-US" altLang="zh-CN" sz="2800" i="1">
                                  <a:latin typeface="Cambria Math" panose="02040503050406030204" pitchFamily="18" charset="0"/>
                                </a:rPr>
                                <m:t>0</m:t>
                              </m:r>
                            </m:sub>
                          </m:sSub>
                          <m:r>
                            <a:rPr kumimoji="1" lang="en-US" altLang="zh-CN" sz="2800" b="0" i="1" smtClean="0">
                              <a:latin typeface="Cambria Math" panose="02040503050406030204" pitchFamily="18" charset="0"/>
                            </a:rPr>
                            <m:t>)</m:t>
                          </m:r>
                        </m:num>
                        <m:den>
                          <m:r>
                            <a:rPr kumimoji="1" lang="en-US" altLang="zh-CN" sz="2800" i="1">
                              <a:latin typeface="Cambria Math" panose="02040503050406030204" pitchFamily="18" charset="0"/>
                            </a:rPr>
                            <m:t>𝑑</m:t>
                          </m:r>
                          <m:sSub>
                            <m:sSubPr>
                              <m:ctrlPr>
                                <a:rPr kumimoji="1" lang="en-US" altLang="zh-CN" sz="2800" i="1">
                                  <a:latin typeface="Cambria Math" panose="02040503050406030204" pitchFamily="18" charset="0"/>
                                </a:rPr>
                              </m:ctrlPr>
                            </m:sSubPr>
                            <m:e>
                              <m:r>
                                <a:rPr kumimoji="1" lang="en-US" altLang="zh-CN" sz="2800" b="0" i="1" smtClean="0">
                                  <a:latin typeface="Cambria Math" panose="02040503050406030204" pitchFamily="18" charset="0"/>
                                </a:rPr>
                                <m:t>𝐿</m:t>
                              </m:r>
                            </m:e>
                            <m:sub>
                              <m:r>
                                <a:rPr kumimoji="1" lang="en-US" altLang="zh-CN" sz="2800" b="0" i="1" smtClean="0">
                                  <a:latin typeface="Cambria Math" panose="02040503050406030204" pitchFamily="18" charset="0"/>
                                </a:rPr>
                                <m:t>𝑖</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𝜃</m:t>
                              </m:r>
                            </m:e>
                            <m:sub>
                              <m:r>
                                <a:rPr kumimoji="1" lang="en-US" altLang="zh-CN" sz="2800" b="0" i="1" smtClean="0">
                                  <a:latin typeface="Cambria Math" panose="02040503050406030204" pitchFamily="18" charset="0"/>
                                </a:rPr>
                                <m:t>𝑖</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zh-CN" altLang="en-US" sz="2800" i="1">
                                  <a:latin typeface="Cambria Math" panose="02040503050406030204" pitchFamily="18" charset="0"/>
                                </a:rPr>
                                <m:t>𝜑</m:t>
                              </m:r>
                            </m:e>
                            <m:sub>
                              <m:r>
                                <a:rPr kumimoji="1" lang="en-US" altLang="zh-CN" sz="2800" b="0" i="1" smtClean="0">
                                  <a:latin typeface="Cambria Math" panose="02040503050406030204" pitchFamily="18" charset="0"/>
                                </a:rPr>
                                <m:t>𝑖</m:t>
                              </m:r>
                            </m:sub>
                          </m:sSub>
                          <m:r>
                            <a:rPr kumimoji="1" lang="en-US" altLang="zh-CN" sz="2800" b="0" i="1" smtClean="0">
                              <a:latin typeface="Cambria Math" panose="02040503050406030204" pitchFamily="18" charset="0"/>
                            </a:rPr>
                            <m:t>,</m:t>
                          </m:r>
                          <m:r>
                            <m:rPr>
                              <m:nor/>
                            </m:rPr>
                            <a:rPr kumimoji="1" lang="el-GR" altLang="zh-CN" sz="2800" dirty="0">
                              <a:latin typeface="Times New Roman" panose="02020603050405020304" pitchFamily="18" charset="0"/>
                              <a:ea typeface="宋体" panose="02010600030101010101" pitchFamily="2" charset="-122"/>
                            </a:rPr>
                            <m:t>λ</m:t>
                          </m:r>
                          <m:r>
                            <a:rPr kumimoji="1" lang="en-US" altLang="zh-CN" sz="2800" i="1">
                              <a:latin typeface="Cambria Math" panose="02040503050406030204" pitchFamily="18" charset="0"/>
                            </a:rPr>
                            <m:t>)</m:t>
                          </m:r>
                        </m:den>
                      </m:f>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3687824" y="1729706"/>
                <a:ext cx="6055760" cy="98943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53390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6705" t="11127" r="7034" b="5601"/>
          <a:stretch/>
        </p:blipFill>
        <p:spPr>
          <a:xfrm>
            <a:off x="5168347" y="3041374"/>
            <a:ext cx="6947453" cy="3369366"/>
          </a:xfrm>
          <a:prstGeom prst="rect">
            <a:avLst/>
          </a:prstGeom>
        </p:spPr>
      </p:pic>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4" name="矩形 13"/>
              <p:cNvSpPr/>
              <p:nvPr/>
            </p:nvSpPr>
            <p:spPr>
              <a:xfrm>
                <a:off x="934361" y="1045369"/>
                <a:ext cx="1095284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mn-ea"/>
                  </a:rPr>
                  <a:t>BRDF</a:t>
                </a:r>
              </a:p>
              <a:p>
                <a:pPr marL="914400" lvl="1" indent="-457200">
                  <a:lnSpc>
                    <a:spcPct val="150000"/>
                  </a:lnSpc>
                  <a:buClr>
                    <a:srgbClr val="0070C0"/>
                  </a:buClr>
                  <a:buFont typeface="Wingdings" panose="05000000000000000000" pitchFamily="2" charset="2"/>
                  <a:buChar char="n"/>
                </a:pPr>
                <a14:m>
                  <m:oMath xmlns:m="http://schemas.openxmlformats.org/officeDocument/2006/math">
                    <m:r>
                      <a:rPr kumimoji="1" lang="zh-CN" altLang="en-US" sz="2800" i="1">
                        <a:latin typeface="Cambria Math" panose="02040503050406030204" pitchFamily="18" charset="0"/>
                      </a:rPr>
                      <m:t>𝜃</m:t>
                    </m:r>
                  </m:oMath>
                </a14:m>
                <a:r>
                  <a:rPr kumimoji="1" lang="zh-CN" altLang="en-US" sz="2800" dirty="0" smtClean="0">
                    <a:latin typeface="+mn-ea"/>
                  </a:rPr>
                  <a:t>表示极角（</a:t>
                </a:r>
                <a:r>
                  <a:rPr kumimoji="1" lang="en-US" altLang="zh-CN" sz="2800" dirty="0" smtClean="0">
                    <a:latin typeface="+mn-ea"/>
                  </a:rPr>
                  <a:t>Polar angle</a:t>
                </a:r>
                <a:r>
                  <a:rPr kumimoji="1" lang="zh-CN" altLang="en-US" sz="2800" dirty="0" smtClean="0">
                    <a:latin typeface="+mn-ea"/>
                  </a:rPr>
                  <a:t>）</a:t>
                </a:r>
                <a:r>
                  <a:rPr kumimoji="1" lang="en-US" altLang="zh-CN" sz="2800" dirty="0" smtClean="0">
                    <a:latin typeface="+mn-ea"/>
                  </a:rPr>
                  <a:t/>
                </a:r>
                <a:br>
                  <a:rPr kumimoji="1" lang="en-US" altLang="zh-CN" sz="2800" dirty="0" smtClean="0">
                    <a:latin typeface="+mn-ea"/>
                  </a:rPr>
                </a:br>
                <a:r>
                  <a:rPr kumimoji="1" lang="zh-CN" altLang="en-US" sz="2800" dirty="0" smtClean="0">
                    <a:latin typeface="+mn-ea"/>
                  </a:rPr>
                  <a:t>入射光线与法线的夹角</a:t>
                </a:r>
                <a:endParaRPr kumimoji="1" lang="en-US" altLang="zh-CN" sz="2800" dirty="0" smtClean="0">
                  <a:latin typeface="+mn-ea"/>
                </a:endParaRPr>
              </a:p>
              <a:p>
                <a:pPr marL="914400" lvl="1" indent="-457200">
                  <a:lnSpc>
                    <a:spcPct val="150000"/>
                  </a:lnSpc>
                  <a:buClr>
                    <a:srgbClr val="0070C0"/>
                  </a:buClr>
                  <a:buFont typeface="Wingdings" panose="05000000000000000000" pitchFamily="2" charset="2"/>
                  <a:buChar char="n"/>
                </a:pPr>
                <a14:m>
                  <m:oMath xmlns:m="http://schemas.openxmlformats.org/officeDocument/2006/math">
                    <m:r>
                      <a:rPr kumimoji="1" lang="zh-CN" altLang="en-US" sz="2800" i="1">
                        <a:latin typeface="Cambria Math" panose="02040503050406030204" pitchFamily="18" charset="0"/>
                      </a:rPr>
                      <m:t>𝜑</m:t>
                    </m:r>
                  </m:oMath>
                </a14:m>
                <a:r>
                  <a:rPr kumimoji="1" lang="zh-CN" altLang="en-US" sz="2800" dirty="0" smtClean="0">
                    <a:latin typeface="+mn-ea"/>
                  </a:rPr>
                  <a:t>表示方位角（</a:t>
                </a:r>
                <a:r>
                  <a:rPr kumimoji="1" lang="en-US" altLang="zh-CN" sz="2800" dirty="0" smtClean="0">
                    <a:latin typeface="+mn-ea"/>
                  </a:rPr>
                  <a:t>Azimuthal Angle</a:t>
                </a:r>
                <a:r>
                  <a:rPr kumimoji="1" lang="zh-CN" altLang="en-US" sz="2800" dirty="0" smtClean="0">
                    <a:latin typeface="+mn-ea"/>
                  </a:rPr>
                  <a:t>）</a:t>
                </a:r>
                <a:r>
                  <a:rPr kumimoji="1" lang="en-US" altLang="zh-CN" sz="2800" dirty="0" smtClean="0">
                    <a:latin typeface="+mn-ea"/>
                  </a:rPr>
                  <a:t/>
                </a:r>
                <a:br>
                  <a:rPr kumimoji="1" lang="en-US" altLang="zh-CN" sz="2800" dirty="0" smtClean="0">
                    <a:latin typeface="+mn-ea"/>
                  </a:rPr>
                </a:br>
                <a:r>
                  <a:rPr kumimoji="1" lang="zh-CN" altLang="en-US" sz="2800" dirty="0" smtClean="0">
                    <a:latin typeface="+mn-ea"/>
                  </a:rPr>
                  <a:t>方向在平面上投影相</a:t>
                </a:r>
                <a:r>
                  <a:rPr kumimoji="1" lang="en-US" altLang="zh-CN" sz="2800" dirty="0" smtClean="0">
                    <a:latin typeface="+mn-ea"/>
                  </a:rPr>
                  <a:t/>
                </a:r>
                <a:br>
                  <a:rPr kumimoji="1" lang="en-US" altLang="zh-CN" sz="2800" dirty="0" smtClean="0">
                    <a:latin typeface="+mn-ea"/>
                  </a:rPr>
                </a:br>
                <a:r>
                  <a:rPr kumimoji="1" lang="zh-CN" altLang="en-US" sz="2800" dirty="0" smtClean="0">
                    <a:latin typeface="+mn-ea"/>
                  </a:rPr>
                  <a:t>对于坐标轴的夹角</a:t>
                </a:r>
                <a:endParaRPr kumimoji="1" lang="en-US" altLang="zh-CN" sz="2800" dirty="0" smtClean="0">
                  <a:latin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952840" cy="3970318"/>
              </a:xfrm>
              <a:prstGeom prst="rect">
                <a:avLst/>
              </a:prstGeom>
              <a:blipFill>
                <a:blip r:embed="rId4"/>
                <a:stretch>
                  <a:fillRect l="-946" b="-13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43951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95284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a:latin typeface="+mn-ea"/>
              </a:rPr>
              <a:t>BRDF</a:t>
            </a:r>
            <a:r>
              <a:rPr kumimoji="1" lang="zh-CN" altLang="en-US" sz="2800" dirty="0">
                <a:latin typeface="+mn-ea"/>
              </a:rPr>
              <a:t>计算值表示了在给定的入射条件下，在出射方向上反射的能量与入射能量的比重</a:t>
            </a:r>
            <a:endParaRPr kumimoji="1" lang="en-US" altLang="zh-CN" sz="2800" dirty="0">
              <a:latin typeface="+mn-ea"/>
            </a:endParaRPr>
          </a:p>
          <a:p>
            <a:pPr marL="457200" indent="-457200" algn="just">
              <a:lnSpc>
                <a:spcPct val="150000"/>
              </a:lnSpc>
              <a:buClr>
                <a:srgbClr val="0070C0"/>
              </a:buClr>
              <a:buFont typeface="Wingdings" panose="05000000000000000000" pitchFamily="2" charset="2"/>
              <a:buChar char="p"/>
            </a:pPr>
            <a:r>
              <a:rPr kumimoji="1" lang="en-US" altLang="zh-CN" sz="2800" dirty="0" smtClean="0">
                <a:latin typeface="+mn-ea"/>
              </a:rPr>
              <a:t>BRDF</a:t>
            </a:r>
            <a:r>
              <a:rPr kumimoji="1" lang="zh-CN" altLang="en-US" sz="2800" dirty="0" smtClean="0">
                <a:latin typeface="+mn-ea"/>
              </a:rPr>
              <a:t>是辐射率和辐照度的比值</a:t>
            </a:r>
            <a:endParaRPr kumimoji="1" lang="en-US" altLang="zh-CN" sz="2800" dirty="0" smtClean="0">
              <a:latin typeface="+mn-ea"/>
            </a:endParaRPr>
          </a:p>
          <a:p>
            <a:pPr marL="914400" lvl="1" indent="-457200">
              <a:lnSpc>
                <a:spcPct val="150000"/>
              </a:lnSpc>
              <a:buClr>
                <a:srgbClr val="0070C0"/>
              </a:buClr>
              <a:buFont typeface="Wingdings" panose="05000000000000000000" pitchFamily="2" charset="2"/>
              <a:buChar char="n"/>
            </a:pPr>
            <a:r>
              <a:rPr lang="zh-CN" altLang="en-US" sz="2800" dirty="0">
                <a:latin typeface="+mn-ea"/>
              </a:rPr>
              <a:t>辐射率表示每单位立体角在单位面积上的辐射通量，即单位立体角范围内的辐射度</a:t>
            </a: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r>
              <a:rPr lang="zh-CN" altLang="en-US" sz="2800" dirty="0">
                <a:latin typeface="+mn-ea"/>
              </a:rPr>
              <a:t>辐照度是单位面积上流入的辐射通量</a:t>
            </a:r>
            <a:endParaRPr lang="en-US" altLang="zh-CN" sz="2800" dirty="0">
              <a:latin typeface="+mn-ea"/>
            </a:endParaRPr>
          </a:p>
          <a:p>
            <a:pPr marL="914400" lvl="1" indent="-457200">
              <a:lnSpc>
                <a:spcPct val="150000"/>
              </a:lnSpc>
              <a:buClr>
                <a:srgbClr val="0070C0"/>
              </a:buClr>
              <a:buFont typeface="Wingdings" panose="05000000000000000000" pitchFamily="2" charset="2"/>
              <a:buChar char="n"/>
            </a:pPr>
            <a:r>
              <a:rPr lang="zh-CN" altLang="en-US" sz="2800" dirty="0">
                <a:latin typeface="+mn-ea"/>
              </a:rPr>
              <a:t>光亮度</a:t>
            </a:r>
            <a:r>
              <a:rPr lang="en-US" altLang="zh-CN" sz="2800" dirty="0">
                <a:latin typeface="+mn-ea"/>
              </a:rPr>
              <a:t>=BRDF*</a:t>
            </a:r>
            <a:r>
              <a:rPr lang="zh-CN" altLang="en-US" sz="2800" dirty="0">
                <a:latin typeface="+mn-ea"/>
              </a:rPr>
              <a:t>辐照度</a:t>
            </a:r>
            <a:endParaRPr lang="en-US" altLang="zh-CN" sz="2800" dirty="0">
              <a:latin typeface="+mn-ea"/>
            </a:endParaRPr>
          </a:p>
        </p:txBody>
      </p:sp>
    </p:spTree>
    <p:extLst>
      <p:ext uri="{BB962C8B-B14F-4D97-AF65-F5344CB8AC3E}">
        <p14:creationId xmlns:p14="http://schemas.microsoft.com/office/powerpoint/2010/main" val="2121659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8212" r="6423"/>
          <a:stretch/>
        </p:blipFill>
        <p:spPr>
          <a:xfrm>
            <a:off x="7808093" y="2380635"/>
            <a:ext cx="4183385" cy="4099678"/>
          </a:xfrm>
          <a:prstGeom prst="rect">
            <a:avLst/>
          </a:prstGeom>
        </p:spPr>
      </p:pic>
      <p:grpSp>
        <p:nvGrpSpPr>
          <p:cNvPr id="26" name="组合 25"/>
          <p:cNvGrpSpPr/>
          <p:nvPr/>
        </p:nvGrpSpPr>
        <p:grpSpPr>
          <a:xfrm>
            <a:off x="4083365" y="4464848"/>
            <a:ext cx="2535799" cy="1926320"/>
            <a:chOff x="2223692" y="4141683"/>
            <a:chExt cx="2535799" cy="1926320"/>
          </a:xfrm>
        </p:grpSpPr>
        <p:sp>
          <p:nvSpPr>
            <p:cNvPr id="5" name="椭圆 4"/>
            <p:cNvSpPr/>
            <p:nvPr/>
          </p:nvSpPr>
          <p:spPr>
            <a:xfrm>
              <a:off x="2223692" y="4547316"/>
              <a:ext cx="1558512" cy="152068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3941910" y="4141683"/>
              <a:ext cx="817581" cy="677732"/>
            </a:xfrm>
            <a:custGeom>
              <a:avLst/>
              <a:gdLst>
                <a:gd name="connsiteX0" fmla="*/ 430305 w 817581"/>
                <a:gd name="connsiteY0" fmla="*/ 0 h 677732"/>
                <a:gd name="connsiteX1" fmla="*/ 0 w 817581"/>
                <a:gd name="connsiteY1" fmla="*/ 150607 h 677732"/>
                <a:gd name="connsiteX2" fmla="*/ 96818 w 817581"/>
                <a:gd name="connsiteY2" fmla="*/ 602428 h 677732"/>
                <a:gd name="connsiteX3" fmla="*/ 548640 w 817581"/>
                <a:gd name="connsiteY3" fmla="*/ 548640 h 677732"/>
                <a:gd name="connsiteX4" fmla="*/ 817581 w 817581"/>
                <a:gd name="connsiteY4" fmla="*/ 677732 h 677732"/>
                <a:gd name="connsiteX5" fmla="*/ 817581 w 817581"/>
                <a:gd name="connsiteY5" fmla="*/ 290456 h 677732"/>
                <a:gd name="connsiteX6" fmla="*/ 473336 w 817581"/>
                <a:gd name="connsiteY6" fmla="*/ 43030 h 677732"/>
                <a:gd name="connsiteX7" fmla="*/ 430305 w 817581"/>
                <a:gd name="connsiteY7" fmla="*/ 0 h 67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581" h="677732">
                  <a:moveTo>
                    <a:pt x="430305" y="0"/>
                  </a:moveTo>
                  <a:lnTo>
                    <a:pt x="0" y="150607"/>
                  </a:lnTo>
                  <a:lnTo>
                    <a:pt x="96818" y="602428"/>
                  </a:lnTo>
                  <a:lnTo>
                    <a:pt x="548640" y="548640"/>
                  </a:lnTo>
                  <a:lnTo>
                    <a:pt x="817581" y="677732"/>
                  </a:lnTo>
                  <a:lnTo>
                    <a:pt x="817581" y="290456"/>
                  </a:lnTo>
                  <a:lnTo>
                    <a:pt x="473336" y="43030"/>
                  </a:lnTo>
                  <a:lnTo>
                    <a:pt x="43030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980088" y="528479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a:stCxn id="12" idx="4"/>
              <a:endCxn id="11" idx="4"/>
            </p:cNvCxnSpPr>
            <p:nvPr/>
          </p:nvCxnSpPr>
          <p:spPr>
            <a:xfrm flipV="1">
              <a:off x="3002948" y="4819415"/>
              <a:ext cx="1756543" cy="511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2" idx="0"/>
              <a:endCxn id="11" idx="1"/>
            </p:cNvCxnSpPr>
            <p:nvPr/>
          </p:nvCxnSpPr>
          <p:spPr>
            <a:xfrm flipV="1">
              <a:off x="3002948" y="4292290"/>
              <a:ext cx="938962" cy="992509"/>
            </a:xfrm>
            <a:prstGeom prst="line">
              <a:avLst/>
            </a:prstGeom>
          </p:spPr>
          <p:style>
            <a:lnRef idx="1">
              <a:schemeClr val="accent1"/>
            </a:lnRef>
            <a:fillRef idx="0">
              <a:schemeClr val="accent1"/>
            </a:fillRef>
            <a:effectRef idx="0">
              <a:schemeClr val="accent1"/>
            </a:effectRef>
            <a:fontRef idx="minor">
              <a:schemeClr val="tx1"/>
            </a:fontRef>
          </p:style>
        </p:cxnSp>
        <p:sp>
          <p:nvSpPr>
            <p:cNvPr id="22" name="弧形 21"/>
            <p:cNvSpPr/>
            <p:nvPr/>
          </p:nvSpPr>
          <p:spPr>
            <a:xfrm rot="1653364">
              <a:off x="2696127" y="5123971"/>
              <a:ext cx="567922" cy="590057"/>
            </a:xfrm>
            <a:prstGeom prst="arc">
              <a:avLst>
                <a:gd name="adj1" fmla="val 16200000"/>
                <a:gd name="adj2" fmla="val 1801654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文本框 22"/>
                <p:cNvSpPr txBox="1"/>
                <p:nvPr/>
              </p:nvSpPr>
              <p:spPr>
                <a:xfrm>
                  <a:off x="3144512" y="4904559"/>
                  <a:ext cx="3853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𝜃</m:t>
                        </m:r>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144512" y="4904559"/>
                  <a:ext cx="385362" cy="369332"/>
                </a:xfrm>
                <a:prstGeom prst="rect">
                  <a:avLst/>
                </a:prstGeom>
                <a:blipFill>
                  <a:blip r:embed="rId4"/>
                  <a:stretch>
                    <a:fillRect/>
                  </a:stretch>
                </a:blipFill>
              </p:spPr>
              <p:txBody>
                <a:bodyPr/>
                <a:lstStyle/>
                <a:p>
                  <a:r>
                    <a:rPr lang="zh-CN" altLang="en-US">
                      <a:noFill/>
                    </a:rPr>
                    <a:t> </a:t>
                  </a:r>
                </a:p>
              </p:txBody>
            </p:sp>
          </mc:Fallback>
        </mc:AlternateContent>
        <p:sp>
          <p:nvSpPr>
            <p:cNvPr id="25" name="任意多边形 24"/>
            <p:cNvSpPr/>
            <p:nvPr/>
          </p:nvSpPr>
          <p:spPr>
            <a:xfrm>
              <a:off x="3509886" y="4754207"/>
              <a:ext cx="240631" cy="368968"/>
            </a:xfrm>
            <a:custGeom>
              <a:avLst/>
              <a:gdLst>
                <a:gd name="connsiteX0" fmla="*/ 0 w 240631"/>
                <a:gd name="connsiteY0" fmla="*/ 0 h 368968"/>
                <a:gd name="connsiteX1" fmla="*/ 72189 w 240631"/>
                <a:gd name="connsiteY1" fmla="*/ 56147 h 368968"/>
                <a:gd name="connsiteX2" fmla="*/ 120315 w 240631"/>
                <a:gd name="connsiteY2" fmla="*/ 104273 h 368968"/>
                <a:gd name="connsiteX3" fmla="*/ 148389 w 240631"/>
                <a:gd name="connsiteY3" fmla="*/ 156410 h 368968"/>
                <a:gd name="connsiteX4" fmla="*/ 180473 w 240631"/>
                <a:gd name="connsiteY4" fmla="*/ 200526 h 368968"/>
                <a:gd name="connsiteX5" fmla="*/ 208547 w 240631"/>
                <a:gd name="connsiteY5" fmla="*/ 276726 h 368968"/>
                <a:gd name="connsiteX6" fmla="*/ 240631 w 240631"/>
                <a:gd name="connsiteY6" fmla="*/ 368968 h 36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631" h="368968">
                  <a:moveTo>
                    <a:pt x="0" y="0"/>
                  </a:moveTo>
                  <a:cubicBezTo>
                    <a:pt x="26068" y="19384"/>
                    <a:pt x="52137" y="38768"/>
                    <a:pt x="72189" y="56147"/>
                  </a:cubicBezTo>
                  <a:cubicBezTo>
                    <a:pt x="92241" y="73526"/>
                    <a:pt x="107615" y="87563"/>
                    <a:pt x="120315" y="104273"/>
                  </a:cubicBezTo>
                  <a:cubicBezTo>
                    <a:pt x="133015" y="120983"/>
                    <a:pt x="138363" y="140368"/>
                    <a:pt x="148389" y="156410"/>
                  </a:cubicBezTo>
                  <a:cubicBezTo>
                    <a:pt x="158415" y="172452"/>
                    <a:pt x="170447" y="180473"/>
                    <a:pt x="180473" y="200526"/>
                  </a:cubicBezTo>
                  <a:cubicBezTo>
                    <a:pt x="190499" y="220579"/>
                    <a:pt x="198521" y="248652"/>
                    <a:pt x="208547" y="276726"/>
                  </a:cubicBezTo>
                  <a:cubicBezTo>
                    <a:pt x="218573" y="304800"/>
                    <a:pt x="229602" y="336884"/>
                    <a:pt x="240631" y="368968"/>
                  </a:cubicBezTo>
                </a:path>
              </a:pathLst>
            </a:cu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4" name="矩形 13"/>
              <p:cNvSpPr/>
              <p:nvPr/>
            </p:nvSpPr>
            <p:spPr>
              <a:xfrm>
                <a:off x="934361" y="1045369"/>
                <a:ext cx="10952840" cy="333033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14:m>
                  <m:oMath xmlns:m="http://schemas.openxmlformats.org/officeDocument/2006/math">
                    <m:r>
                      <a:rPr kumimoji="1" lang="zh-CN" altLang="en-US" sz="2800" i="1">
                        <a:latin typeface="Cambria Math" panose="02040503050406030204" pitchFamily="18" charset="0"/>
                      </a:rPr>
                      <m:t>立体角</m:t>
                    </m:r>
                  </m:oMath>
                </a14:m>
                <a:endParaRPr kumimoji="1" lang="en-US" altLang="zh-CN" sz="2800" dirty="0">
                  <a:latin typeface="+mn-ea"/>
                </a:endParaRPr>
              </a:p>
              <a:p>
                <a:pPr marL="914400" lvl="1" indent="-457200">
                  <a:lnSpc>
                    <a:spcPct val="150000"/>
                  </a:lnSpc>
                  <a:buClr>
                    <a:srgbClr val="0070C0"/>
                  </a:buClr>
                  <a:buFont typeface="Wingdings" panose="05000000000000000000" pitchFamily="2" charset="2"/>
                  <a:buChar char="n"/>
                </a:pPr>
                <a:r>
                  <a:rPr kumimoji="1" lang="zh-CN" altLang="en-US" sz="2800" dirty="0">
                    <a:latin typeface="+mn-ea"/>
                  </a:rPr>
                  <a:t>球面上对球心所张开的角度的度量</a:t>
                </a:r>
                <a:endParaRPr lang="en-US" altLang="zh-CN" sz="2800" dirty="0" smtClean="0"/>
              </a:p>
              <a:p>
                <a:pPr marL="914400" lvl="1" indent="-457200">
                  <a:lnSpc>
                    <a:spcPct val="150000"/>
                  </a:lnSpc>
                  <a:buClr>
                    <a:srgbClr val="0070C0"/>
                  </a:buClr>
                  <a:buFont typeface="Wingdings" panose="05000000000000000000" pitchFamily="2" charset="2"/>
                  <a:buChar char="n"/>
                </a:pPr>
                <a:r>
                  <a:rPr lang="zh-CN" altLang="en-US" sz="2800" dirty="0" smtClean="0"/>
                  <a:t>度量</a:t>
                </a:r>
                <a:r>
                  <a:rPr lang="zh-CN" altLang="en-US" sz="2800" dirty="0"/>
                  <a:t>单位称为</a:t>
                </a:r>
                <a:r>
                  <a:rPr lang="zh-CN" altLang="en-US" sz="2800" dirty="0" smtClean="0"/>
                  <a:t>“立体弧度”</a:t>
                </a:r>
                <a:r>
                  <a:rPr lang="en-US" altLang="zh-CN" sz="2800" dirty="0" smtClean="0"/>
                  <a:t/>
                </a:r>
                <a:br>
                  <a:rPr lang="en-US" altLang="zh-CN" sz="2800" dirty="0" smtClean="0"/>
                </a:br>
                <a:r>
                  <a:rPr lang="zh-CN" altLang="en-US" sz="2800" dirty="0" smtClean="0"/>
                  <a:t>（</a:t>
                </a:r>
                <a:r>
                  <a:rPr lang="en-US" altLang="zh-CN" sz="2800" dirty="0" err="1"/>
                  <a:t>steradian</a:t>
                </a:r>
                <a:r>
                  <a:rPr lang="zh-CN" altLang="en-US" sz="2800" dirty="0"/>
                  <a:t>，缩写为 </a:t>
                </a:r>
                <a:r>
                  <a:rPr lang="en-US" altLang="zh-CN" sz="2800" dirty="0" err="1"/>
                  <a:t>sr</a:t>
                </a:r>
                <a:r>
                  <a:rPr lang="en-US" altLang="zh-CN" sz="2800" dirty="0"/>
                  <a:t> </a:t>
                </a:r>
                <a:r>
                  <a:rPr lang="zh-CN" altLang="en-US" sz="2800" dirty="0"/>
                  <a:t>）</a:t>
                </a:r>
                <a:endParaRPr kumimoji="1" lang="en-US" altLang="zh-CN" sz="2800" dirty="0" smtClean="0">
                  <a:latin typeface="+mn-ea"/>
                </a:endParaRPr>
              </a:p>
              <a:p>
                <a:pPr marL="914400" lvl="1" indent="-457200">
                  <a:lnSpc>
                    <a:spcPct val="150000"/>
                  </a:lnSpc>
                  <a:buClr>
                    <a:srgbClr val="0070C0"/>
                  </a:buClr>
                  <a:buFont typeface="Wingdings" panose="05000000000000000000" pitchFamily="2" charset="2"/>
                  <a:buChar char="n"/>
                </a:pPr>
                <a:r>
                  <a:rPr kumimoji="1" lang="en-US" altLang="zh-CN" sz="2800" dirty="0" smtClean="0">
                    <a:latin typeface="+mn-ea"/>
                  </a:rPr>
                  <a:t>d</a:t>
                </a:r>
                <a14:m>
                  <m:oMath xmlns:m="http://schemas.openxmlformats.org/officeDocument/2006/math">
                    <m:r>
                      <a:rPr kumimoji="1" lang="zh-CN" altLang="en-US" sz="2800" i="1">
                        <a:latin typeface="Cambria Math" panose="02040503050406030204" pitchFamily="18" charset="0"/>
                      </a:rPr>
                      <m:t>𝜃</m:t>
                    </m:r>
                    <m:r>
                      <a:rPr kumimoji="1" lang="zh-CN" altLang="en-US" sz="2800" i="1" smtClean="0">
                        <a:latin typeface="Cambria Math" panose="02040503050406030204" pitchFamily="18" charset="0"/>
                      </a:rPr>
                      <m:t>所</m:t>
                    </m:r>
                    <m:r>
                      <a:rPr kumimoji="1" lang="zh-CN" altLang="en-US" sz="2800" i="1">
                        <a:latin typeface="Cambria Math" panose="02040503050406030204" pitchFamily="18" charset="0"/>
                      </a:rPr>
                      <m:t>张</m:t>
                    </m:r>
                  </m:oMath>
                </a14:m>
                <a:r>
                  <a:rPr kumimoji="1" lang="zh-CN" altLang="en-US" sz="2800" dirty="0" smtClean="0">
                    <a:latin typeface="+mn-ea"/>
                  </a:rPr>
                  <a:t>的立体角</a:t>
                </a:r>
                <a:r>
                  <a:rPr kumimoji="1" lang="en-US" altLang="zh-CN" sz="2800" dirty="0" smtClean="0">
                    <a:latin typeface="+mn-ea"/>
                  </a:rPr>
                  <a:t>=A/r</a:t>
                </a:r>
                <a:r>
                  <a:rPr kumimoji="1" lang="en-US" altLang="zh-CN" sz="2800" baseline="30000" dirty="0" smtClean="0">
                    <a:latin typeface="+mn-ea"/>
                  </a:rPr>
                  <a:t>2</a:t>
                </a:r>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952840" cy="3330335"/>
              </a:xfrm>
              <a:prstGeom prst="rect">
                <a:avLst/>
              </a:prstGeom>
              <a:blipFill>
                <a:blip r:embed="rId5"/>
                <a:stretch>
                  <a:fillRect b="-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00011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952840" cy="260154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mn-ea"/>
              </a:rPr>
              <a:t>BRDF</a:t>
            </a:r>
            <a:r>
              <a:rPr kumimoji="1" lang="zh-CN" altLang="en-US" sz="2800" dirty="0" smtClean="0">
                <a:latin typeface="+mn-ea"/>
              </a:rPr>
              <a:t>模型的分类</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mn-ea"/>
              </a:rPr>
              <a:t>经验模型：</a:t>
            </a:r>
            <a:r>
              <a:rPr kumimoji="1" lang="en-US" altLang="zh-CN" sz="2800" dirty="0" err="1" smtClean="0">
                <a:latin typeface="+mn-ea"/>
              </a:rPr>
              <a:t>Phong</a:t>
            </a:r>
            <a:r>
              <a:rPr kumimoji="1" lang="zh-CN" altLang="en-US" sz="2800" dirty="0" smtClean="0">
                <a:latin typeface="+mn-ea"/>
              </a:rPr>
              <a:t>模型</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mn-ea"/>
              </a:rPr>
              <a:t>物理模型：辐射度</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mn-ea"/>
              </a:rPr>
              <a:t>测量模型</a:t>
            </a:r>
            <a:endParaRPr kumimoji="1" lang="en-US" altLang="zh-CN" sz="2800" dirty="0" smtClean="0">
              <a:latin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160" y="2474691"/>
            <a:ext cx="5836375" cy="4111991"/>
          </a:xfrm>
          <a:prstGeom prst="rect">
            <a:avLst/>
          </a:prstGeom>
        </p:spPr>
      </p:pic>
    </p:spTree>
    <p:extLst>
      <p:ext uri="{BB962C8B-B14F-4D97-AF65-F5344CB8AC3E}">
        <p14:creationId xmlns:p14="http://schemas.microsoft.com/office/powerpoint/2010/main" val="14888337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95284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mn-ea"/>
              </a:rPr>
              <a:t>BRDF</a:t>
            </a:r>
            <a:r>
              <a:rPr kumimoji="1" lang="zh-CN" altLang="en-US" sz="2800" dirty="0" smtClean="0">
                <a:latin typeface="+mn-ea"/>
              </a:rPr>
              <a:t>简化，</a:t>
            </a:r>
            <a:r>
              <a:rPr kumimoji="1" lang="en-US" altLang="zh-CN" sz="2800" dirty="0" smtClean="0">
                <a:latin typeface="+mn-ea"/>
              </a:rPr>
              <a:t>BRDF</a:t>
            </a:r>
            <a:r>
              <a:rPr kumimoji="1" lang="zh-CN" altLang="en-US" sz="2800" dirty="0" smtClean="0">
                <a:latin typeface="+mn-ea"/>
              </a:rPr>
              <a:t>分析模型</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en-US" altLang="zh-CN" sz="2800" dirty="0" err="1" smtClean="0">
                <a:latin typeface="+mn-ea"/>
              </a:rPr>
              <a:t>Blinn</a:t>
            </a:r>
            <a:r>
              <a:rPr kumimoji="1" lang="en-US" altLang="zh-CN" sz="2800" dirty="0" smtClean="0">
                <a:latin typeface="+mn-ea"/>
              </a:rPr>
              <a:t> </a:t>
            </a:r>
            <a:r>
              <a:rPr kumimoji="1" lang="en-US" altLang="zh-CN" sz="2800" dirty="0" err="1" smtClean="0">
                <a:latin typeface="+mn-ea"/>
              </a:rPr>
              <a:t>Phong</a:t>
            </a:r>
            <a:r>
              <a:rPr kumimoji="1" lang="zh-CN" altLang="en-US" sz="2800" dirty="0" smtClean="0">
                <a:latin typeface="+mn-ea"/>
              </a:rPr>
              <a:t>模型：最</a:t>
            </a:r>
            <a:r>
              <a:rPr kumimoji="1" lang="zh-CN" altLang="en-US" sz="2800" dirty="0">
                <a:latin typeface="+mn-ea"/>
              </a:rPr>
              <a:t>简单和</a:t>
            </a:r>
            <a:r>
              <a:rPr kumimoji="1" lang="zh-CN" altLang="en-US" sz="2800" dirty="0" smtClean="0">
                <a:latin typeface="+mn-ea"/>
              </a:rPr>
              <a:t>通用的模型（</a:t>
            </a:r>
            <a:r>
              <a:rPr kumimoji="1" lang="zh-CN" altLang="en-US" sz="2800" dirty="0">
                <a:latin typeface="+mn-ea"/>
              </a:rPr>
              <a:t>塑料</a:t>
            </a:r>
            <a:r>
              <a:rPr kumimoji="1" lang="zh-CN" altLang="en-US" sz="2800" dirty="0" smtClean="0">
                <a:latin typeface="+mn-ea"/>
              </a:rPr>
              <a:t>）</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en-US" altLang="zh-CN" sz="2800" dirty="0" smtClean="0">
                <a:latin typeface="+mn-ea"/>
              </a:rPr>
              <a:t>Cook-Torrance</a:t>
            </a:r>
            <a:r>
              <a:rPr kumimoji="1" lang="zh-CN" altLang="en-US" sz="2800" dirty="0" smtClean="0">
                <a:latin typeface="+mn-ea"/>
              </a:rPr>
              <a:t>模型：更好</a:t>
            </a:r>
            <a:r>
              <a:rPr kumimoji="1" lang="zh-CN" altLang="en-US" sz="2800" dirty="0">
                <a:latin typeface="+mn-ea"/>
              </a:rPr>
              <a:t>的镜面反射（金属</a:t>
            </a:r>
            <a:r>
              <a:rPr kumimoji="1" lang="zh-CN" altLang="en-US" sz="2800" dirty="0" smtClean="0">
                <a:latin typeface="+mn-ea"/>
              </a:rPr>
              <a:t>）</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en-US" altLang="zh-CN" sz="2800" dirty="0" smtClean="0">
                <a:latin typeface="+mn-ea"/>
              </a:rPr>
              <a:t>Ward</a:t>
            </a:r>
            <a:r>
              <a:rPr kumimoji="1" lang="zh-CN" altLang="en-US" sz="2800" dirty="0" smtClean="0">
                <a:latin typeface="+mn-ea"/>
              </a:rPr>
              <a:t>模型：各向异性</a:t>
            </a:r>
            <a:r>
              <a:rPr kumimoji="1" lang="zh-CN" altLang="en-US" sz="2800" dirty="0">
                <a:latin typeface="+mn-ea"/>
              </a:rPr>
              <a:t>（拉丝金属、头发</a:t>
            </a:r>
            <a:r>
              <a:rPr kumimoji="1" lang="zh-CN" altLang="en-US" sz="2800" dirty="0" smtClean="0">
                <a:latin typeface="+mn-ea"/>
              </a:rPr>
              <a:t>）</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en-US" altLang="zh-CN" sz="2800" dirty="0" smtClean="0">
                <a:latin typeface="+mn-ea"/>
              </a:rPr>
              <a:t>Oren </a:t>
            </a:r>
            <a:r>
              <a:rPr kumimoji="1" lang="en-US" altLang="zh-CN" sz="2800" dirty="0" err="1" smtClean="0">
                <a:latin typeface="+mn-ea"/>
              </a:rPr>
              <a:t>Nayar</a:t>
            </a:r>
            <a:r>
              <a:rPr kumimoji="1" lang="zh-CN" altLang="en-US" sz="2800" dirty="0" smtClean="0">
                <a:latin typeface="+mn-ea"/>
              </a:rPr>
              <a:t>模型：非</a:t>
            </a:r>
            <a:r>
              <a:rPr kumimoji="1" lang="zh-CN" altLang="en-US" sz="2800" dirty="0">
                <a:latin typeface="+mn-ea"/>
              </a:rPr>
              <a:t>朗伯式（混凝土、石膏、月亮）</a:t>
            </a:r>
            <a:endParaRPr kumimoji="1" lang="en-US" altLang="zh-CN" sz="2800" dirty="0" smtClean="0">
              <a:latin typeface="+mn-ea"/>
            </a:endParaRPr>
          </a:p>
        </p:txBody>
      </p:sp>
    </p:spTree>
    <p:extLst>
      <p:ext uri="{BB962C8B-B14F-4D97-AF65-F5344CB8AC3E}">
        <p14:creationId xmlns:p14="http://schemas.microsoft.com/office/powerpoint/2010/main" val="32917929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颜色</a:t>
            </a:r>
            <a:r>
              <a:rPr kumimoji="1" lang="zh-CN" altLang="en-US" sz="2800" dirty="0">
                <a:latin typeface="Times New Roman" panose="02020603050405020304" pitchFamily="18" charset="0"/>
              </a:rPr>
              <a:t>模型</a:t>
            </a:r>
            <a:r>
              <a:rPr lang="zh-CN" altLang="en-US" sz="2800" dirty="0"/>
              <a:t>（</a:t>
            </a:r>
            <a:r>
              <a:rPr lang="en-US" altLang="zh-CN" sz="2800" dirty="0"/>
              <a:t>color model</a:t>
            </a:r>
            <a:r>
              <a:rPr lang="zh-CN" altLang="en-US" sz="2800" dirty="0" smtClean="0"/>
              <a:t>）</a:t>
            </a:r>
            <a:endParaRPr lang="en-US" altLang="zh-CN" sz="2800" dirty="0" smtClean="0"/>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面向</a:t>
            </a:r>
            <a:r>
              <a:rPr kumimoji="1" lang="zh-CN" altLang="en-US" sz="2800" dirty="0">
                <a:latin typeface="Times New Roman" panose="02020603050405020304" pitchFamily="18" charset="0"/>
              </a:rPr>
              <a:t>硬件的颜色模型：</a:t>
            </a:r>
            <a:r>
              <a:rPr kumimoji="1" lang="en-US" altLang="zh-CN" sz="2800" dirty="0">
                <a:latin typeface="Times New Roman" panose="02020603050405020304" pitchFamily="18" charset="0"/>
              </a:rPr>
              <a:t>RGB</a:t>
            </a:r>
            <a:r>
              <a:rPr kumimoji="1" lang="zh-CN" altLang="en-US" sz="2800" dirty="0">
                <a:latin typeface="Times New Roman" panose="02020603050405020304" pitchFamily="18" charset="0"/>
              </a:rPr>
              <a:t>、</a:t>
            </a:r>
            <a:r>
              <a:rPr kumimoji="1" lang="en-US" altLang="zh-CN" sz="2800" dirty="0" smtClean="0">
                <a:latin typeface="Times New Roman" panose="02020603050405020304" pitchFamily="18" charset="0"/>
              </a:rPr>
              <a:t>CMY</a:t>
            </a:r>
            <a:r>
              <a:rPr kumimoji="1" lang="zh-CN" altLang="en-US" sz="2800" dirty="0" smtClean="0">
                <a:latin typeface="Times New Roman" panose="02020603050405020304" pitchFamily="18" charset="0"/>
              </a:rPr>
              <a:t>，</a:t>
            </a:r>
            <a:r>
              <a:rPr kumimoji="1" lang="en-US" altLang="zh-CN" sz="2800" dirty="0" smtClean="0">
                <a:latin typeface="Times New Roman" panose="02020603050405020304" pitchFamily="18" charset="0"/>
              </a:rPr>
              <a:t>YUV</a:t>
            </a:r>
            <a:r>
              <a:rPr kumimoji="1" lang="zh-CN" altLang="en-US" sz="2800" dirty="0" smtClean="0">
                <a:latin typeface="Times New Roman" panose="02020603050405020304" pitchFamily="18" charset="0"/>
              </a:rPr>
              <a:t>，</a:t>
            </a:r>
            <a:r>
              <a:rPr kumimoji="1" lang="en-US" altLang="zh-CN" sz="2800" dirty="0" err="1" smtClean="0">
                <a:latin typeface="Times New Roman" panose="02020603050405020304" pitchFamily="18" charset="0"/>
              </a:rPr>
              <a:t>YCbCr</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面向</a:t>
            </a:r>
            <a:r>
              <a:rPr kumimoji="1" lang="zh-CN" altLang="en-US" sz="2800" dirty="0">
                <a:latin typeface="Times New Roman" panose="02020603050405020304" pitchFamily="18" charset="0"/>
              </a:rPr>
              <a:t>视觉感知的颜色模型：</a:t>
            </a:r>
            <a:r>
              <a:rPr kumimoji="1" lang="en-US" altLang="zh-CN" sz="2800" dirty="0" smtClean="0">
                <a:latin typeface="Times New Roman" panose="02020603050405020304" pitchFamily="18" charset="0"/>
              </a:rPr>
              <a:t>HSV</a:t>
            </a:r>
            <a:r>
              <a:rPr kumimoji="1" lang="zh-CN" altLang="en-US" sz="2800" dirty="0" smtClean="0">
                <a:latin typeface="Times New Roman" panose="02020603050405020304" pitchFamily="18" charset="0"/>
              </a:rPr>
              <a:t>，</a:t>
            </a:r>
            <a:r>
              <a:rPr kumimoji="1" lang="en-US" altLang="zh-CN" sz="2800" dirty="0" smtClean="0">
                <a:latin typeface="Times New Roman" panose="02020603050405020304" pitchFamily="18" charset="0"/>
              </a:rPr>
              <a:t>HSI</a:t>
            </a:r>
          </a:p>
        </p:txBody>
      </p:sp>
    </p:spTree>
    <p:extLst>
      <p:ext uri="{BB962C8B-B14F-4D97-AF65-F5344CB8AC3E}">
        <p14:creationId xmlns:p14="http://schemas.microsoft.com/office/powerpoint/2010/main" val="498442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952840" cy="73866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err="1">
                <a:latin typeface="+mn-ea"/>
              </a:rPr>
              <a:t>Blinn</a:t>
            </a:r>
            <a:r>
              <a:rPr kumimoji="1" lang="en-US" altLang="zh-CN" sz="2800" dirty="0">
                <a:latin typeface="+mn-ea"/>
              </a:rPr>
              <a:t> </a:t>
            </a:r>
            <a:r>
              <a:rPr kumimoji="1" lang="en-US" altLang="zh-CN" sz="2800" dirty="0" err="1">
                <a:latin typeface="+mn-ea"/>
              </a:rPr>
              <a:t>Phong</a:t>
            </a:r>
            <a:r>
              <a:rPr kumimoji="1" lang="zh-CN" altLang="en-US" sz="2800" dirty="0" smtClean="0">
                <a:latin typeface="+mn-ea"/>
              </a:rPr>
              <a:t>模型</a:t>
            </a:r>
            <a:endParaRPr kumimoji="1" lang="en-US" altLang="zh-CN" sz="2800" dirty="0" smtClean="0">
              <a:latin typeface="+mn-ea"/>
            </a:endParaRPr>
          </a:p>
        </p:txBody>
      </p:sp>
      <p:pic>
        <p:nvPicPr>
          <p:cNvPr id="11" name="Picture 5" descr="BlinnPhong_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2186" y="1805816"/>
            <a:ext cx="5663579" cy="453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1770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145139"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a:solidFill>
                  <a:srgbClr val="2980B9"/>
                </a:solidFill>
              </a:rPr>
              <a:t>BRDF</a:t>
            </a:r>
            <a:r>
              <a:rPr lang="zh-CN" altLang="en-US" sz="3200" b="1" dirty="0">
                <a:solidFill>
                  <a:srgbClr val="2980B9"/>
                </a:solidFill>
              </a:rPr>
              <a:t>模型</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95284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a:latin typeface="+mn-ea"/>
              </a:rPr>
              <a:t>Cook-Torrance</a:t>
            </a:r>
            <a:r>
              <a:rPr kumimoji="1" lang="zh-CN" altLang="en-US" sz="2800" dirty="0">
                <a:latin typeface="+mn-ea"/>
              </a:rPr>
              <a:t>模型</a:t>
            </a:r>
            <a:endParaRPr kumimoji="1" lang="en-US" altLang="zh-CN" sz="2800" dirty="0" smtClean="0">
              <a:latin typeface="+mn-ea"/>
            </a:endParaRPr>
          </a:p>
        </p:txBody>
      </p:sp>
      <p:pic>
        <p:nvPicPr>
          <p:cNvPr id="12" name="Picture 6" descr="CookTorranc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3031" y="1776771"/>
            <a:ext cx="6119811" cy="4890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4932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p:cNvSpPr/>
          <p:nvPr/>
        </p:nvSpPr>
        <p:spPr>
          <a:xfrm rot="2700000">
            <a:off x="-803840" y="-755763"/>
            <a:ext cx="5428563" cy="5833960"/>
          </a:xfrm>
          <a:custGeom>
            <a:avLst/>
            <a:gdLst>
              <a:gd name="connsiteX0" fmla="*/ 0 w 5428563"/>
              <a:gd name="connsiteY0" fmla="*/ 2574839 h 5504327"/>
              <a:gd name="connsiteX1" fmla="*/ 2574839 w 5428563"/>
              <a:gd name="connsiteY1" fmla="*/ 0 h 5504327"/>
              <a:gd name="connsiteX2" fmla="*/ 4511157 w 5428563"/>
              <a:gd name="connsiteY2" fmla="*/ 0 h 5504327"/>
              <a:gd name="connsiteX3" fmla="*/ 5428563 w 5428563"/>
              <a:gd name="connsiteY3" fmla="*/ 917406 h 5504327"/>
              <a:gd name="connsiteX4" fmla="*/ 5428563 w 5428563"/>
              <a:gd name="connsiteY4" fmla="*/ 4586921 h 5504327"/>
              <a:gd name="connsiteX5" fmla="*/ 4511157 w 5428563"/>
              <a:gd name="connsiteY5" fmla="*/ 5504327 h 5504327"/>
              <a:gd name="connsiteX6" fmla="*/ 2929489 w 5428563"/>
              <a:gd name="connsiteY6" fmla="*/ 5504327 h 550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8563" h="5504327">
                <a:moveTo>
                  <a:pt x="0" y="2574839"/>
                </a:moveTo>
                <a:lnTo>
                  <a:pt x="2574839" y="0"/>
                </a:lnTo>
                <a:lnTo>
                  <a:pt x="4511157" y="0"/>
                </a:lnTo>
                <a:cubicBezTo>
                  <a:pt x="5017826" y="0"/>
                  <a:pt x="5428563" y="410737"/>
                  <a:pt x="5428563" y="917406"/>
                </a:cubicBezTo>
                <a:lnTo>
                  <a:pt x="5428563" y="4586921"/>
                </a:lnTo>
                <a:cubicBezTo>
                  <a:pt x="5428563" y="5093590"/>
                  <a:pt x="5017826" y="5504327"/>
                  <a:pt x="4511157" y="5504327"/>
                </a:cubicBezTo>
                <a:lnTo>
                  <a:pt x="2929489" y="5504327"/>
                </a:lnTo>
                <a:close/>
              </a:path>
            </a:pathLst>
          </a:cu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5981700" y="2419350"/>
            <a:ext cx="2843214" cy="830997"/>
          </a:xfrm>
          <a:prstGeom prst="rect">
            <a:avLst/>
          </a:prstGeom>
          <a:noFill/>
        </p:spPr>
        <p:txBody>
          <a:bodyPr wrap="none" rtlCol="0">
            <a:spAutoFit/>
            <a:scene3d>
              <a:camera prst="orthographicFront"/>
              <a:lightRig rig="threePt" dir="t"/>
            </a:scene3d>
            <a:sp3d contourW="6350"/>
          </a:bodyPr>
          <a:lstStyle>
            <a:defPPr>
              <a:defRPr lang="zh-CN"/>
            </a:defPPr>
            <a:lvl1pPr>
              <a:defRPr sz="2800" b="1">
                <a:solidFill>
                  <a:schemeClr val="tx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2980B9"/>
                </a:solidFill>
                <a:effectLst/>
                <a:uLnTx/>
                <a:uFillTx/>
                <a:latin typeface="Arial"/>
                <a:ea typeface="微软雅黑"/>
                <a:cs typeface="+mn-cs"/>
              </a:rPr>
              <a:t>PART  </a:t>
            </a:r>
            <a:r>
              <a:rPr kumimoji="0" lang="en-US" altLang="zh-CN" sz="4800" b="1" i="0" u="none" strike="noStrike" kern="1200" cap="none" spc="0" normalizeH="0" baseline="0" noProof="0" dirty="0" smtClean="0">
                <a:ln>
                  <a:noFill/>
                </a:ln>
                <a:solidFill>
                  <a:srgbClr val="2980B9"/>
                </a:solidFill>
                <a:effectLst/>
                <a:uLnTx/>
                <a:uFillTx/>
                <a:latin typeface="Arial"/>
                <a:ea typeface="微软雅黑"/>
                <a:cs typeface="+mn-cs"/>
              </a:rPr>
              <a:t>03</a:t>
            </a:r>
            <a:endParaRPr kumimoji="0" lang="zh-CN" altLang="en-US" sz="4800" b="1" i="0" u="none" strike="noStrike" kern="1200" cap="none" spc="0" normalizeH="0" baseline="0" noProof="0" dirty="0">
              <a:ln>
                <a:noFill/>
              </a:ln>
              <a:solidFill>
                <a:srgbClr val="2980B9"/>
              </a:solidFill>
              <a:effectLst/>
              <a:uLnTx/>
              <a:uFillTx/>
              <a:latin typeface="Arial"/>
              <a:ea typeface="微软雅黑"/>
              <a:cs typeface="+mn-cs"/>
            </a:endParaRPr>
          </a:p>
        </p:txBody>
      </p:sp>
      <p:sp>
        <p:nvSpPr>
          <p:cNvPr id="13" name="文本框 12"/>
          <p:cNvSpPr txBox="1"/>
          <p:nvPr/>
        </p:nvSpPr>
        <p:spPr>
          <a:xfrm>
            <a:off x="5981700" y="3288447"/>
            <a:ext cx="1826141" cy="584775"/>
          </a:xfrm>
          <a:prstGeom prst="rect">
            <a:avLst/>
          </a:prstGeom>
          <a:noFill/>
        </p:spPr>
        <p:txBody>
          <a:bodyPr wrap="none" rtlCol="0">
            <a:spAutoFit/>
            <a:scene3d>
              <a:camera prst="orthographicFront"/>
              <a:lightRig rig="threePt" dir="t"/>
            </a:scene3d>
            <a:sp3d contourW="635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rgbClr val="2980B9"/>
                </a:solidFill>
                <a:latin typeface="Arial"/>
                <a:ea typeface="微软雅黑"/>
              </a:rPr>
              <a:t>纹理</a:t>
            </a:r>
            <a:r>
              <a:rPr lang="zh-CN" altLang="en-US" sz="3200" b="1" dirty="0">
                <a:solidFill>
                  <a:srgbClr val="2980B9"/>
                </a:solidFill>
                <a:latin typeface="Arial"/>
                <a:ea typeface="微软雅黑"/>
              </a:rPr>
              <a:t>处理</a:t>
            </a:r>
            <a:endParaRPr kumimoji="0" lang="zh-CN" altLang="en-US" sz="3200" b="1" i="0" u="none" strike="noStrike" kern="1200" cap="none" spc="0" normalizeH="0" baseline="0" noProof="0" dirty="0">
              <a:ln>
                <a:noFill/>
              </a:ln>
              <a:solidFill>
                <a:srgbClr val="2980B9"/>
              </a:solidFill>
              <a:effectLst/>
              <a:uLnTx/>
              <a:uFillTx/>
              <a:latin typeface="Arial"/>
              <a:ea typeface="微软雅黑"/>
              <a:cs typeface="+mn-cs"/>
            </a:endParaRPr>
          </a:p>
        </p:txBody>
      </p:sp>
      <p:cxnSp>
        <p:nvCxnSpPr>
          <p:cNvPr id="14" name="直接连接符 13"/>
          <p:cNvCxnSpPr/>
          <p:nvPr/>
        </p:nvCxnSpPr>
        <p:spPr>
          <a:xfrm>
            <a:off x="6096000" y="3235833"/>
            <a:ext cx="3135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190" r="14190"/>
          <a:stretch>
            <a:fillRect/>
          </a:stretch>
        </p:blipFill>
        <p:spPr/>
      </p:pic>
    </p:spTree>
    <p:extLst>
      <p:ext uri="{BB962C8B-B14F-4D97-AF65-F5344CB8AC3E}">
        <p14:creationId xmlns:p14="http://schemas.microsoft.com/office/powerpoint/2010/main" val="21214141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纹理</a:t>
            </a:r>
            <a:r>
              <a:rPr lang="zh-CN" altLang="en-US" sz="3200" b="1" dirty="0" smtClean="0">
                <a:solidFill>
                  <a:srgbClr val="2980B9"/>
                </a:solidFill>
              </a:rPr>
              <a:t>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基本概念</a:t>
            </a:r>
            <a:endParaRPr lang="en-US" altLang="zh-CN" sz="2800" dirty="0" smtClean="0"/>
          </a:p>
          <a:p>
            <a:pPr marL="457200" indent="-457200" algn="just">
              <a:lnSpc>
                <a:spcPct val="150000"/>
              </a:lnSpc>
              <a:buClr>
                <a:srgbClr val="0070C0"/>
              </a:buClr>
              <a:buFont typeface="Wingdings" panose="05000000000000000000" pitchFamily="2" charset="2"/>
              <a:buChar char="p"/>
            </a:pPr>
            <a:r>
              <a:rPr lang="zh-CN" altLang="en-US" sz="2800" dirty="0" smtClean="0"/>
              <a:t>纹理种类</a:t>
            </a:r>
            <a:endParaRPr lang="en-US" altLang="zh-CN" sz="2800" dirty="0" smtClean="0"/>
          </a:p>
          <a:p>
            <a:pPr marL="457200" indent="-457200" algn="just">
              <a:lnSpc>
                <a:spcPct val="150000"/>
              </a:lnSpc>
              <a:buClr>
                <a:srgbClr val="0070C0"/>
              </a:buClr>
              <a:buFont typeface="Wingdings" panose="05000000000000000000" pitchFamily="2" charset="2"/>
              <a:buChar char="p"/>
            </a:pPr>
            <a:r>
              <a:rPr lang="zh-CN" altLang="en-US" sz="2800" dirty="0" smtClean="0"/>
              <a:t>纹理反走样</a:t>
            </a:r>
            <a:endParaRPr lang="en-US" altLang="zh-CN" sz="2800" dirty="0"/>
          </a:p>
        </p:txBody>
      </p:sp>
    </p:spTree>
    <p:extLst>
      <p:ext uri="{BB962C8B-B14F-4D97-AF65-F5344CB8AC3E}">
        <p14:creationId xmlns:p14="http://schemas.microsoft.com/office/powerpoint/2010/main" val="81217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简单地模拟景物表面细节的方法是用多边形，称为表面图案多边形，来模拟纹理的结构和模式</a:t>
            </a:r>
            <a:endParaRPr lang="en-US" altLang="zh-CN" sz="2800" dirty="0" smtClean="0"/>
          </a:p>
          <a:p>
            <a:pPr marL="457200" indent="-457200" algn="just">
              <a:lnSpc>
                <a:spcPct val="150000"/>
              </a:lnSpc>
              <a:buClr>
                <a:srgbClr val="0070C0"/>
              </a:buClr>
              <a:buFont typeface="Wingdings" panose="05000000000000000000" pitchFamily="2" charset="2"/>
              <a:buChar char="p"/>
            </a:pPr>
            <a:r>
              <a:rPr lang="zh-CN" altLang="en-US" sz="2800" dirty="0"/>
              <a:t>处理时，首先根据待生成的颜色纹理构造表面图案多边形，然后将表面图案多边形覆盖到物体的表面上</a:t>
            </a:r>
            <a:endParaRPr lang="en-US" altLang="zh-CN" sz="2800" dirty="0" smtClean="0"/>
          </a:p>
          <a:p>
            <a:pPr marL="457200" indent="-457200" algn="just">
              <a:lnSpc>
                <a:spcPct val="150000"/>
              </a:lnSpc>
              <a:buClr>
                <a:srgbClr val="0070C0"/>
              </a:buClr>
              <a:buFont typeface="Wingdings" panose="05000000000000000000" pitchFamily="2" charset="2"/>
              <a:buChar char="p"/>
            </a:pPr>
            <a:endParaRPr lang="en-US" altLang="zh-CN" sz="2800" dirty="0"/>
          </a:p>
        </p:txBody>
      </p:sp>
      <p:pic>
        <p:nvPicPr>
          <p:cNvPr id="11" name="Picture 14" descr="bricks_zigzag_texture_619021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4361" y="3957638"/>
            <a:ext cx="2522538"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stone_texture_for_tutoria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3639" y="4062413"/>
            <a:ext cx="2522537"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33_04_3---Water-Texture_web.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21108" y="3910013"/>
            <a:ext cx="29083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1186931033700i29.jpg"/>
          <p:cNvPicPr>
            <a:picLocks noChangeAspect="1"/>
          </p:cNvPicPr>
          <p:nvPr/>
        </p:nvPicPr>
        <p:blipFill>
          <a:blip r:embed="rId6"/>
          <a:stretch>
            <a:fillRect/>
          </a:stretch>
        </p:blipFill>
        <p:spPr>
          <a:xfrm>
            <a:off x="6712916" y="4063471"/>
            <a:ext cx="1441452" cy="1681692"/>
          </a:xfrm>
          <a:prstGeom prst="rect">
            <a:avLst/>
          </a:prstGeom>
          <a:scene3d>
            <a:camera prst="orthographicFront">
              <a:rot lat="0" lon="21594000" rev="0"/>
            </a:camera>
            <a:lightRig rig="threePt" dir="t"/>
          </a:scene3d>
        </p:spPr>
      </p:pic>
    </p:spTree>
    <p:extLst>
      <p:ext uri="{BB962C8B-B14F-4D97-AF65-F5344CB8AC3E}">
        <p14:creationId xmlns:p14="http://schemas.microsoft.com/office/powerpoint/2010/main" val="42349307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纹理处理</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纹理</a:t>
            </a:r>
            <a:r>
              <a:rPr lang="zh-CN" altLang="en-US" sz="2800" dirty="0">
                <a:latin typeface="+mn-ea"/>
              </a:rPr>
              <a:t>映射技术给出了定义表面上任意点属性的一种</a:t>
            </a:r>
            <a:r>
              <a:rPr lang="zh-CN" altLang="en-US" sz="2800" dirty="0" smtClean="0">
                <a:latin typeface="+mn-ea"/>
              </a:rPr>
              <a:t>方式</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漫反射率</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镜面反射率</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透明度</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折射率</a:t>
            </a:r>
            <a:endParaRPr lang="en-US" altLang="zh-CN" sz="2800" dirty="0" smtClean="0">
              <a:latin typeface="+mn-ea"/>
            </a:endParaRPr>
          </a:p>
          <a:p>
            <a:pPr marL="457200" indent="-457200" algn="just">
              <a:lnSpc>
                <a:spcPct val="150000"/>
              </a:lnSpc>
              <a:buClr>
                <a:srgbClr val="0070C0"/>
              </a:buClr>
              <a:buFont typeface="Wingdings" panose="05000000000000000000" pitchFamily="2" charset="2"/>
              <a:buChar char="p"/>
            </a:pPr>
            <a:endParaRPr lang="en-US" altLang="zh-CN" sz="2800" dirty="0"/>
          </a:p>
        </p:txBody>
      </p:sp>
      <p:graphicFrame>
        <p:nvGraphicFramePr>
          <p:cNvPr id="16" name="Object 5"/>
          <p:cNvGraphicFramePr>
            <a:graphicFrameLocks noChangeAspect="1"/>
          </p:cNvGraphicFramePr>
          <p:nvPr>
            <p:extLst>
              <p:ext uri="{D42A27DB-BD31-4B8C-83A1-F6EECF244321}">
                <p14:modId xmlns:p14="http://schemas.microsoft.com/office/powerpoint/2010/main" val="2311881997"/>
              </p:ext>
            </p:extLst>
          </p:nvPr>
        </p:nvGraphicFramePr>
        <p:xfrm>
          <a:off x="3478213" y="4395788"/>
          <a:ext cx="4994275" cy="1081087"/>
        </p:xfrm>
        <a:graphic>
          <a:graphicData uri="http://schemas.openxmlformats.org/presentationml/2006/ole">
            <mc:AlternateContent xmlns:mc="http://schemas.openxmlformats.org/markup-compatibility/2006">
              <mc:Choice xmlns:v="urn:schemas-microsoft-com:vml" Requires="v">
                <p:oleObj spid="_x0000_s183336" name="Equation" r:id="rId4" imgW="926698" imgH="203112" progId="Equation.3">
                  <p:embed/>
                </p:oleObj>
              </mc:Choice>
              <mc:Fallback>
                <p:oleObj name="Equation" r:id="rId4" imgW="926698" imgH="203112" progId="Equation.3">
                  <p:embed/>
                  <p:pic>
                    <p:nvPicPr>
                      <p:cNvPr id="102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8213" y="4395788"/>
                        <a:ext cx="4994275" cy="1081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Oval 15"/>
          <p:cNvSpPr>
            <a:spLocks noChangeArrowheads="1"/>
          </p:cNvSpPr>
          <p:nvPr/>
        </p:nvSpPr>
        <p:spPr bwMode="auto">
          <a:xfrm>
            <a:off x="4919663" y="4395788"/>
            <a:ext cx="1081087" cy="1081087"/>
          </a:xfrm>
          <a:prstGeom prst="ellipse">
            <a:avLst/>
          </a:prstGeom>
          <a:solidFill>
            <a:srgbClr val="FF0000">
              <a:alpha val="47058"/>
            </a:srgbClr>
          </a:solidFill>
          <a:ln w="9525" algn="ctr">
            <a:solidFill>
              <a:schemeClr val="accent1"/>
            </a:solidFill>
            <a:round/>
            <a:headEnd/>
            <a:tailEnd/>
          </a:ln>
        </p:spPr>
        <p:txBody>
          <a:bodyPr>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Tree>
    <p:extLst>
      <p:ext uri="{BB962C8B-B14F-4D97-AF65-F5344CB8AC3E}">
        <p14:creationId xmlns:p14="http://schemas.microsoft.com/office/powerpoint/2010/main" val="35651979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纹理</a:t>
            </a:r>
            <a:r>
              <a:rPr lang="zh-CN" altLang="en-US" sz="3200" b="1" dirty="0" smtClean="0">
                <a:solidFill>
                  <a:srgbClr val="2980B9"/>
                </a:solidFill>
              </a:rPr>
              <a:t>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基本概念</a:t>
            </a:r>
            <a:endParaRPr lang="en-US" altLang="zh-CN" sz="2800" dirty="0" smtClean="0">
              <a:latin typeface="+mn-ea"/>
            </a:endParaRPr>
          </a:p>
          <a:p>
            <a:pPr marL="457200" indent="-457200" algn="just">
              <a:lnSpc>
                <a:spcPct val="150000"/>
              </a:lnSpc>
              <a:buClr>
                <a:srgbClr val="0070C0"/>
              </a:buClr>
              <a:buFont typeface="Wingdings" panose="05000000000000000000" pitchFamily="2" charset="2"/>
              <a:buChar char="p"/>
            </a:pPr>
            <a:r>
              <a:rPr lang="zh-CN" altLang="en-US" sz="2800" b="1" dirty="0" smtClean="0">
                <a:solidFill>
                  <a:srgbClr val="FF0000"/>
                </a:solidFill>
                <a:latin typeface="+mn-ea"/>
              </a:rPr>
              <a:t>纹理种类</a:t>
            </a:r>
            <a:endParaRPr lang="en-US" altLang="zh-CN" sz="2800" b="1" dirty="0" smtClean="0">
              <a:solidFill>
                <a:srgbClr val="FF0000"/>
              </a:solidFill>
              <a:latin typeface="+mn-ea"/>
            </a:endParaRPr>
          </a:p>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纹理反走样</a:t>
            </a:r>
            <a:endParaRPr lang="en-US" altLang="zh-CN" sz="2800" dirty="0">
              <a:latin typeface="+mn-ea"/>
            </a:endParaRPr>
          </a:p>
        </p:txBody>
      </p:sp>
    </p:spTree>
    <p:extLst>
      <p:ext uri="{BB962C8B-B14F-4D97-AF65-F5344CB8AC3E}">
        <p14:creationId xmlns:p14="http://schemas.microsoft.com/office/powerpoint/2010/main" val="24736313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纹理处理</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0888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纹理</a:t>
            </a:r>
            <a:r>
              <a:rPr lang="zh-CN" altLang="en-US" sz="2800" dirty="0">
                <a:latin typeface="+mn-ea"/>
              </a:rPr>
              <a:t>种类</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颜色纹理：</a:t>
            </a:r>
            <a:r>
              <a:rPr lang="zh-CN" altLang="en-US" sz="2800" dirty="0">
                <a:latin typeface="+mn-ea"/>
              </a:rPr>
              <a:t>通过颜色色彩或明暗度的变化体现出来的表面</a:t>
            </a:r>
            <a:r>
              <a:rPr lang="zh-CN" altLang="en-US" sz="2800" dirty="0" smtClean="0">
                <a:latin typeface="+mn-ea"/>
              </a:rPr>
              <a:t>细节</a:t>
            </a:r>
            <a:endParaRPr lang="en-US" altLang="zh-CN" sz="2800" dirty="0">
              <a:latin typeface="+mn-ea"/>
            </a:endParaRPr>
          </a:p>
        </p:txBody>
      </p:sp>
      <p:sp>
        <p:nvSpPr>
          <p:cNvPr id="12" name="Rectangle 20"/>
          <p:cNvSpPr>
            <a:spLocks noChangeArrowheads="1"/>
          </p:cNvSpPr>
          <p:nvPr/>
        </p:nvSpPr>
        <p:spPr bwMode="auto">
          <a:xfrm>
            <a:off x="1728483" y="2537632"/>
            <a:ext cx="3691242" cy="1358093"/>
          </a:xfrm>
          <a:prstGeom prst="rect">
            <a:avLst/>
          </a:prstGeom>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9525">
            <a:solidFill>
              <a:schemeClr val="hlink"/>
            </a:solidFill>
            <a:miter lim="800000"/>
            <a:headEnd/>
            <a:tailEnd/>
          </a:ln>
        </p:spPr>
        <p:txBody>
          <a:bodyPr wrap="none" anchor="ct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endParaRPr lang="zh-CN" altLang="en-US" sz="4000" b="0">
              <a:solidFill>
                <a:srgbClr val="000099"/>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8484" y="4079104"/>
            <a:ext cx="3691242" cy="205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07997" y="2716202"/>
            <a:ext cx="6149994" cy="3074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07050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纹理处理</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0888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纹理</a:t>
            </a:r>
            <a:r>
              <a:rPr lang="zh-CN" altLang="en-US" sz="2800" dirty="0">
                <a:latin typeface="+mn-ea"/>
              </a:rPr>
              <a:t>种类</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几何纹理</a:t>
            </a:r>
            <a:endParaRPr lang="en-US" altLang="zh-CN" sz="2800" dirty="0">
              <a:latin typeface="+mn-ea"/>
            </a:endParaRPr>
          </a:p>
        </p:txBody>
      </p:sp>
      <p:pic>
        <p:nvPicPr>
          <p:cNvPr id="11" name="Picture 10" descr="bumptor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620" y="2680507"/>
            <a:ext cx="10461410" cy="2948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91319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确定表面上颜色纹理的两种</a:t>
            </a:r>
            <a:r>
              <a:rPr lang="zh-CN" altLang="en-US" sz="2800" dirty="0" smtClean="0">
                <a:latin typeface="微软雅黑" panose="020B0503020204020204" pitchFamily="34" charset="-122"/>
                <a:ea typeface="微软雅黑" panose="020B0503020204020204" pitchFamily="34" charset="-122"/>
              </a:rPr>
              <a:t>方法</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cs typeface="Arial Unicode MS" panose="020B0604020202020204" pitchFamily="34" charset="-122"/>
              </a:rPr>
              <a:t>预先</a:t>
            </a:r>
            <a:r>
              <a:rPr lang="zh-CN" altLang="en-US" sz="2800" dirty="0">
                <a:latin typeface="微软雅黑" panose="020B0503020204020204" pitchFamily="34" charset="-122"/>
                <a:ea typeface="微软雅黑" panose="020B0503020204020204" pitchFamily="34" charset="-122"/>
                <a:cs typeface="Arial Unicode MS" panose="020B0604020202020204" pitchFamily="34" charset="-122"/>
              </a:rPr>
              <a:t>建立表面的纹理</a:t>
            </a:r>
            <a:r>
              <a:rPr lang="zh-CN" altLang="en-US" sz="2800" dirty="0" smtClean="0">
                <a:latin typeface="微软雅黑" panose="020B0503020204020204" pitchFamily="34" charset="-122"/>
                <a:ea typeface="微软雅黑" panose="020B0503020204020204" pitchFamily="34" charset="-122"/>
                <a:cs typeface="Arial Unicode MS" panose="020B0604020202020204" pitchFamily="34" charset="-122"/>
              </a:rPr>
              <a:t>模型</a:t>
            </a:r>
            <a:endParaRPr lang="en-US" altLang="zh-CN" sz="2800" dirty="0" smtClean="0">
              <a:latin typeface="微软雅黑" panose="020B0503020204020204" pitchFamily="34" charset="-122"/>
              <a:ea typeface="微软雅黑" panose="020B0503020204020204" pitchFamily="34" charset="-122"/>
              <a:cs typeface="Arial Unicode MS" panose="020B0604020202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cs typeface="Arial Unicode MS" panose="020B0604020202020204" pitchFamily="34" charset="-122"/>
              </a:rPr>
              <a:t>纹理</a:t>
            </a:r>
            <a:r>
              <a:rPr lang="zh-CN" altLang="en-US" sz="2800" dirty="0">
                <a:latin typeface="微软雅黑" panose="020B0503020204020204" pitchFamily="34" charset="-122"/>
                <a:ea typeface="微软雅黑" panose="020B0503020204020204" pitchFamily="34" charset="-122"/>
                <a:cs typeface="Arial Unicode MS" panose="020B0604020202020204" pitchFamily="34" charset="-122"/>
              </a:rPr>
              <a:t>映射：建立表面上的每一点和一已知图像上的点的对应关系，取图像上相应点的颜色值作为表面上各点的颜色值</a:t>
            </a:r>
            <a:endParaRPr lang="en-US" altLang="zh-CN" sz="2800" dirty="0">
              <a:latin typeface="微软雅黑" panose="020B0503020204020204" pitchFamily="34" charset="-122"/>
              <a:ea typeface="微软雅黑" panose="020B0503020204020204" pitchFamily="34" charset="-122"/>
              <a:cs typeface="Arial Unicode MS" panose="020B0604020202020204" pitchFamily="34" charset="-122"/>
            </a:endParaRPr>
          </a:p>
          <a:p>
            <a:pPr marL="457200" indent="-457200" algn="just">
              <a:lnSpc>
                <a:spcPct val="150000"/>
              </a:lnSpc>
              <a:buClr>
                <a:srgbClr val="0070C0"/>
              </a:buClr>
              <a:buFont typeface="Wingdings" panose="05000000000000000000" pitchFamily="2" charset="2"/>
              <a:buChar char="p"/>
            </a:pPr>
            <a:endParaRPr lang="en-US" altLang="zh-CN" sz="2800" dirty="0" smtClean="0"/>
          </a:p>
          <a:p>
            <a:pPr marL="457200" indent="-457200" algn="just">
              <a:lnSpc>
                <a:spcPct val="150000"/>
              </a:lnSpc>
              <a:buClr>
                <a:srgbClr val="0070C0"/>
              </a:buClr>
              <a:buFont typeface="Wingdings" panose="05000000000000000000" pitchFamily="2" charset="2"/>
              <a:buChar char="p"/>
            </a:pPr>
            <a:endParaRPr lang="en-US" altLang="zh-CN" sz="2800" dirty="0"/>
          </a:p>
        </p:txBody>
      </p:sp>
      <p:pic>
        <p:nvPicPr>
          <p:cNvPr id="15" name="Picture 13" descr="slide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399" y="3666286"/>
            <a:ext cx="4038601" cy="27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8320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Times New Roman" panose="02020603050405020304" pitchFamily="18" charset="0"/>
              </a:rPr>
              <a:t>RGB</a:t>
            </a:r>
            <a:r>
              <a:rPr kumimoji="1" lang="zh-CN" altLang="en-US" sz="2800" dirty="0">
                <a:latin typeface="Times New Roman" panose="02020603050405020304" pitchFamily="18" charset="0"/>
              </a:rPr>
              <a:t>颜色</a:t>
            </a:r>
            <a:r>
              <a:rPr kumimoji="1" lang="zh-CN" altLang="en-US" sz="2800" dirty="0" smtClean="0">
                <a:latin typeface="Times New Roman" panose="02020603050405020304" pitchFamily="18" charset="0"/>
              </a:rPr>
              <a:t>模型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加法混色，彩色显示器</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en-US" altLang="zh-CN" sz="2800" dirty="0" smtClean="0">
                <a:latin typeface="Times New Roman" panose="02020603050405020304" pitchFamily="18" charset="0"/>
              </a:rPr>
              <a:t>3</a:t>
            </a:r>
            <a:r>
              <a:rPr kumimoji="1" lang="zh-CN" altLang="en-US" sz="2800" dirty="0" smtClean="0">
                <a:latin typeface="Times New Roman" panose="02020603050405020304" pitchFamily="18" charset="0"/>
              </a:rPr>
              <a:t>个通道</a:t>
            </a:r>
            <a:endParaRPr kumimoji="1" lang="en-US" altLang="zh-CN" sz="2800" dirty="0" smtClean="0">
              <a:latin typeface="Times New Roman" panose="02020603050405020304" pitchFamily="18" charset="0"/>
            </a:endParaRPr>
          </a:p>
          <a:p>
            <a:pPr algn="just">
              <a:lnSpc>
                <a:spcPct val="150000"/>
              </a:lnSpc>
              <a:buClr>
                <a:srgbClr val="0070C0"/>
              </a:buClr>
            </a:pPr>
            <a:endParaRPr kumimoji="1" lang="zh-CN" altLang="en-US" sz="2800" dirty="0">
              <a:latin typeface="Times New Roman" panose="02020603050405020304" pitchFamily="18" charset="0"/>
            </a:endParaRPr>
          </a:p>
        </p:txBody>
      </p:sp>
      <p:grpSp>
        <p:nvGrpSpPr>
          <p:cNvPr id="11" name="组合 10"/>
          <p:cNvGrpSpPr/>
          <p:nvPr/>
        </p:nvGrpSpPr>
        <p:grpSpPr>
          <a:xfrm>
            <a:off x="6324079" y="2154875"/>
            <a:ext cx="5867921" cy="4611776"/>
            <a:chOff x="4488653" y="1848659"/>
            <a:chExt cx="5867921" cy="4611776"/>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1110"/>
            <a:stretch/>
          </p:blipFill>
          <p:spPr>
            <a:xfrm>
              <a:off x="4488653" y="1848659"/>
              <a:ext cx="5657850" cy="4502445"/>
            </a:xfrm>
            <a:prstGeom prst="rect">
              <a:avLst/>
            </a:prstGeom>
          </p:spPr>
        </p:pic>
        <p:sp>
          <p:nvSpPr>
            <p:cNvPr id="5" name="矩形 4"/>
            <p:cNvSpPr/>
            <p:nvPr/>
          </p:nvSpPr>
          <p:spPr>
            <a:xfrm>
              <a:off x="8040757" y="5973417"/>
              <a:ext cx="2315817" cy="48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431889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latin typeface="+mn-ea"/>
              </a:rPr>
              <a:t>采用景物表面的参数化表示来确立表面的纹理映射坐标，即可实现纹理图像在景物表面的映射</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景物</a:t>
            </a:r>
            <a:r>
              <a:rPr lang="zh-CN" altLang="en-US" sz="2800" dirty="0">
                <a:latin typeface="+mn-ea"/>
              </a:rPr>
              <a:t>表面的参数化表示为</a:t>
            </a:r>
            <a:r>
              <a:rPr lang="en-US" altLang="zh-CN" sz="2800" i="1" dirty="0">
                <a:latin typeface="+mn-ea"/>
                <a:cs typeface="Arial Unicode MS" panose="020B0604020202020204" pitchFamily="34" charset="-122"/>
              </a:rPr>
              <a:t>f</a:t>
            </a:r>
            <a:r>
              <a:rPr lang="zh-CN" altLang="en-US" sz="2800" dirty="0">
                <a:latin typeface="+mn-ea"/>
                <a:cs typeface="Arial Unicode MS" panose="020B0604020202020204" pitchFamily="34" charset="-122"/>
              </a:rPr>
              <a:t>（</a:t>
            </a:r>
            <a:r>
              <a:rPr lang="en-US" altLang="zh-CN" sz="2800" i="1" dirty="0">
                <a:latin typeface="+mn-ea"/>
                <a:cs typeface="Arial Unicode MS" panose="020B0604020202020204" pitchFamily="34" charset="-122"/>
              </a:rPr>
              <a:t>u</a:t>
            </a:r>
            <a:r>
              <a:rPr lang="zh-CN" altLang="en-US" sz="2800" dirty="0">
                <a:latin typeface="+mn-ea"/>
                <a:cs typeface="Arial Unicode MS" panose="020B0604020202020204" pitchFamily="34" charset="-122"/>
              </a:rPr>
              <a:t>，</a:t>
            </a:r>
            <a:r>
              <a:rPr lang="en-US" altLang="zh-CN" sz="2800" i="1" dirty="0" smtClean="0">
                <a:latin typeface="+mn-ea"/>
                <a:cs typeface="Arial Unicode MS" panose="020B0604020202020204" pitchFamily="34" charset="-122"/>
              </a:rPr>
              <a:t>v</a:t>
            </a:r>
            <a:r>
              <a:rPr lang="zh-CN" altLang="en-US" sz="2800" dirty="0" smtClean="0">
                <a:latin typeface="+mn-ea"/>
                <a:cs typeface="Arial Unicode MS" panose="020B0604020202020204" pitchFamily="34" charset="-122"/>
              </a:rPr>
              <a:t>）</a:t>
            </a:r>
            <a:endParaRPr lang="en-US" altLang="zh-CN" sz="2800" dirty="0" smtClean="0">
              <a:latin typeface="+mn-ea"/>
              <a:cs typeface="Arial Unicode MS" panose="020B0604020202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纹理</a:t>
            </a:r>
            <a:r>
              <a:rPr lang="zh-CN" altLang="en-US" sz="2800" dirty="0">
                <a:latin typeface="+mn-ea"/>
              </a:rPr>
              <a:t>图像表示为</a:t>
            </a:r>
            <a:r>
              <a:rPr lang="en-US" altLang="zh-CN" sz="2800" i="1" dirty="0">
                <a:latin typeface="+mn-ea"/>
                <a:cs typeface="Arial Unicode MS" panose="020B0604020202020204" pitchFamily="34" charset="-122"/>
              </a:rPr>
              <a:t>T</a:t>
            </a:r>
            <a:r>
              <a:rPr lang="zh-CN" altLang="en-US" sz="2800" dirty="0">
                <a:latin typeface="+mn-ea"/>
                <a:cs typeface="Arial Unicode MS" panose="020B0604020202020204" pitchFamily="34" charset="-122"/>
              </a:rPr>
              <a:t>（</a:t>
            </a:r>
            <a:r>
              <a:rPr lang="en-US" altLang="zh-CN" sz="2800" i="1" dirty="0">
                <a:latin typeface="+mn-ea"/>
                <a:cs typeface="Arial Unicode MS" panose="020B0604020202020204" pitchFamily="34" charset="-122"/>
              </a:rPr>
              <a:t>s</a:t>
            </a:r>
            <a:r>
              <a:rPr lang="zh-CN" altLang="en-US" sz="2800" dirty="0">
                <a:latin typeface="+mn-ea"/>
                <a:cs typeface="Arial Unicode MS" panose="020B0604020202020204" pitchFamily="34" charset="-122"/>
              </a:rPr>
              <a:t>，</a:t>
            </a:r>
            <a:r>
              <a:rPr lang="en-US" altLang="zh-CN" sz="2800" i="1" dirty="0">
                <a:latin typeface="+mn-ea"/>
                <a:cs typeface="Arial Unicode MS" panose="020B0604020202020204" pitchFamily="34" charset="-122"/>
              </a:rPr>
              <a:t>t</a:t>
            </a:r>
            <a:r>
              <a:rPr lang="zh-CN" altLang="en-US" sz="2800" dirty="0" smtClean="0">
                <a:latin typeface="+mn-ea"/>
                <a:cs typeface="Arial Unicode MS" panose="020B0604020202020204" pitchFamily="34" charset="-122"/>
              </a:rPr>
              <a:t>）</a:t>
            </a:r>
            <a:endParaRPr lang="en-US" altLang="zh-CN" sz="2800" dirty="0" smtClean="0">
              <a:latin typeface="+mn-ea"/>
              <a:cs typeface="Arial Unicode MS" panose="020B0604020202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建立</a:t>
            </a:r>
            <a:r>
              <a:rPr lang="zh-CN" altLang="en-US" sz="2800" dirty="0">
                <a:latin typeface="+mn-ea"/>
              </a:rPr>
              <a:t>景物表面参数空间</a:t>
            </a:r>
            <a:r>
              <a:rPr lang="zh-CN" altLang="en-US" sz="2800" dirty="0">
                <a:latin typeface="+mn-ea"/>
                <a:cs typeface="Arial Unicode MS" panose="020B0604020202020204" pitchFamily="34" charset="-122"/>
              </a:rPr>
              <a:t>（</a:t>
            </a:r>
            <a:r>
              <a:rPr lang="en-US" altLang="zh-CN" sz="2800" i="1" dirty="0">
                <a:latin typeface="+mn-ea"/>
                <a:cs typeface="Arial Unicode MS" panose="020B0604020202020204" pitchFamily="34" charset="-122"/>
              </a:rPr>
              <a:t>u</a:t>
            </a:r>
            <a:r>
              <a:rPr lang="zh-CN" altLang="en-US" sz="2800" dirty="0">
                <a:latin typeface="+mn-ea"/>
                <a:cs typeface="Arial Unicode MS" panose="020B0604020202020204" pitchFamily="34" charset="-122"/>
              </a:rPr>
              <a:t>，</a:t>
            </a:r>
            <a:r>
              <a:rPr lang="en-US" altLang="zh-CN" sz="2800" i="1" dirty="0">
                <a:latin typeface="+mn-ea"/>
                <a:cs typeface="Arial Unicode MS" panose="020B0604020202020204" pitchFamily="34" charset="-122"/>
              </a:rPr>
              <a:t>v</a:t>
            </a:r>
            <a:r>
              <a:rPr lang="zh-CN" altLang="en-US" sz="2800" dirty="0">
                <a:latin typeface="+mn-ea"/>
                <a:cs typeface="Arial Unicode MS" panose="020B0604020202020204" pitchFamily="34" charset="-122"/>
              </a:rPr>
              <a:t>）</a:t>
            </a:r>
            <a:r>
              <a:rPr lang="zh-CN" altLang="en-US" sz="2800" dirty="0">
                <a:latin typeface="+mn-ea"/>
              </a:rPr>
              <a:t>和纹理图像参数空间（</a:t>
            </a:r>
            <a:r>
              <a:rPr lang="en-US" altLang="zh-CN" sz="2800" i="1" dirty="0">
                <a:latin typeface="+mn-ea"/>
                <a:cs typeface="Arial Unicode MS" panose="020B0604020202020204" pitchFamily="34" charset="-122"/>
              </a:rPr>
              <a:t>s</a:t>
            </a:r>
            <a:r>
              <a:rPr lang="zh-CN" altLang="en-US" sz="2800" dirty="0">
                <a:latin typeface="+mn-ea"/>
                <a:cs typeface="Arial Unicode MS" panose="020B0604020202020204" pitchFamily="34" charset="-122"/>
              </a:rPr>
              <a:t>，</a:t>
            </a:r>
            <a:r>
              <a:rPr lang="en-US" altLang="zh-CN" sz="2800" i="1" dirty="0">
                <a:latin typeface="+mn-ea"/>
                <a:cs typeface="Arial Unicode MS" panose="020B0604020202020204" pitchFamily="34" charset="-122"/>
              </a:rPr>
              <a:t>t</a:t>
            </a:r>
            <a:r>
              <a:rPr lang="zh-CN" altLang="en-US" sz="2800" dirty="0">
                <a:latin typeface="+mn-ea"/>
                <a:cs typeface="Arial Unicode MS" panose="020B0604020202020204" pitchFamily="34" charset="-122"/>
              </a:rPr>
              <a:t>）</a:t>
            </a:r>
            <a:r>
              <a:rPr lang="zh-CN" altLang="en-US" sz="2800" dirty="0">
                <a:latin typeface="+mn-ea"/>
              </a:rPr>
              <a:t>之间的一一对应关系</a:t>
            </a:r>
            <a:endParaRPr lang="en-US" altLang="zh-CN" sz="2800" dirty="0">
              <a:latin typeface="+mn-ea"/>
              <a:cs typeface="Arial Unicode MS" panose="020B0604020202020204" pitchFamily="34" charset="-122"/>
            </a:endParaRPr>
          </a:p>
          <a:p>
            <a:pPr marL="457200" indent="-457200" algn="just">
              <a:lnSpc>
                <a:spcPct val="150000"/>
              </a:lnSpc>
              <a:buClr>
                <a:srgbClr val="0070C0"/>
              </a:buClr>
              <a:buFont typeface="Wingdings" panose="05000000000000000000" pitchFamily="2" charset="2"/>
              <a:buChar char="p"/>
            </a:pPr>
            <a:endParaRPr lang="en-US" altLang="zh-CN" sz="2800" dirty="0" smtClean="0"/>
          </a:p>
          <a:p>
            <a:pPr marL="457200" indent="-457200" algn="just">
              <a:lnSpc>
                <a:spcPct val="150000"/>
              </a:lnSpc>
              <a:buClr>
                <a:srgbClr val="0070C0"/>
              </a:buClr>
              <a:buFont typeface="Wingdings" panose="05000000000000000000" pitchFamily="2" charset="2"/>
              <a:buChar char="p"/>
            </a:pPr>
            <a:endParaRPr lang="en-US" altLang="zh-CN" sz="2800" dirty="0"/>
          </a:p>
        </p:txBody>
      </p:sp>
      <p:graphicFrame>
        <p:nvGraphicFramePr>
          <p:cNvPr id="12" name="Object 1"/>
          <p:cNvGraphicFramePr>
            <a:graphicFrameLocks noChangeAspect="1"/>
          </p:cNvGraphicFramePr>
          <p:nvPr>
            <p:extLst>
              <p:ext uri="{D42A27DB-BD31-4B8C-83A1-F6EECF244321}">
                <p14:modId xmlns:p14="http://schemas.microsoft.com/office/powerpoint/2010/main" val="1274344193"/>
              </p:ext>
            </p:extLst>
          </p:nvPr>
        </p:nvGraphicFramePr>
        <p:xfrm>
          <a:off x="2788416" y="4981576"/>
          <a:ext cx="7358087" cy="1662552"/>
        </p:xfrm>
        <a:graphic>
          <a:graphicData uri="http://schemas.openxmlformats.org/presentationml/2006/ole">
            <mc:AlternateContent xmlns:mc="http://schemas.openxmlformats.org/markup-compatibility/2006">
              <mc:Choice xmlns:v="urn:schemas-microsoft-com:vml" Requires="v">
                <p:oleObj spid="_x0000_s185384" name="Visio" r:id="rId4" imgW="5806745" imgH="1306982" progId="Visio.Drawing.11">
                  <p:embed/>
                </p:oleObj>
              </mc:Choice>
              <mc:Fallback>
                <p:oleObj name="Visio" r:id="rId4" imgW="5806745" imgH="1306982" progId="Visio.Drawing.11">
                  <p:embed/>
                  <p:pic>
                    <p:nvPicPr>
                      <p:cNvPr id="11"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8416" y="4981576"/>
                        <a:ext cx="7358087" cy="166255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901168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颜色纹理实例</a:t>
            </a:r>
            <a:endParaRPr lang="en-US" altLang="zh-CN" sz="2800" dirty="0" smtClean="0"/>
          </a:p>
          <a:p>
            <a:pPr marL="457200" indent="-457200" algn="just">
              <a:lnSpc>
                <a:spcPct val="150000"/>
              </a:lnSpc>
              <a:buClr>
                <a:srgbClr val="0070C0"/>
              </a:buClr>
              <a:buFont typeface="Wingdings" panose="05000000000000000000" pitchFamily="2" charset="2"/>
              <a:buChar char="p"/>
            </a:pPr>
            <a:endParaRPr lang="en-US" altLang="zh-CN" sz="2800" dirty="0"/>
          </a:p>
        </p:txBody>
      </p:sp>
      <p:graphicFrame>
        <p:nvGraphicFramePr>
          <p:cNvPr id="11" name="Object 19"/>
          <p:cNvGraphicFramePr>
            <a:graphicFrameLocks noChangeAspect="1"/>
          </p:cNvGraphicFramePr>
          <p:nvPr>
            <p:extLst>
              <p:ext uri="{D42A27DB-BD31-4B8C-83A1-F6EECF244321}">
                <p14:modId xmlns:p14="http://schemas.microsoft.com/office/powerpoint/2010/main" val="2950547958"/>
              </p:ext>
            </p:extLst>
          </p:nvPr>
        </p:nvGraphicFramePr>
        <p:xfrm>
          <a:off x="1145738" y="1636019"/>
          <a:ext cx="10516842" cy="3919179"/>
        </p:xfrm>
        <a:graphic>
          <a:graphicData uri="http://schemas.openxmlformats.org/presentationml/2006/ole">
            <mc:AlternateContent xmlns:mc="http://schemas.openxmlformats.org/markup-compatibility/2006">
              <mc:Choice xmlns:v="urn:schemas-microsoft-com:vml" Requires="v">
                <p:oleObj spid="_x0000_s186407" name="Picture" r:id="rId4" imgW="5389200" imgH="2007720" progId="Word.Picture.8">
                  <p:embed/>
                </p:oleObj>
              </mc:Choice>
              <mc:Fallback>
                <p:oleObj name="Picture" r:id="rId4" imgW="5389200" imgH="2007720" progId="Word.Picture.8">
                  <p:embed/>
                  <p:pic>
                    <p:nvPicPr>
                      <p:cNvPr id="598035"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5738" y="1636019"/>
                        <a:ext cx="10516842" cy="3919179"/>
                      </a:xfrm>
                      <a:prstGeom prst="rect">
                        <a:avLst/>
                      </a:prstGeom>
                      <a:noFill/>
                    </p:spPr>
                  </p:pic>
                </p:oleObj>
              </mc:Fallback>
            </mc:AlternateContent>
          </a:graphicData>
        </a:graphic>
      </p:graphicFrame>
    </p:spTree>
    <p:extLst>
      <p:ext uri="{BB962C8B-B14F-4D97-AF65-F5344CB8AC3E}">
        <p14:creationId xmlns:p14="http://schemas.microsoft.com/office/powerpoint/2010/main" val="41360533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0850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几何纹理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凹凸</a:t>
            </a:r>
            <a:r>
              <a:rPr lang="zh-CN" altLang="en-US" sz="2800" dirty="0">
                <a:latin typeface="+mn-ea"/>
              </a:rPr>
              <a:t>映射（</a:t>
            </a:r>
            <a:r>
              <a:rPr lang="en-US" altLang="zh-CN" sz="2800" dirty="0">
                <a:latin typeface="+mn-ea"/>
              </a:rPr>
              <a:t>bump mapping</a:t>
            </a:r>
            <a:r>
              <a:rPr lang="zh-CN" altLang="en-US" sz="2800" dirty="0" smtClean="0">
                <a:latin typeface="+mn-ea"/>
              </a:rPr>
              <a:t>）</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在</a:t>
            </a:r>
            <a:r>
              <a:rPr lang="zh-CN" altLang="en-US" sz="2800" dirty="0">
                <a:latin typeface="+mn-ea"/>
              </a:rPr>
              <a:t>不改变物体宏观几何的前提下，模拟物体表面粗糙的、褶皱的、凹凸不平的光照</a:t>
            </a:r>
            <a:r>
              <a:rPr lang="zh-CN" altLang="en-US" sz="2800" dirty="0" smtClean="0">
                <a:latin typeface="+mn-ea"/>
              </a:rPr>
              <a:t>效果</a:t>
            </a:r>
            <a:endParaRPr lang="en-US" altLang="zh-CN" sz="2800" dirty="0" smtClean="0">
              <a:latin typeface="+mn-ea"/>
            </a:endParaRPr>
          </a:p>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法</a:t>
            </a:r>
            <a:r>
              <a:rPr lang="zh-CN" altLang="en-US" sz="2800" dirty="0">
                <a:latin typeface="+mn-ea"/>
              </a:rPr>
              <a:t>向映射（</a:t>
            </a:r>
            <a:r>
              <a:rPr lang="en-US" altLang="zh-CN" sz="2800" dirty="0">
                <a:latin typeface="+mn-ea"/>
              </a:rPr>
              <a:t>normal mapping</a:t>
            </a:r>
            <a:r>
              <a:rPr lang="zh-CN" altLang="en-US" sz="2800" dirty="0" smtClean="0">
                <a:latin typeface="+mn-ea"/>
              </a:rPr>
              <a:t>）</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利用</a:t>
            </a:r>
            <a:r>
              <a:rPr lang="zh-CN" altLang="en-US" sz="2800" dirty="0">
                <a:latin typeface="+mn-ea"/>
              </a:rPr>
              <a:t>法向纹理保证高质量的表面细节</a:t>
            </a:r>
            <a:r>
              <a:rPr lang="zh-CN" altLang="en-US" sz="2800" dirty="0" smtClean="0">
                <a:latin typeface="+mn-ea"/>
              </a:rPr>
              <a:t>复现</a:t>
            </a:r>
            <a:endParaRPr lang="en-US" altLang="zh-CN" sz="2800" dirty="0" smtClean="0">
              <a:latin typeface="+mn-ea"/>
            </a:endParaRPr>
          </a:p>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位移</a:t>
            </a:r>
            <a:r>
              <a:rPr lang="zh-CN" altLang="en-US" sz="2800" dirty="0">
                <a:latin typeface="+mn-ea"/>
              </a:rPr>
              <a:t>映射（</a:t>
            </a:r>
            <a:r>
              <a:rPr lang="en-US" altLang="zh-CN" sz="2800" dirty="0">
                <a:latin typeface="+mn-ea"/>
              </a:rPr>
              <a:t>displacement mapping</a:t>
            </a:r>
            <a:r>
              <a:rPr lang="zh-CN" altLang="en-US" sz="2800" dirty="0" smtClean="0">
                <a:latin typeface="+mn-ea"/>
              </a:rPr>
              <a:t>）</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利用</a:t>
            </a:r>
            <a:r>
              <a:rPr lang="zh-CN" altLang="en-US" sz="2800" dirty="0">
                <a:latin typeface="+mn-ea"/>
              </a:rPr>
              <a:t>纹理改变物体表面上点的几何位置，获得很强的深度感和</a:t>
            </a:r>
            <a:r>
              <a:rPr lang="zh-CN" altLang="en-US" sz="2800" dirty="0" smtClean="0">
                <a:latin typeface="+mn-ea"/>
              </a:rPr>
              <a:t>细节</a:t>
            </a:r>
            <a:endParaRPr lang="en-US" altLang="zh-CN" sz="2800" dirty="0"/>
          </a:p>
        </p:txBody>
      </p:sp>
    </p:spTree>
    <p:extLst>
      <p:ext uri="{BB962C8B-B14F-4D97-AF65-F5344CB8AC3E}">
        <p14:creationId xmlns:p14="http://schemas.microsoft.com/office/powerpoint/2010/main" val="24599656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0850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几何纹理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法</a:t>
            </a:r>
            <a:r>
              <a:rPr lang="zh-CN" altLang="en-US" sz="2800" dirty="0">
                <a:latin typeface="+mn-ea"/>
              </a:rPr>
              <a:t>向映射（</a:t>
            </a:r>
            <a:r>
              <a:rPr lang="en-US" altLang="zh-CN" sz="2800" dirty="0">
                <a:latin typeface="+mn-ea"/>
              </a:rPr>
              <a:t>normal mapping</a:t>
            </a:r>
            <a:r>
              <a:rPr lang="zh-CN" altLang="en-US" sz="2800" dirty="0" smtClean="0">
                <a:latin typeface="+mn-ea"/>
              </a:rPr>
              <a:t>）</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借助</a:t>
            </a:r>
            <a:r>
              <a:rPr lang="zh-CN" altLang="en-US" sz="2800" dirty="0">
                <a:latin typeface="+mn-ea"/>
              </a:rPr>
              <a:t>低精度模型和一个法向纹理，获得高精度模型的绘制</a:t>
            </a:r>
            <a:r>
              <a:rPr lang="zh-CN" altLang="en-US" sz="2800" dirty="0" smtClean="0">
                <a:latin typeface="+mn-ea"/>
              </a:rPr>
              <a:t>效果</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先</a:t>
            </a:r>
            <a:r>
              <a:rPr lang="zh-CN" altLang="en-US" sz="2800" dirty="0">
                <a:latin typeface="+mn-ea"/>
              </a:rPr>
              <a:t>计算高精度模型的法向，将其保存在法向纹理中，再将法向纹理映射到低精度模型上进行光照计算</a:t>
            </a:r>
            <a:endParaRPr lang="en-US" altLang="zh-CN" sz="2800" dirty="0">
              <a:latin typeface="+mn-ea"/>
            </a:endParaRPr>
          </a:p>
        </p:txBody>
      </p:sp>
      <p:pic>
        <p:nvPicPr>
          <p:cNvPr id="11" name="Picture 6" descr="Normal_map_examp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1857" y="3617913"/>
            <a:ext cx="5313018" cy="299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5157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0850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几何纹理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位移</a:t>
            </a:r>
            <a:r>
              <a:rPr lang="zh-CN" altLang="en-US" sz="2800" dirty="0">
                <a:latin typeface="微软雅黑" panose="020B0503020204020204" pitchFamily="34" charset="-122"/>
                <a:ea typeface="微软雅黑" panose="020B0503020204020204" pitchFamily="34" charset="-122"/>
              </a:rPr>
              <a:t>映射（</a:t>
            </a:r>
            <a:r>
              <a:rPr lang="en-US" altLang="zh-CN" sz="2800" dirty="0">
                <a:latin typeface="微软雅黑" panose="020B0503020204020204" pitchFamily="34" charset="-122"/>
                <a:ea typeface="微软雅黑" panose="020B0503020204020204" pitchFamily="34" charset="-122"/>
              </a:rPr>
              <a:t>displacement mapping</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依据</a:t>
            </a:r>
            <a:r>
              <a:rPr lang="zh-CN" altLang="en-US" sz="2800" dirty="0">
                <a:latin typeface="微软雅黑" panose="020B0503020204020204" pitchFamily="34" charset="-122"/>
                <a:ea typeface="微软雅黑" panose="020B0503020204020204" pitchFamily="34" charset="-122"/>
              </a:rPr>
              <a:t>与表面上点所对应的纹理值，沿表面法向偏移该点的几何</a:t>
            </a:r>
            <a:r>
              <a:rPr lang="zh-CN" altLang="en-US" sz="2800" dirty="0" smtClean="0">
                <a:latin typeface="微软雅黑" panose="020B0503020204020204" pitchFamily="34" charset="-122"/>
                <a:ea typeface="微软雅黑" panose="020B0503020204020204" pitchFamily="34" charset="-122"/>
              </a:rPr>
              <a:t>位置</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能</a:t>
            </a:r>
            <a:r>
              <a:rPr lang="zh-CN" altLang="en-US" sz="2800" dirty="0">
                <a:latin typeface="微软雅黑" panose="020B0503020204020204" pitchFamily="34" charset="-122"/>
                <a:ea typeface="微软雅黑" panose="020B0503020204020204" pitchFamily="34" charset="-122"/>
              </a:rPr>
              <a:t>产生很强的</a:t>
            </a:r>
            <a:r>
              <a:rPr lang="zh-CN" altLang="en-US" sz="2800" dirty="0" smtClean="0">
                <a:latin typeface="微软雅黑" panose="020B0503020204020204" pitchFamily="34" charset="-122"/>
                <a:ea typeface="微软雅黑" panose="020B0503020204020204" pitchFamily="34" charset="-122"/>
              </a:rPr>
              <a:t>深度感</a:t>
            </a:r>
            <a:endParaRPr lang="en-US" altLang="zh-CN" sz="2800" dirty="0" smtClean="0">
              <a:latin typeface="微软雅黑" panose="020B0503020204020204" pitchFamily="34" charset="-122"/>
              <a:ea typeface="微软雅黑" panose="020B0503020204020204" pitchFamily="34" charset="-122"/>
            </a:endParaRP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微软雅黑" panose="020B0503020204020204" pitchFamily="34" charset="-122"/>
                <a:ea typeface="微软雅黑" panose="020B0503020204020204" pitchFamily="34" charset="-122"/>
                <a:cs typeface="Arial Unicode MS" panose="020B0604020202020204" pitchFamily="34" charset="-122"/>
              </a:rPr>
              <a:t>自遮挡</a:t>
            </a:r>
            <a:endParaRPr lang="en-US" altLang="zh-CN" sz="2800" dirty="0" smtClean="0">
              <a:latin typeface="微软雅黑" panose="020B0503020204020204" pitchFamily="34" charset="-122"/>
              <a:ea typeface="微软雅黑" panose="020B0503020204020204" pitchFamily="34" charset="-122"/>
              <a:cs typeface="Arial Unicode MS" panose="020B0604020202020204" pitchFamily="34" charset="-122"/>
            </a:endParaRP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微软雅黑" panose="020B0503020204020204" pitchFamily="34" charset="-122"/>
                <a:ea typeface="微软雅黑" panose="020B0503020204020204" pitchFamily="34" charset="-122"/>
                <a:cs typeface="Arial Unicode MS" panose="020B0604020202020204" pitchFamily="34" charset="-122"/>
              </a:rPr>
              <a:t>自阴影</a:t>
            </a:r>
            <a:endParaRPr lang="en-US" altLang="zh-CN" sz="2800" dirty="0" smtClean="0">
              <a:latin typeface="微软雅黑" panose="020B0503020204020204" pitchFamily="34" charset="-122"/>
              <a:ea typeface="微软雅黑" panose="020B0503020204020204" pitchFamily="34" charset="-122"/>
              <a:cs typeface="Arial Unicode MS" panose="020B0604020202020204" pitchFamily="34" charset="-122"/>
            </a:endParaRP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微软雅黑" panose="020B0503020204020204" pitchFamily="34" charset="-122"/>
                <a:ea typeface="微软雅黑" panose="020B0503020204020204" pitchFamily="34" charset="-122"/>
                <a:cs typeface="Arial Unicode MS" panose="020B0604020202020204" pitchFamily="34" charset="-122"/>
              </a:rPr>
              <a:t>轮廓</a:t>
            </a:r>
            <a:endParaRPr lang="en-US" altLang="zh-CN" sz="2800" dirty="0" smtClean="0">
              <a:latin typeface="微软雅黑" panose="020B0503020204020204" pitchFamily="34" charset="-122"/>
              <a:ea typeface="微软雅黑" panose="020B0503020204020204" pitchFamily="34" charset="-122"/>
              <a:cs typeface="Arial Unicode MS" panose="020B0604020202020204" pitchFamily="34" charset="-122"/>
            </a:endParaRPr>
          </a:p>
          <a:p>
            <a:pPr marL="914400" lvl="1" indent="-457200">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计算代价大</a:t>
            </a:r>
            <a:endParaRPr lang="en-US" altLang="zh-CN" sz="2800" dirty="0">
              <a:latin typeface="微软雅黑" panose="020B0503020204020204" pitchFamily="34" charset="-122"/>
              <a:ea typeface="微软雅黑" panose="020B0503020204020204" pitchFamily="34" charset="-122"/>
            </a:endParaRPr>
          </a:p>
        </p:txBody>
      </p:sp>
      <p:pic>
        <p:nvPicPr>
          <p:cNvPr id="11" name="Picture 6" descr="Displacemen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92751" y="2366962"/>
            <a:ext cx="2905574" cy="430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9232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0850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几何纹理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latin typeface="+mn-ea"/>
              </a:rPr>
              <a:t>凹凸</a:t>
            </a:r>
            <a:r>
              <a:rPr lang="zh-CN" altLang="en-US" sz="2800" dirty="0" smtClean="0">
                <a:latin typeface="+mn-ea"/>
              </a:rPr>
              <a:t>映射</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en-US" altLang="zh-CN" sz="2800" dirty="0" smtClean="0">
                <a:latin typeface="+mn-ea"/>
              </a:rPr>
              <a:t>1978</a:t>
            </a:r>
            <a:r>
              <a:rPr lang="zh-CN" altLang="en-US" sz="2800" dirty="0" smtClean="0">
                <a:latin typeface="+mn-ea"/>
              </a:rPr>
              <a:t>年，</a:t>
            </a:r>
            <a:r>
              <a:rPr lang="en-US" altLang="zh-CN" sz="2800" dirty="0" err="1" smtClean="0">
                <a:latin typeface="+mn-ea"/>
              </a:rPr>
              <a:t>Blinn</a:t>
            </a:r>
            <a:r>
              <a:rPr lang="zh-CN" altLang="en-US" sz="2800" dirty="0" smtClean="0">
                <a:latin typeface="+mn-ea"/>
              </a:rPr>
              <a:t>提出了一种无需修改表面几何模型，即能模拟表面凹凸不平效果的有效方法</a:t>
            </a:r>
            <a:r>
              <a:rPr lang="en-US" altLang="zh-CN" sz="2800" dirty="0" smtClean="0">
                <a:latin typeface="+mn-ea"/>
              </a:rPr>
              <a:t>——</a:t>
            </a:r>
            <a:r>
              <a:rPr lang="zh-CN" altLang="en-US" sz="2800" dirty="0" smtClean="0">
                <a:latin typeface="+mn-ea"/>
              </a:rPr>
              <a:t>凹凸映射技术（</a:t>
            </a:r>
            <a:r>
              <a:rPr lang="en-US" altLang="zh-CN" sz="2800" dirty="0" smtClean="0">
                <a:latin typeface="+mn-ea"/>
              </a:rPr>
              <a:t>Bump Mapping</a:t>
            </a:r>
            <a:r>
              <a:rPr lang="zh-CN" altLang="en-US" sz="2800" dirty="0" smtClean="0">
                <a:latin typeface="+mn-ea"/>
              </a:rPr>
              <a:t>）</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cs typeface="Arial Unicode MS" pitchFamily="34" charset="-122"/>
              </a:rPr>
              <a:t>物体</a:t>
            </a:r>
            <a:r>
              <a:rPr lang="zh-CN" altLang="en-US" sz="2800" dirty="0">
                <a:latin typeface="+mn-ea"/>
                <a:cs typeface="Arial Unicode MS" pitchFamily="34" charset="-122"/>
              </a:rPr>
              <a:t>表面</a:t>
            </a:r>
            <a:r>
              <a:rPr lang="en-US" altLang="en-US" sz="2800" dirty="0">
                <a:latin typeface="+mn-ea"/>
                <a:cs typeface="Arial Unicode MS" pitchFamily="34" charset="-122"/>
              </a:rPr>
              <a:t>S</a:t>
            </a:r>
            <a:r>
              <a:rPr lang="zh-CN" altLang="en-US" sz="2800" dirty="0">
                <a:latin typeface="+mn-ea"/>
                <a:cs typeface="Arial Unicode MS" pitchFamily="34" charset="-122"/>
              </a:rPr>
              <a:t>由参数方程</a:t>
            </a:r>
            <a:r>
              <a:rPr lang="en-US" altLang="en-US" sz="2800" dirty="0">
                <a:latin typeface="+mn-ea"/>
                <a:cs typeface="Arial Unicode MS" pitchFamily="34" charset="-122"/>
              </a:rPr>
              <a:t>S=S(</a:t>
            </a:r>
            <a:r>
              <a:rPr lang="en-US" altLang="en-US" sz="2800" dirty="0" err="1">
                <a:latin typeface="+mn-ea"/>
                <a:cs typeface="Arial Unicode MS" pitchFamily="34" charset="-122"/>
              </a:rPr>
              <a:t>u,v</a:t>
            </a:r>
            <a:r>
              <a:rPr lang="en-US" altLang="en-US" sz="2800" dirty="0">
                <a:latin typeface="+mn-ea"/>
                <a:cs typeface="Arial Unicode MS" pitchFamily="34" charset="-122"/>
              </a:rPr>
              <a:t>) </a:t>
            </a:r>
            <a:r>
              <a:rPr lang="zh-CN" altLang="en-US" sz="2800" dirty="0" smtClean="0">
                <a:latin typeface="+mn-ea"/>
                <a:cs typeface="Arial Unicode MS" pitchFamily="34" charset="-122"/>
              </a:rPr>
              <a:t>表示</a:t>
            </a:r>
            <a:endParaRPr lang="en-US" altLang="zh-CN" sz="2800" dirty="0" smtClean="0">
              <a:latin typeface="+mn-ea"/>
              <a:cs typeface="Arial Unicode MS" pitchFamily="34" charset="-122"/>
            </a:endParaRPr>
          </a:p>
          <a:p>
            <a:pPr marL="914400" lvl="1" indent="-457200" algn="just">
              <a:lnSpc>
                <a:spcPct val="150000"/>
              </a:lnSpc>
              <a:buClr>
                <a:srgbClr val="0070C0"/>
              </a:buClr>
              <a:buFont typeface="Wingdings" panose="05000000000000000000" pitchFamily="2" charset="2"/>
              <a:buChar char="n"/>
            </a:pPr>
            <a:r>
              <a:rPr lang="en-US" altLang="en-US" sz="2800" dirty="0" smtClean="0">
                <a:latin typeface="+mn-ea"/>
                <a:cs typeface="Arial Unicode MS" pitchFamily="34" charset="-122"/>
              </a:rPr>
              <a:t>S</a:t>
            </a:r>
            <a:r>
              <a:rPr lang="zh-CN" altLang="en-US" sz="2800" dirty="0">
                <a:latin typeface="+mn-ea"/>
                <a:cs typeface="Arial Unicode MS" pitchFamily="34" charset="-122"/>
              </a:rPr>
              <a:t>上的任意一点（</a:t>
            </a:r>
            <a:r>
              <a:rPr lang="en-US" altLang="en-US" sz="2800" dirty="0">
                <a:latin typeface="+mn-ea"/>
                <a:cs typeface="Arial Unicode MS" pitchFamily="34" charset="-122"/>
              </a:rPr>
              <a:t>u</a:t>
            </a:r>
            <a:r>
              <a:rPr lang="zh-CN" altLang="en-US" sz="2800" dirty="0">
                <a:latin typeface="+mn-ea"/>
                <a:cs typeface="Arial Unicode MS" pitchFamily="34" charset="-122"/>
              </a:rPr>
              <a:t>，</a:t>
            </a:r>
            <a:r>
              <a:rPr lang="en-US" altLang="en-US" sz="2800" dirty="0">
                <a:latin typeface="+mn-ea"/>
                <a:cs typeface="Arial Unicode MS" pitchFamily="34" charset="-122"/>
              </a:rPr>
              <a:t>v</a:t>
            </a:r>
            <a:r>
              <a:rPr lang="zh-CN" altLang="en-US" sz="2800" dirty="0">
                <a:latin typeface="+mn-ea"/>
                <a:cs typeface="Arial Unicode MS" pitchFamily="34" charset="-122"/>
              </a:rPr>
              <a:t>）的法向</a:t>
            </a:r>
            <a:r>
              <a:rPr lang="en-US" altLang="en-US" sz="2800" dirty="0">
                <a:latin typeface="+mn-ea"/>
                <a:cs typeface="Arial Unicode MS" pitchFamily="34" charset="-122"/>
              </a:rPr>
              <a:t>n=Su</a:t>
            </a:r>
            <a:r>
              <a:rPr lang="zh-CN" altLang="en-US" sz="2800" dirty="0">
                <a:latin typeface="+mn-ea"/>
                <a:cs typeface="Arial Unicode MS" pitchFamily="34" charset="-122"/>
              </a:rPr>
              <a:t>×</a:t>
            </a:r>
            <a:r>
              <a:rPr lang="en-US" altLang="en-US" sz="2800" dirty="0" err="1" smtClean="0">
                <a:latin typeface="+mn-ea"/>
                <a:cs typeface="Arial Unicode MS" pitchFamily="34" charset="-122"/>
              </a:rPr>
              <a:t>Sv</a:t>
            </a:r>
            <a:endParaRPr lang="en-US" altLang="en-US" sz="2800" dirty="0" smtClean="0">
              <a:latin typeface="+mn-ea"/>
              <a:cs typeface="Arial Unicode MS"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cs typeface="Arial Unicode MS" pitchFamily="34" charset="-122"/>
              </a:rPr>
              <a:t>沿着</a:t>
            </a:r>
            <a:r>
              <a:rPr lang="zh-CN" altLang="en-US" sz="2800" dirty="0">
                <a:latin typeface="+mn-ea"/>
                <a:cs typeface="Arial Unicode MS" pitchFamily="34" charset="-122"/>
              </a:rPr>
              <a:t>表面</a:t>
            </a:r>
            <a:r>
              <a:rPr lang="en-US" altLang="en-US" sz="2800" dirty="0">
                <a:latin typeface="+mn-ea"/>
                <a:cs typeface="Arial Unicode MS" pitchFamily="34" charset="-122"/>
              </a:rPr>
              <a:t>S</a:t>
            </a:r>
            <a:r>
              <a:rPr lang="zh-CN" altLang="en-US" sz="2800" dirty="0">
                <a:latin typeface="+mn-ea"/>
                <a:cs typeface="Arial Unicode MS" pitchFamily="34" charset="-122"/>
              </a:rPr>
              <a:t>的法线方向叠加一个微小的扰动量</a:t>
            </a:r>
            <a:r>
              <a:rPr lang="en-US" altLang="en-US" sz="2800" dirty="0">
                <a:latin typeface="+mn-ea"/>
                <a:cs typeface="Arial Unicode MS" pitchFamily="34" charset="-122"/>
              </a:rPr>
              <a:t>P(u</a:t>
            </a:r>
            <a:r>
              <a:rPr lang="zh-CN" altLang="en-US" sz="2800" dirty="0">
                <a:latin typeface="+mn-ea"/>
                <a:cs typeface="Arial Unicode MS" pitchFamily="34" charset="-122"/>
              </a:rPr>
              <a:t>，</a:t>
            </a:r>
            <a:r>
              <a:rPr lang="en-US" altLang="en-US" sz="2800" dirty="0">
                <a:latin typeface="+mn-ea"/>
                <a:cs typeface="Arial Unicode MS" pitchFamily="34" charset="-122"/>
              </a:rPr>
              <a:t>v</a:t>
            </a:r>
            <a:r>
              <a:rPr lang="en-US" altLang="zh-CN" sz="2800" dirty="0">
                <a:latin typeface="+mn-ea"/>
                <a:cs typeface="Arial Unicode MS" pitchFamily="34" charset="-122"/>
              </a:rPr>
              <a:t>)</a:t>
            </a:r>
            <a:r>
              <a:rPr lang="zh-CN" altLang="en-US" sz="2800" dirty="0">
                <a:latin typeface="+mn-ea"/>
                <a:cs typeface="Arial Unicode MS" pitchFamily="34" charset="-122"/>
              </a:rPr>
              <a:t>定义了一张新的表面</a:t>
            </a:r>
            <a:r>
              <a:rPr lang="en-US" altLang="en-US" sz="2800" dirty="0" smtClean="0">
                <a:latin typeface="+mn-ea"/>
                <a:cs typeface="Arial Unicode MS" pitchFamily="34" charset="-122"/>
              </a:rPr>
              <a:t>S’</a:t>
            </a:r>
            <a:endParaRPr lang="en-US" altLang="zh-CN" sz="2800" dirty="0" smtClean="0">
              <a:latin typeface="+mn-ea"/>
            </a:endParaRPr>
          </a:p>
        </p:txBody>
      </p:sp>
      <p:graphicFrame>
        <p:nvGraphicFramePr>
          <p:cNvPr id="12" name="Object 1"/>
          <p:cNvGraphicFramePr>
            <a:graphicFrameLocks noChangeAspect="1"/>
          </p:cNvGraphicFramePr>
          <p:nvPr>
            <p:extLst>
              <p:ext uri="{D42A27DB-BD31-4B8C-83A1-F6EECF244321}">
                <p14:modId xmlns:p14="http://schemas.microsoft.com/office/powerpoint/2010/main" val="3868603538"/>
              </p:ext>
            </p:extLst>
          </p:nvPr>
        </p:nvGraphicFramePr>
        <p:xfrm>
          <a:off x="4667250" y="5519738"/>
          <a:ext cx="4386263" cy="1338262"/>
        </p:xfrm>
        <a:graphic>
          <a:graphicData uri="http://schemas.openxmlformats.org/presentationml/2006/ole">
            <mc:AlternateContent xmlns:mc="http://schemas.openxmlformats.org/markup-compatibility/2006">
              <mc:Choice xmlns:v="urn:schemas-microsoft-com:vml" Requires="v">
                <p:oleObj spid="_x0000_s187433" name="Equation" r:id="rId4" imgW="1345616" imgH="406224" progId="Equation.3">
                  <p:embed/>
                </p:oleObj>
              </mc:Choice>
              <mc:Fallback>
                <p:oleObj name="Equation" r:id="rId4" imgW="1345616" imgH="406224" progId="Equation.3">
                  <p:embed/>
                  <p:pic>
                    <p:nvPicPr>
                      <p:cNvPr id="307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5519738"/>
                        <a:ext cx="4386263" cy="1338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627498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几何纹理</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latin typeface="+mn-ea"/>
              </a:rPr>
              <a:t>凹凸</a:t>
            </a:r>
            <a:r>
              <a:rPr lang="zh-CN" altLang="en-US" sz="2800" dirty="0" smtClean="0">
                <a:latin typeface="+mn-ea"/>
              </a:rPr>
              <a:t>映射</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zh-CN" sz="2800" dirty="0" smtClean="0">
                <a:latin typeface="+mn-ea"/>
              </a:rPr>
              <a:t>扰动函数</a:t>
            </a:r>
            <a:r>
              <a:rPr lang="en-US" altLang="zh-CN" sz="2800" dirty="0" smtClean="0">
                <a:latin typeface="+mn-ea"/>
              </a:rPr>
              <a:t>P</a:t>
            </a:r>
            <a:r>
              <a:rPr lang="zh-CN" altLang="zh-CN" sz="2800" dirty="0" smtClean="0">
                <a:latin typeface="+mn-ea"/>
              </a:rPr>
              <a:t>（</a:t>
            </a:r>
            <a:r>
              <a:rPr lang="en-US" altLang="zh-CN" sz="2800" dirty="0" smtClean="0">
                <a:latin typeface="+mn-ea"/>
              </a:rPr>
              <a:t>u</a:t>
            </a:r>
            <a:r>
              <a:rPr lang="zh-CN" altLang="zh-CN" sz="2800" dirty="0" smtClean="0">
                <a:latin typeface="+mn-ea"/>
              </a:rPr>
              <a:t>，</a:t>
            </a:r>
            <a:r>
              <a:rPr lang="en-US" altLang="zh-CN" sz="2800" dirty="0" smtClean="0">
                <a:latin typeface="+mn-ea"/>
              </a:rPr>
              <a:t>v</a:t>
            </a:r>
            <a:r>
              <a:rPr lang="zh-CN" altLang="zh-CN" sz="2800" dirty="0" smtClean="0">
                <a:latin typeface="+mn-ea"/>
              </a:rPr>
              <a:t>）可以任意选择</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zh-CN" sz="2800" dirty="0" smtClean="0">
                <a:latin typeface="+mn-ea"/>
              </a:rPr>
              <a:t>简单</a:t>
            </a:r>
            <a:r>
              <a:rPr lang="zh-CN" altLang="zh-CN" sz="2800" dirty="0">
                <a:latin typeface="+mn-ea"/>
              </a:rPr>
              <a:t>的网格</a:t>
            </a:r>
            <a:r>
              <a:rPr lang="zh-CN" altLang="zh-CN" sz="2800" dirty="0" smtClean="0">
                <a:latin typeface="+mn-ea"/>
              </a:rPr>
              <a:t>图案</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zh-CN" sz="2800" dirty="0" smtClean="0">
                <a:latin typeface="+mn-ea"/>
              </a:rPr>
              <a:t>字符</a:t>
            </a:r>
            <a:r>
              <a:rPr lang="zh-CN" altLang="zh-CN" sz="2800" dirty="0">
                <a:latin typeface="+mn-ea"/>
              </a:rPr>
              <a:t>位</a:t>
            </a:r>
            <a:r>
              <a:rPr lang="zh-CN" altLang="zh-CN" sz="2800" dirty="0" smtClean="0">
                <a:latin typeface="+mn-ea"/>
              </a:rPr>
              <a:t>映射</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en-US" altLang="zh-CN" sz="2800" dirty="0" smtClean="0">
                <a:latin typeface="+mn-ea"/>
              </a:rPr>
              <a:t>Z</a:t>
            </a:r>
            <a:r>
              <a:rPr lang="zh-CN" altLang="zh-CN" sz="2800" dirty="0">
                <a:latin typeface="+mn-ea"/>
              </a:rPr>
              <a:t>缓存器</a:t>
            </a:r>
            <a:r>
              <a:rPr lang="zh-CN" altLang="zh-CN" sz="2800" dirty="0" smtClean="0">
                <a:latin typeface="+mn-ea"/>
              </a:rPr>
              <a:t>图案</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zh-CN" sz="2800" dirty="0" smtClean="0">
                <a:latin typeface="+mn-ea"/>
              </a:rPr>
              <a:t>随意</a:t>
            </a:r>
            <a:r>
              <a:rPr lang="zh-CN" altLang="zh-CN" sz="2800" dirty="0">
                <a:latin typeface="+mn-ea"/>
              </a:rPr>
              <a:t>手描图</a:t>
            </a:r>
            <a:r>
              <a:rPr lang="zh-CN" altLang="zh-CN" sz="2800" dirty="0" smtClean="0">
                <a:latin typeface="+mn-ea"/>
              </a:rPr>
              <a:t>案</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zh-CN" sz="2800" dirty="0" smtClean="0">
                <a:latin typeface="+mn-ea"/>
              </a:rPr>
              <a:t>用</a:t>
            </a:r>
            <a:r>
              <a:rPr lang="zh-CN" altLang="zh-CN" sz="2800" dirty="0">
                <a:latin typeface="+mn-ea"/>
              </a:rPr>
              <a:t>一个二维</a:t>
            </a:r>
            <a:r>
              <a:rPr lang="en-US" altLang="zh-CN" sz="2800" dirty="0">
                <a:latin typeface="+mn-ea"/>
              </a:rPr>
              <a:t>u</a:t>
            </a:r>
            <a:r>
              <a:rPr lang="zh-CN" altLang="zh-CN" sz="2800" dirty="0">
                <a:latin typeface="+mn-ea"/>
              </a:rPr>
              <a:t>，</a:t>
            </a:r>
            <a:r>
              <a:rPr lang="en-US" altLang="zh-CN" sz="2800" dirty="0">
                <a:latin typeface="+mn-ea"/>
              </a:rPr>
              <a:t>v</a:t>
            </a:r>
            <a:r>
              <a:rPr lang="zh-CN" altLang="zh-CN" sz="2800" dirty="0">
                <a:latin typeface="+mn-ea"/>
              </a:rPr>
              <a:t>查询表列出离散点处的值，用双线性插值方法</a:t>
            </a:r>
            <a:r>
              <a:rPr lang="zh-CN" altLang="zh-CN" sz="2800" dirty="0" smtClean="0">
                <a:latin typeface="+mn-ea"/>
              </a:rPr>
              <a:t>获得</a:t>
            </a:r>
            <a:endParaRPr lang="en-US" altLang="zh-CN" sz="2800" dirty="0">
              <a:latin typeface="+mn-ea"/>
            </a:endParaRPr>
          </a:p>
        </p:txBody>
      </p:sp>
    </p:spTree>
    <p:extLst>
      <p:ext uri="{BB962C8B-B14F-4D97-AF65-F5344CB8AC3E}">
        <p14:creationId xmlns:p14="http://schemas.microsoft.com/office/powerpoint/2010/main" val="12691148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0850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几何纹理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latin typeface="+mn-ea"/>
              </a:rPr>
              <a:t>凹凸</a:t>
            </a:r>
            <a:r>
              <a:rPr lang="zh-CN" altLang="en-US" sz="2800" dirty="0" smtClean="0">
                <a:latin typeface="+mn-ea"/>
              </a:rPr>
              <a:t>映射</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latin typeface="+mn-ea"/>
                <a:cs typeface="Arial Unicode MS" panose="020B0604020202020204" pitchFamily="34" charset="-122"/>
              </a:rPr>
              <a:t>新表面的法向可用 </a:t>
            </a:r>
            <a:r>
              <a:rPr lang="en-US" altLang="en-US" sz="2800" dirty="0">
                <a:latin typeface="+mn-ea"/>
                <a:cs typeface="Arial Unicode MS" panose="020B0604020202020204" pitchFamily="34" charset="-122"/>
              </a:rPr>
              <a:t>n’=Su’</a:t>
            </a:r>
            <a:r>
              <a:rPr lang="zh-CN" altLang="en-US" sz="2800" dirty="0">
                <a:latin typeface="+mn-ea"/>
                <a:cs typeface="Arial Unicode MS" panose="020B0604020202020204" pitchFamily="34" charset="-122"/>
              </a:rPr>
              <a:t>×</a:t>
            </a:r>
            <a:r>
              <a:rPr lang="en-US" altLang="en-US" sz="2800" dirty="0" err="1">
                <a:latin typeface="+mn-ea"/>
                <a:cs typeface="Arial Unicode MS" panose="020B0604020202020204" pitchFamily="34" charset="-122"/>
              </a:rPr>
              <a:t>Sv</a:t>
            </a:r>
            <a:r>
              <a:rPr lang="en-US" altLang="en-US" sz="2800" dirty="0">
                <a:latin typeface="+mn-ea"/>
                <a:cs typeface="Arial Unicode MS" panose="020B0604020202020204" pitchFamily="34" charset="-122"/>
              </a:rPr>
              <a:t>’ </a:t>
            </a:r>
            <a:r>
              <a:rPr lang="zh-CN" altLang="en-US" sz="2800" dirty="0" smtClean="0">
                <a:latin typeface="+mn-ea"/>
                <a:cs typeface="Arial Unicode MS" panose="020B0604020202020204" pitchFamily="34" charset="-122"/>
              </a:rPr>
              <a:t>计算</a:t>
            </a:r>
            <a:endParaRPr lang="en-US" altLang="zh-CN" sz="2800" dirty="0" smtClean="0">
              <a:latin typeface="+mn-ea"/>
              <a:cs typeface="Arial Unicode MS" panose="020B0604020202020204" pitchFamily="34" charset="-122"/>
            </a:endParaRPr>
          </a:p>
          <a:p>
            <a:pPr marL="914400" lvl="1" indent="-457200" algn="just">
              <a:lnSpc>
                <a:spcPct val="150000"/>
              </a:lnSpc>
              <a:buClr>
                <a:srgbClr val="0070C0"/>
              </a:buClr>
              <a:buFont typeface="Wingdings" panose="05000000000000000000" pitchFamily="2" charset="2"/>
              <a:buChar char="n"/>
            </a:pPr>
            <a:endParaRPr lang="en-US" altLang="zh-CN" sz="2800" dirty="0">
              <a:latin typeface="+mn-ea"/>
              <a:cs typeface="Arial Unicode MS" panose="020B0604020202020204" pitchFamily="34" charset="-122"/>
            </a:endParaRPr>
          </a:p>
          <a:p>
            <a:pPr marL="914400" lvl="1" indent="-457200" algn="just">
              <a:lnSpc>
                <a:spcPct val="150000"/>
              </a:lnSpc>
              <a:buClr>
                <a:srgbClr val="0070C0"/>
              </a:buClr>
              <a:buFont typeface="Wingdings" panose="05000000000000000000" pitchFamily="2" charset="2"/>
              <a:buChar char="n"/>
            </a:pP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latin typeface="+mn-ea"/>
                <a:cs typeface="Arial Unicode MS" panose="020B0604020202020204" pitchFamily="34" charset="-122"/>
              </a:rPr>
              <a:t>在计算表面</a:t>
            </a:r>
            <a:r>
              <a:rPr lang="en-US" altLang="en-US" sz="2800" dirty="0">
                <a:latin typeface="+mn-ea"/>
                <a:cs typeface="Arial Unicode MS" panose="020B0604020202020204" pitchFamily="34" charset="-122"/>
              </a:rPr>
              <a:t>S</a:t>
            </a:r>
            <a:r>
              <a:rPr lang="zh-CN" altLang="en-US" sz="2800" dirty="0">
                <a:latin typeface="+mn-ea"/>
                <a:cs typeface="Arial Unicode MS" panose="020B0604020202020204" pitchFamily="34" charset="-122"/>
              </a:rPr>
              <a:t>的光亮度时，取新表面的法向量</a:t>
            </a:r>
            <a:r>
              <a:rPr lang="en-US" altLang="en-US" sz="2800" dirty="0">
                <a:latin typeface="+mn-ea"/>
                <a:cs typeface="Arial Unicode MS" panose="020B0604020202020204" pitchFamily="34" charset="-122"/>
              </a:rPr>
              <a:t>n’</a:t>
            </a:r>
            <a:r>
              <a:rPr lang="zh-CN" altLang="en-US" sz="2800" dirty="0">
                <a:latin typeface="+mn-ea"/>
                <a:cs typeface="Arial Unicode MS" panose="020B0604020202020204" pitchFamily="34" charset="-122"/>
              </a:rPr>
              <a:t>取代原光滑表面法向量</a:t>
            </a:r>
            <a:r>
              <a:rPr lang="en-US" altLang="en-US" sz="2800" dirty="0">
                <a:latin typeface="+mn-ea"/>
                <a:cs typeface="Arial Unicode MS" panose="020B0604020202020204" pitchFamily="34" charset="-122"/>
              </a:rPr>
              <a:t>n</a:t>
            </a:r>
            <a:r>
              <a:rPr lang="zh-CN" altLang="en-US" sz="2800" dirty="0">
                <a:latin typeface="+mn-ea"/>
                <a:cs typeface="Arial Unicode MS" panose="020B0604020202020204" pitchFamily="34" charset="-122"/>
              </a:rPr>
              <a:t>，生成物体表面的凹凸效果</a:t>
            </a:r>
            <a:endParaRPr lang="en-US" altLang="zh-CN" sz="2800" dirty="0" smtClean="0">
              <a:latin typeface="+mn-ea"/>
              <a:cs typeface="Arial Unicode MS"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a:latin typeface="+mn-ea"/>
                <a:cs typeface="Arial Unicode MS" panose="020B0604020202020204" pitchFamily="34" charset="-122"/>
              </a:rPr>
              <a:t>扰动函数</a:t>
            </a:r>
            <a:r>
              <a:rPr lang="en-US" altLang="en-US" sz="2800" dirty="0">
                <a:latin typeface="+mn-ea"/>
                <a:cs typeface="Arial Unicode MS" panose="020B0604020202020204" pitchFamily="34" charset="-122"/>
              </a:rPr>
              <a:t>P</a:t>
            </a:r>
            <a:r>
              <a:rPr lang="en-US" altLang="zh-CN" sz="2800" dirty="0">
                <a:latin typeface="+mn-ea"/>
                <a:cs typeface="Arial Unicode MS" panose="020B0604020202020204" pitchFamily="34" charset="-122"/>
              </a:rPr>
              <a:t>(</a:t>
            </a:r>
            <a:r>
              <a:rPr lang="en-US" altLang="en-US" sz="2800" dirty="0">
                <a:latin typeface="+mn-ea"/>
                <a:cs typeface="Arial Unicode MS" panose="020B0604020202020204" pitchFamily="34" charset="-122"/>
              </a:rPr>
              <a:t>u</a:t>
            </a:r>
            <a:r>
              <a:rPr lang="zh-CN" altLang="en-US" sz="2800" dirty="0">
                <a:latin typeface="+mn-ea"/>
                <a:cs typeface="Arial Unicode MS" panose="020B0604020202020204" pitchFamily="34" charset="-122"/>
              </a:rPr>
              <a:t>，</a:t>
            </a:r>
            <a:r>
              <a:rPr lang="en-US" altLang="en-US" sz="2800" dirty="0">
                <a:latin typeface="+mn-ea"/>
                <a:cs typeface="Arial Unicode MS" panose="020B0604020202020204" pitchFamily="34" charset="-122"/>
              </a:rPr>
              <a:t>v</a:t>
            </a:r>
            <a:r>
              <a:rPr lang="en-US" altLang="zh-CN" sz="2800" dirty="0">
                <a:latin typeface="+mn-ea"/>
                <a:cs typeface="Arial Unicode MS" panose="020B0604020202020204" pitchFamily="34" charset="-122"/>
              </a:rPr>
              <a:t>)</a:t>
            </a:r>
            <a:r>
              <a:rPr lang="zh-CN" altLang="en-US" sz="2800" dirty="0">
                <a:latin typeface="+mn-ea"/>
                <a:cs typeface="Arial Unicode MS" panose="020B0604020202020204" pitchFamily="34" charset="-122"/>
              </a:rPr>
              <a:t>既可解析定义，也可通过二维图像</a:t>
            </a:r>
            <a:r>
              <a:rPr lang="zh-CN" altLang="en-US" sz="2800" dirty="0" smtClean="0">
                <a:latin typeface="+mn-ea"/>
                <a:cs typeface="Arial Unicode MS" panose="020B0604020202020204" pitchFamily="34" charset="-122"/>
              </a:rPr>
              <a:t>定义</a:t>
            </a:r>
            <a:endParaRPr lang="en-US" altLang="zh-CN" sz="2800" dirty="0" smtClean="0">
              <a:latin typeface="+mn-ea"/>
            </a:endParaRPr>
          </a:p>
        </p:txBody>
      </p:sp>
      <p:graphicFrame>
        <p:nvGraphicFramePr>
          <p:cNvPr id="11" name="Object 1"/>
          <p:cNvGraphicFramePr>
            <a:graphicFrameLocks noChangeAspect="1"/>
          </p:cNvGraphicFramePr>
          <p:nvPr>
            <p:extLst>
              <p:ext uri="{D42A27DB-BD31-4B8C-83A1-F6EECF244321}">
                <p14:modId xmlns:p14="http://schemas.microsoft.com/office/powerpoint/2010/main" val="2527114005"/>
              </p:ext>
            </p:extLst>
          </p:nvPr>
        </p:nvGraphicFramePr>
        <p:xfrm>
          <a:off x="3375025" y="2460625"/>
          <a:ext cx="5176838" cy="1185863"/>
        </p:xfrm>
        <a:graphic>
          <a:graphicData uri="http://schemas.openxmlformats.org/presentationml/2006/ole">
            <mc:AlternateContent xmlns:mc="http://schemas.openxmlformats.org/markup-compatibility/2006">
              <mc:Choice xmlns:v="urn:schemas-microsoft-com:vml" Requires="v">
                <p:oleObj spid="_x0000_s188457" name="Equation" r:id="rId4" imgW="1828800" imgH="419100" progId="Equation.3">
                  <p:embed/>
                </p:oleObj>
              </mc:Choice>
              <mc:Fallback>
                <p:oleObj name="Equation" r:id="rId4" imgW="1828800" imgH="419100" progId="Equation.3">
                  <p:embed/>
                  <p:pic>
                    <p:nvPicPr>
                      <p:cNvPr id="4098"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5025" y="2460625"/>
                        <a:ext cx="5176838" cy="1185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657208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0850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几何纹理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实例</a:t>
            </a:r>
            <a:endParaRPr lang="en-US" altLang="zh-CN" sz="2800" dirty="0" smtClean="0">
              <a:latin typeface="微软雅黑" panose="020B0503020204020204" pitchFamily="34" charset="-122"/>
              <a:ea typeface="微软雅黑" panose="020B0503020204020204" pitchFamily="34" charset="-122"/>
            </a:endParaRPr>
          </a:p>
        </p:txBody>
      </p:sp>
      <p:pic>
        <p:nvPicPr>
          <p:cNvPr id="12" name="Picture 1" descr="3_sphere_bump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081" y="1668251"/>
            <a:ext cx="6684619" cy="469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300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0850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几何纹理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实例</a:t>
            </a:r>
            <a:endParaRPr lang="en-US" altLang="zh-CN" sz="2800" dirty="0" smtClean="0">
              <a:latin typeface="微软雅黑" panose="020B0503020204020204" pitchFamily="34" charset="-122"/>
              <a:ea typeface="微软雅黑" panose="020B0503020204020204" pitchFamily="34" charset="-122"/>
            </a:endParaRPr>
          </a:p>
        </p:txBody>
      </p:sp>
      <p:pic>
        <p:nvPicPr>
          <p:cNvPr id="11" name="图片 1"/>
          <p:cNvPicPr>
            <a:picLocks noChangeAspect="1"/>
          </p:cNvPicPr>
          <p:nvPr/>
        </p:nvPicPr>
        <p:blipFill rotWithShape="1">
          <a:blip r:embed="rId3">
            <a:extLst>
              <a:ext uri="{28A0092B-C50C-407E-A947-70E740481C1C}">
                <a14:useLocalDpi xmlns:a14="http://schemas.microsoft.com/office/drawing/2010/main" val="0"/>
              </a:ext>
            </a:extLst>
          </a:blip>
          <a:srcRect t="22463" b="19753"/>
          <a:stretch/>
        </p:blipFill>
        <p:spPr bwMode="auto">
          <a:xfrm>
            <a:off x="1114425" y="2295525"/>
            <a:ext cx="10463502"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01180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Times New Roman" panose="02020603050405020304" pitchFamily="18" charset="0"/>
              </a:rPr>
              <a:t>CMY(K)</a:t>
            </a:r>
            <a:r>
              <a:rPr kumimoji="1" lang="zh-CN" altLang="en-US" sz="2800" dirty="0" smtClean="0">
                <a:latin typeface="Times New Roman" panose="02020603050405020304" pitchFamily="18" charset="0"/>
              </a:rPr>
              <a:t>颜色模型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减法</a:t>
            </a:r>
            <a:r>
              <a:rPr kumimoji="1" lang="zh-CN" altLang="en-US" sz="2800" dirty="0" smtClean="0">
                <a:latin typeface="Times New Roman" panose="02020603050405020304" pitchFamily="18" charset="0"/>
              </a:rPr>
              <a:t>混色，印刷</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en-US" altLang="zh-CN" sz="2800" dirty="0" smtClean="0">
                <a:latin typeface="Times New Roman" panose="02020603050405020304" pitchFamily="18" charset="0"/>
              </a:rPr>
              <a:t>4</a:t>
            </a:r>
            <a:r>
              <a:rPr kumimoji="1" lang="zh-CN" altLang="en-US" sz="2800" dirty="0" smtClean="0">
                <a:latin typeface="Times New Roman" panose="02020603050405020304" pitchFamily="18" charset="0"/>
              </a:rPr>
              <a:t>个通道</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kumimoji="1" lang="zh-CN" altLang="en-US" sz="2800" dirty="0" smtClean="0">
                <a:latin typeface="Times New Roman" panose="02020603050405020304" pitchFamily="18" charset="0"/>
              </a:rPr>
              <a:t>青</a:t>
            </a:r>
            <a:r>
              <a:rPr kumimoji="1" lang="en-US" altLang="zh-CN" sz="2800" dirty="0" smtClean="0">
                <a:latin typeface="Times New Roman" panose="02020603050405020304" pitchFamily="18" charset="0"/>
              </a:rPr>
              <a:t>Cyan</a:t>
            </a:r>
          </a:p>
          <a:p>
            <a:pPr marL="1371600" lvl="2" indent="-457200" algn="just">
              <a:lnSpc>
                <a:spcPct val="150000"/>
              </a:lnSpc>
              <a:buClr>
                <a:srgbClr val="0070C0"/>
              </a:buClr>
              <a:buFont typeface="Wingdings" panose="05000000000000000000" pitchFamily="2" charset="2"/>
              <a:buChar char="Ø"/>
            </a:pPr>
            <a:r>
              <a:rPr kumimoji="1" lang="zh-CN" altLang="en-US" sz="2800" dirty="0" smtClean="0">
                <a:latin typeface="Times New Roman" panose="02020603050405020304" pitchFamily="18" charset="0"/>
              </a:rPr>
              <a:t>品红</a:t>
            </a:r>
            <a:r>
              <a:rPr kumimoji="1" lang="en-US" altLang="zh-CN" sz="2800" dirty="0" smtClean="0">
                <a:latin typeface="Times New Roman" panose="02020603050405020304" pitchFamily="18" charset="0"/>
              </a:rPr>
              <a:t>Magenta</a:t>
            </a:r>
          </a:p>
          <a:p>
            <a:pPr marL="1371600" lvl="2" indent="-457200" algn="just">
              <a:lnSpc>
                <a:spcPct val="150000"/>
              </a:lnSpc>
              <a:buClr>
                <a:srgbClr val="0070C0"/>
              </a:buClr>
              <a:buFont typeface="Wingdings" panose="05000000000000000000" pitchFamily="2" charset="2"/>
              <a:buChar char="Ø"/>
            </a:pPr>
            <a:r>
              <a:rPr kumimoji="1" lang="zh-CN" altLang="en-US" sz="2800" dirty="0" smtClean="0">
                <a:latin typeface="Times New Roman" panose="02020603050405020304" pitchFamily="18" charset="0"/>
              </a:rPr>
              <a:t>黄</a:t>
            </a:r>
            <a:r>
              <a:rPr kumimoji="1" lang="en-US" altLang="zh-CN" sz="2800" dirty="0" smtClean="0">
                <a:latin typeface="Times New Roman" panose="02020603050405020304" pitchFamily="18" charset="0"/>
              </a:rPr>
              <a:t>Yellow</a:t>
            </a:r>
          </a:p>
          <a:p>
            <a:pPr marL="1371600" lvl="2" indent="-457200" algn="just">
              <a:lnSpc>
                <a:spcPct val="150000"/>
              </a:lnSpc>
              <a:buClr>
                <a:srgbClr val="0070C0"/>
              </a:buClr>
              <a:buFont typeface="Wingdings" panose="05000000000000000000" pitchFamily="2" charset="2"/>
              <a:buChar char="Ø"/>
            </a:pPr>
            <a:r>
              <a:rPr kumimoji="1" lang="zh-CN" altLang="en-US" sz="2800" dirty="0" smtClean="0">
                <a:latin typeface="Times New Roman" panose="02020603050405020304" pitchFamily="18" charset="0"/>
              </a:rPr>
              <a:t>黑色</a:t>
            </a:r>
            <a:r>
              <a:rPr kumimoji="1" lang="en-US" altLang="zh-CN" sz="2800" dirty="0" smtClean="0">
                <a:latin typeface="Times New Roman" panose="02020603050405020304" pitchFamily="18" charset="0"/>
              </a:rPr>
              <a:t>BK</a:t>
            </a:r>
          </a:p>
          <a:p>
            <a:pPr algn="just">
              <a:lnSpc>
                <a:spcPct val="150000"/>
              </a:lnSpc>
              <a:buClr>
                <a:srgbClr val="0070C0"/>
              </a:buClr>
            </a:pPr>
            <a:endParaRPr kumimoji="1" lang="zh-CN" altLang="en-US" sz="2800" dirty="0">
              <a:latin typeface="Times New Roman" panose="02020603050405020304" pitchFamily="18" charset="0"/>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405" y="1565056"/>
            <a:ext cx="3994741" cy="3922893"/>
          </a:xfrm>
          <a:prstGeom prst="rect">
            <a:avLst/>
          </a:prstGeom>
        </p:spPr>
      </p:pic>
    </p:spTree>
    <p:extLst>
      <p:ext uri="{BB962C8B-B14F-4D97-AF65-F5344CB8AC3E}">
        <p14:creationId xmlns:p14="http://schemas.microsoft.com/office/powerpoint/2010/main" val="34022597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纹理</a:t>
            </a:r>
            <a:r>
              <a:rPr lang="zh-CN" altLang="en-US" sz="3200" b="1" dirty="0" smtClean="0">
                <a:solidFill>
                  <a:srgbClr val="2980B9"/>
                </a:solidFill>
              </a:rPr>
              <a:t>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基本概念</a:t>
            </a:r>
            <a:endParaRPr lang="en-US" altLang="zh-CN" sz="2800" dirty="0" smtClean="0"/>
          </a:p>
          <a:p>
            <a:pPr marL="457200" indent="-457200" algn="just">
              <a:lnSpc>
                <a:spcPct val="150000"/>
              </a:lnSpc>
              <a:buClr>
                <a:srgbClr val="0070C0"/>
              </a:buClr>
              <a:buFont typeface="Wingdings" panose="05000000000000000000" pitchFamily="2" charset="2"/>
              <a:buChar char="p"/>
            </a:pPr>
            <a:r>
              <a:rPr lang="zh-CN" altLang="en-US" sz="2800" dirty="0"/>
              <a:t>纹理种类</a:t>
            </a:r>
            <a:endParaRPr lang="en-US" altLang="zh-CN" sz="2800" dirty="0"/>
          </a:p>
          <a:p>
            <a:pPr marL="457200" indent="-457200" algn="just">
              <a:lnSpc>
                <a:spcPct val="150000"/>
              </a:lnSpc>
              <a:buClr>
                <a:srgbClr val="0070C0"/>
              </a:buClr>
              <a:buFont typeface="Wingdings" panose="05000000000000000000" pitchFamily="2" charset="2"/>
              <a:buChar char="p"/>
            </a:pPr>
            <a:r>
              <a:rPr lang="zh-CN" altLang="en-US" sz="2800" b="1" dirty="0" smtClean="0">
                <a:solidFill>
                  <a:srgbClr val="FF0000"/>
                </a:solidFill>
              </a:rPr>
              <a:t>纹理反走样</a:t>
            </a:r>
            <a:endParaRPr lang="en-US" altLang="zh-CN" sz="2800" b="1" dirty="0">
              <a:solidFill>
                <a:srgbClr val="FF0000"/>
              </a:solidFill>
            </a:endParaRPr>
          </a:p>
        </p:txBody>
      </p:sp>
    </p:spTree>
    <p:extLst>
      <p:ext uri="{BB962C8B-B14F-4D97-AF65-F5344CB8AC3E}">
        <p14:creationId xmlns:p14="http://schemas.microsoft.com/office/powerpoint/2010/main" val="20780164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latin typeface="楷体_GB2312" pitchFamily="49" charset="-122"/>
              </a:rPr>
              <a:t>用离散量表示连续量引起的失真，就叫做走样（</a:t>
            </a:r>
            <a:r>
              <a:rPr lang="en-US" altLang="zh-CN" sz="2800" dirty="0">
                <a:latin typeface="微软雅黑" panose="020B0503020204020204" pitchFamily="34" charset="-122"/>
                <a:ea typeface="微软雅黑" panose="020B0503020204020204" pitchFamily="34" charset="-122"/>
              </a:rPr>
              <a:t>Aliasing</a:t>
            </a:r>
            <a:r>
              <a:rPr lang="en-US" altLang="zh-CN" sz="2800" dirty="0" smtClean="0">
                <a:latin typeface="楷体_GB2312" pitchFamily="49" charset="-122"/>
              </a:rPr>
              <a:t>）</a:t>
            </a:r>
          </a:p>
          <a:p>
            <a:pPr marL="457200" indent="-457200" algn="just">
              <a:lnSpc>
                <a:spcPct val="150000"/>
              </a:lnSpc>
              <a:buClr>
                <a:srgbClr val="0070C0"/>
              </a:buClr>
              <a:buFont typeface="Wingdings" panose="05000000000000000000" pitchFamily="2" charset="2"/>
              <a:buChar char="p"/>
            </a:pPr>
            <a:r>
              <a:rPr lang="zh-CN" altLang="en-US" sz="2800" dirty="0" smtClean="0"/>
              <a:t>产生原因：数学</a:t>
            </a:r>
            <a:r>
              <a:rPr lang="zh-CN" altLang="en-US" sz="2800" dirty="0"/>
              <a:t>意义上的图形是由</a:t>
            </a:r>
            <a:r>
              <a:rPr lang="zh-CN" altLang="en-US" sz="2800" dirty="0" smtClean="0"/>
              <a:t>无限多</a:t>
            </a:r>
            <a:r>
              <a:rPr lang="zh-CN" altLang="en-US" sz="2800" dirty="0"/>
              <a:t>个连续的、面积为零的点构成；但在光栅显示器上，用有限多个离散的，具有一定面积的象素来近似地</a:t>
            </a:r>
            <a:r>
              <a:rPr lang="zh-CN" altLang="en-US" sz="2800" dirty="0" smtClean="0"/>
              <a:t>表示</a:t>
            </a:r>
            <a:endParaRPr lang="en-US" altLang="zh-CN" sz="2800" dirty="0" smtClean="0">
              <a:latin typeface="微软雅黑" panose="020B0503020204020204" pitchFamily="34" charset="-122"/>
              <a:ea typeface="微软雅黑" panose="020B0503020204020204" pitchFamily="34" charset="-122"/>
            </a:endParaRPr>
          </a:p>
        </p:txBody>
      </p:sp>
      <p:graphicFrame>
        <p:nvGraphicFramePr>
          <p:cNvPr id="11" name="Object 4"/>
          <p:cNvGraphicFramePr>
            <a:graphicFrameLocks noChangeAspect="1"/>
          </p:cNvGraphicFramePr>
          <p:nvPr>
            <p:extLst>
              <p:ext uri="{D42A27DB-BD31-4B8C-83A1-F6EECF244321}">
                <p14:modId xmlns:p14="http://schemas.microsoft.com/office/powerpoint/2010/main" val="1653600829"/>
              </p:ext>
            </p:extLst>
          </p:nvPr>
        </p:nvGraphicFramePr>
        <p:xfrm>
          <a:off x="3396283" y="3906404"/>
          <a:ext cx="5616575" cy="2905125"/>
        </p:xfrm>
        <a:graphic>
          <a:graphicData uri="http://schemas.openxmlformats.org/presentationml/2006/ole">
            <mc:AlternateContent xmlns:mc="http://schemas.openxmlformats.org/markup-compatibility/2006">
              <mc:Choice xmlns:v="urn:schemas-microsoft-com:vml" Requires="v">
                <p:oleObj spid="_x0000_s198684" name="Visio" r:id="rId4" imgW="3053065" imgH="1595255" progId="Visio.Drawing.11">
                  <p:embed/>
                </p:oleObj>
              </mc:Choice>
              <mc:Fallback>
                <p:oleObj name="Visio" r:id="rId4" imgW="3053065" imgH="1595255" progId="Visio.Drawing.11">
                  <p:embed/>
                  <p:pic>
                    <p:nvPicPr>
                      <p:cNvPr id="72294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283" y="3906404"/>
                        <a:ext cx="561657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978118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latin typeface="Comic Sans MS" panose="030F0702030302020204" pitchFamily="66" charset="0"/>
              </a:rPr>
              <a:t>用于减少或消除这种效果的技术，称为反走样（</a:t>
            </a:r>
            <a:r>
              <a:rPr lang="en-US" altLang="zh-CN" sz="2800" dirty="0">
                <a:latin typeface="微软雅黑" panose="020B0503020204020204" pitchFamily="34" charset="-122"/>
                <a:ea typeface="微软雅黑" panose="020B0503020204020204" pitchFamily="34" charset="-122"/>
              </a:rPr>
              <a:t>antialiasing</a:t>
            </a:r>
            <a:r>
              <a:rPr lang="en-US" altLang="zh-CN" sz="2800" dirty="0">
                <a:latin typeface="Comic Sans MS" panose="030F0702030302020204" pitchFamily="66" charset="0"/>
              </a:rPr>
              <a:t>，</a:t>
            </a:r>
            <a:r>
              <a:rPr lang="zh-CN" altLang="en-US" sz="2800" dirty="0">
                <a:latin typeface="Comic Sans MS" panose="030F0702030302020204" pitchFamily="66" charset="0"/>
              </a:rPr>
              <a:t>图形保真</a:t>
            </a:r>
            <a:r>
              <a:rPr lang="zh-CN" altLang="en-US" sz="2800" dirty="0" smtClean="0">
                <a:latin typeface="Comic Sans MS" panose="030F0702030302020204" pitchFamily="66" charset="0"/>
              </a:rPr>
              <a:t>）</a:t>
            </a:r>
            <a:endParaRPr lang="en-US" altLang="zh-CN" sz="2800" dirty="0" smtClean="0">
              <a:latin typeface="Comic Sans MS" panose="030F0702030302020204" pitchFamily="66" charset="0"/>
            </a:endParaRPr>
          </a:p>
          <a:p>
            <a:pPr marL="457200" indent="-457200" algn="just">
              <a:lnSpc>
                <a:spcPct val="150000"/>
              </a:lnSpc>
              <a:buClr>
                <a:srgbClr val="0070C0"/>
              </a:buClr>
              <a:buFont typeface="Wingdings" panose="05000000000000000000" pitchFamily="2" charset="2"/>
              <a:buChar char="p"/>
            </a:pPr>
            <a:r>
              <a:rPr lang="zh-CN" altLang="en-US" sz="2800" dirty="0" smtClean="0">
                <a:latin typeface="Comic Sans MS" panose="030F0702030302020204" pitchFamily="66" charset="0"/>
              </a:rPr>
              <a:t>常用反走样方法</a:t>
            </a:r>
            <a:endParaRPr lang="en-US" altLang="zh-CN" sz="2800" dirty="0" smtClean="0">
              <a:latin typeface="Comic Sans MS" panose="030F0702030302020204" pitchFamily="66" charset="0"/>
            </a:endParaRPr>
          </a:p>
          <a:p>
            <a:pPr marL="914400" lvl="1" indent="-457200" algn="just">
              <a:lnSpc>
                <a:spcPct val="150000"/>
              </a:lnSpc>
              <a:buClr>
                <a:srgbClr val="0070C0"/>
              </a:buClr>
              <a:buFont typeface="Wingdings" panose="05000000000000000000" pitchFamily="2" charset="2"/>
              <a:buChar char="Ø"/>
            </a:pPr>
            <a:r>
              <a:rPr lang="zh-CN" altLang="en-US" sz="2800" dirty="0" smtClean="0">
                <a:latin typeface="Comic Sans MS" panose="030F0702030302020204" pitchFamily="66" charset="0"/>
              </a:rPr>
              <a:t>过取样</a:t>
            </a:r>
            <a:endParaRPr lang="en-US" altLang="zh-CN" sz="2800" dirty="0" smtClean="0">
              <a:latin typeface="Comic Sans MS" panose="030F0702030302020204" pitchFamily="66" charset="0"/>
            </a:endParaRPr>
          </a:p>
          <a:p>
            <a:pPr marL="914400" lvl="1" indent="-457200" algn="just">
              <a:lnSpc>
                <a:spcPct val="150000"/>
              </a:lnSpc>
              <a:buClr>
                <a:srgbClr val="0070C0"/>
              </a:buClr>
              <a:buFont typeface="Wingdings" panose="05000000000000000000" pitchFamily="2" charset="2"/>
              <a:buChar char="Ø"/>
            </a:pPr>
            <a:r>
              <a:rPr lang="zh-CN" altLang="en-US" sz="2800" dirty="0" smtClean="0">
                <a:latin typeface="Comic Sans MS" panose="030F0702030302020204" pitchFamily="66" charset="0"/>
              </a:rPr>
              <a:t>区域取样</a:t>
            </a:r>
            <a:endParaRPr lang="zh-CN" altLang="en-US" sz="2800" dirty="0">
              <a:latin typeface="Comic Sans MS" panose="030F0702030302020204" pitchFamily="66" charset="0"/>
            </a:endParaRPr>
          </a:p>
        </p:txBody>
      </p:sp>
    </p:spTree>
    <p:extLst>
      <p:ext uri="{BB962C8B-B14F-4D97-AF65-F5344CB8AC3E}">
        <p14:creationId xmlns:p14="http://schemas.microsoft.com/office/powerpoint/2010/main" val="21498936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过取样：在高于显示分辨率的较高分辨率下用点取样方法计算，然后对几个象素的属性进行平均得到较低分辨率下的象素</a:t>
            </a:r>
            <a:r>
              <a:rPr lang="zh-CN" altLang="en-US" sz="2800" dirty="0" smtClean="0"/>
              <a:t>属性</a:t>
            </a:r>
            <a:endParaRPr lang="en-US" altLang="zh-CN" sz="2800" dirty="0" smtClean="0"/>
          </a:p>
          <a:p>
            <a:pPr marL="914400" lvl="1" indent="-457200">
              <a:lnSpc>
                <a:spcPct val="150000"/>
              </a:lnSpc>
              <a:buClr>
                <a:srgbClr val="0070C0"/>
              </a:buClr>
              <a:buFont typeface="Wingdings" panose="05000000000000000000" pitchFamily="2" charset="2"/>
              <a:buChar char="Ø"/>
            </a:pPr>
            <a:r>
              <a:rPr lang="zh-CN" altLang="en-US" sz="2800" dirty="0" smtClean="0">
                <a:latin typeface="Comic Sans MS" panose="030F0702030302020204" pitchFamily="66" charset="0"/>
              </a:rPr>
              <a:t>简单过取样</a:t>
            </a:r>
            <a:endParaRPr lang="zh-CN" altLang="en-US" sz="2800" dirty="0">
              <a:latin typeface="Comic Sans MS" panose="030F0702030302020204" pitchFamily="66" charset="0"/>
            </a:endParaRPr>
          </a:p>
        </p:txBody>
      </p:sp>
      <p:graphicFrame>
        <p:nvGraphicFramePr>
          <p:cNvPr id="11" name="Object 2"/>
          <p:cNvGraphicFramePr>
            <a:graphicFrameLocks noChangeAspect="1"/>
          </p:cNvGraphicFramePr>
          <p:nvPr>
            <p:extLst>
              <p:ext uri="{D42A27DB-BD31-4B8C-83A1-F6EECF244321}">
                <p14:modId xmlns:p14="http://schemas.microsoft.com/office/powerpoint/2010/main" val="1185048879"/>
              </p:ext>
            </p:extLst>
          </p:nvPr>
        </p:nvGraphicFramePr>
        <p:xfrm>
          <a:off x="3527080" y="3385792"/>
          <a:ext cx="5868987" cy="3024188"/>
        </p:xfrm>
        <a:graphic>
          <a:graphicData uri="http://schemas.openxmlformats.org/presentationml/2006/ole">
            <mc:AlternateContent xmlns:mc="http://schemas.openxmlformats.org/markup-compatibility/2006">
              <mc:Choice xmlns:v="urn:schemas-microsoft-com:vml" Requires="v">
                <p:oleObj spid="_x0000_s200732" name="Visio" r:id="rId4" imgW="5129685" imgH="2653340" progId="Visio.Drawing.11">
                  <p:embed/>
                </p:oleObj>
              </mc:Choice>
              <mc:Fallback>
                <p:oleObj name="Visio" r:id="rId4" imgW="5129685" imgH="2653340" progId="Visio.Drawing.11">
                  <p:embed/>
                  <p:pic>
                    <p:nvPicPr>
                      <p:cNvPr id="1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7080" y="3385792"/>
                        <a:ext cx="5868987"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19369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过</a:t>
            </a:r>
            <a:r>
              <a:rPr lang="zh-CN" altLang="en-US" sz="2800" dirty="0" smtClean="0"/>
              <a:t>取样</a:t>
            </a:r>
            <a:endParaRPr lang="en-US" altLang="zh-CN" sz="2800" dirty="0" smtClean="0"/>
          </a:p>
          <a:p>
            <a:pPr marL="914400" lvl="1" indent="-457200" algn="just">
              <a:lnSpc>
                <a:spcPct val="150000"/>
              </a:lnSpc>
              <a:buClr>
                <a:srgbClr val="0070C0"/>
              </a:buClr>
              <a:buFont typeface="Wingdings" panose="05000000000000000000" pitchFamily="2" charset="2"/>
              <a:buChar char="Ø"/>
            </a:pPr>
            <a:r>
              <a:rPr lang="zh-CN" altLang="en-US" sz="2800" dirty="0" smtClean="0">
                <a:latin typeface="Comic Sans MS" panose="030F0702030302020204" pitchFamily="66" charset="0"/>
              </a:rPr>
              <a:t>重叠过取样</a:t>
            </a:r>
            <a:endParaRPr lang="zh-CN" altLang="en-US" sz="2800" dirty="0">
              <a:latin typeface="Comic Sans MS" panose="030F0702030302020204" pitchFamily="66" charset="0"/>
            </a:endParaRPr>
          </a:p>
        </p:txBody>
      </p:sp>
      <p:pic>
        <p:nvPicPr>
          <p:cNvPr id="12" name="Picture 3" descr="quincunx-sch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982" y="2907748"/>
            <a:ext cx="26797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4"/>
          <p:cNvGraphicFramePr>
            <a:graphicFrameLocks noChangeAspect="1"/>
          </p:cNvGraphicFramePr>
          <p:nvPr>
            <p:extLst>
              <p:ext uri="{D42A27DB-BD31-4B8C-83A1-F6EECF244321}">
                <p14:modId xmlns:p14="http://schemas.microsoft.com/office/powerpoint/2010/main" val="1157499530"/>
              </p:ext>
            </p:extLst>
          </p:nvPr>
        </p:nvGraphicFramePr>
        <p:xfrm>
          <a:off x="3060632" y="2763286"/>
          <a:ext cx="3168650" cy="3168650"/>
        </p:xfrm>
        <a:graphic>
          <a:graphicData uri="http://schemas.openxmlformats.org/presentationml/2006/ole">
            <mc:AlternateContent xmlns:mc="http://schemas.openxmlformats.org/markup-compatibility/2006">
              <mc:Choice xmlns:v="urn:schemas-microsoft-com:vml" Requires="v">
                <p:oleObj spid="_x0000_s199708" name="Visio" r:id="rId5" imgW="2351349" imgH="2351349" progId="Visio.Drawing.11">
                  <p:embed/>
                </p:oleObj>
              </mc:Choice>
              <mc:Fallback>
                <p:oleObj name="Visio" r:id="rId5" imgW="2351349" imgH="2351349" progId="Visio.Drawing.11">
                  <p:embed/>
                  <p:pic>
                    <p:nvPicPr>
                      <p:cNvPr id="73011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0632" y="2763286"/>
                        <a:ext cx="3168650" cy="3168650"/>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12700" cap="sq" cmpd="sng">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571990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过</a:t>
            </a:r>
            <a:r>
              <a:rPr lang="zh-CN" altLang="en-US" sz="2800" dirty="0" smtClean="0"/>
              <a:t>取样</a:t>
            </a:r>
            <a:endParaRPr lang="en-US" altLang="zh-CN" sz="2800" dirty="0" smtClean="0"/>
          </a:p>
          <a:p>
            <a:pPr marL="914400" lvl="1" indent="-457200" algn="just">
              <a:lnSpc>
                <a:spcPct val="150000"/>
              </a:lnSpc>
              <a:buClr>
                <a:srgbClr val="0070C0"/>
              </a:buClr>
              <a:buFont typeface="Wingdings" panose="05000000000000000000" pitchFamily="2" charset="2"/>
              <a:buChar char="Ø"/>
            </a:pPr>
            <a:r>
              <a:rPr lang="zh-CN" altLang="en-US" sz="2800" dirty="0"/>
              <a:t>基于加权模板的过取样</a:t>
            </a:r>
            <a:endParaRPr lang="zh-CN" altLang="en-US" sz="2800" dirty="0">
              <a:latin typeface="Comic Sans MS" panose="030F0702030302020204" pitchFamily="66" charset="0"/>
            </a:endParaRPr>
          </a:p>
        </p:txBody>
      </p:sp>
      <p:graphicFrame>
        <p:nvGraphicFramePr>
          <p:cNvPr id="15" name="Object 3"/>
          <p:cNvGraphicFramePr>
            <a:graphicFrameLocks noChangeAspect="1"/>
          </p:cNvGraphicFramePr>
          <p:nvPr>
            <p:extLst>
              <p:ext uri="{D42A27DB-BD31-4B8C-83A1-F6EECF244321}">
                <p14:modId xmlns:p14="http://schemas.microsoft.com/office/powerpoint/2010/main" val="2837936797"/>
              </p:ext>
            </p:extLst>
          </p:nvPr>
        </p:nvGraphicFramePr>
        <p:xfrm>
          <a:off x="3639859" y="2960964"/>
          <a:ext cx="4319588" cy="2139950"/>
        </p:xfrm>
        <a:graphic>
          <a:graphicData uri="http://schemas.openxmlformats.org/presentationml/2006/ole">
            <mc:AlternateContent xmlns:mc="http://schemas.openxmlformats.org/markup-compatibility/2006">
              <mc:Choice xmlns:v="urn:schemas-microsoft-com:vml" Requires="v">
                <p:oleObj spid="_x0000_s201755" name="Visio" r:id="rId4" imgW="2045145" imgH="1019071" progId="Visio.Drawing.11">
                  <p:embed/>
                </p:oleObj>
              </mc:Choice>
              <mc:Fallback>
                <p:oleObj name="Visio" r:id="rId4" imgW="2045145" imgH="1019071" progId="Visio.Drawing.11">
                  <p:embed/>
                  <p:pic>
                    <p:nvPicPr>
                      <p:cNvPr id="73113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9859" y="2960964"/>
                        <a:ext cx="4319588"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016608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过</a:t>
            </a:r>
            <a:r>
              <a:rPr lang="zh-CN" altLang="en-US" sz="2800" dirty="0" smtClean="0"/>
              <a:t>取样</a:t>
            </a:r>
            <a:endParaRPr lang="en-US" altLang="zh-CN" sz="2800" dirty="0" smtClean="0"/>
          </a:p>
          <a:p>
            <a:pPr marL="914400" lvl="1" indent="-457200" algn="just">
              <a:lnSpc>
                <a:spcPct val="150000"/>
              </a:lnSpc>
              <a:buClr>
                <a:srgbClr val="0070C0"/>
              </a:buClr>
              <a:buFont typeface="Wingdings" panose="05000000000000000000" pitchFamily="2" charset="2"/>
              <a:buChar char="Ø"/>
            </a:pPr>
            <a:r>
              <a:rPr lang="zh-CN" altLang="en-US" sz="2800" dirty="0"/>
              <a:t>优点</a:t>
            </a:r>
            <a:endParaRPr lang="zh-CN" altLang="en-US" sz="2800" dirty="0">
              <a:latin typeface="Comic Sans MS" panose="030F0702030302020204" pitchFamily="66" charset="0"/>
            </a:endParaRPr>
          </a:p>
        </p:txBody>
      </p:sp>
      <p:pic>
        <p:nvPicPr>
          <p:cNvPr id="11" name="Picture 3" descr="fsaa4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660" y="1776771"/>
            <a:ext cx="82296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fsaa4x-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097" y="3648433"/>
            <a:ext cx="807720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09524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过</a:t>
            </a:r>
            <a:r>
              <a:rPr lang="zh-CN" altLang="en-US" sz="2800" dirty="0" smtClean="0"/>
              <a:t>取样</a:t>
            </a:r>
            <a:endParaRPr lang="en-US" altLang="zh-CN" sz="2800" dirty="0" smtClean="0"/>
          </a:p>
          <a:p>
            <a:pPr marL="914400" lvl="1" indent="-457200" algn="just">
              <a:lnSpc>
                <a:spcPct val="150000"/>
              </a:lnSpc>
              <a:buClr>
                <a:srgbClr val="0070C0"/>
              </a:buClr>
              <a:buFont typeface="Wingdings" panose="05000000000000000000" pitchFamily="2" charset="2"/>
              <a:buChar char="Ø"/>
            </a:pPr>
            <a:r>
              <a:rPr lang="zh-CN" altLang="en-US" sz="2800" dirty="0" smtClean="0"/>
              <a:t>缺点：</a:t>
            </a:r>
            <a:r>
              <a:rPr lang="zh-CN" altLang="en-US" sz="2800" dirty="0"/>
              <a:t>特殊角度的处理问题</a:t>
            </a:r>
            <a:endParaRPr lang="zh-CN" altLang="en-US" sz="2800" dirty="0">
              <a:latin typeface="Comic Sans MS" panose="030F0702030302020204" pitchFamily="66" charset="0"/>
            </a:endParaRPr>
          </a:p>
        </p:txBody>
      </p:sp>
      <p:pic>
        <p:nvPicPr>
          <p:cNvPr id="13" name="Picture 3" descr="fsaa4x-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876" y="2743200"/>
            <a:ext cx="8610600"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3363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区域取样</a:t>
            </a:r>
            <a:endParaRPr lang="en-US" altLang="zh-CN" sz="2800" dirty="0" smtClean="0"/>
          </a:p>
          <a:p>
            <a:pPr marL="914400" lvl="1" indent="-457200" algn="just">
              <a:lnSpc>
                <a:spcPct val="150000"/>
              </a:lnSpc>
              <a:buClr>
                <a:srgbClr val="0070C0"/>
              </a:buClr>
              <a:buFont typeface="Wingdings" panose="05000000000000000000" pitchFamily="2" charset="2"/>
              <a:buChar char="Ø"/>
            </a:pPr>
            <a:r>
              <a:rPr lang="zh-CN" altLang="en-US" sz="2800" dirty="0" smtClean="0"/>
              <a:t>简单的区域取样</a:t>
            </a:r>
            <a:endParaRPr lang="zh-CN" altLang="en-US" sz="2800" dirty="0">
              <a:latin typeface="Comic Sans MS" panose="030F0702030302020204" pitchFamily="66" charset="0"/>
            </a:endParaRPr>
          </a:p>
        </p:txBody>
      </p:sp>
      <p:graphicFrame>
        <p:nvGraphicFramePr>
          <p:cNvPr id="11" name="Object 3"/>
          <p:cNvGraphicFramePr>
            <a:graphicFrameLocks noChangeAspect="1"/>
          </p:cNvGraphicFramePr>
          <p:nvPr>
            <p:extLst>
              <p:ext uri="{D42A27DB-BD31-4B8C-83A1-F6EECF244321}">
                <p14:modId xmlns:p14="http://schemas.microsoft.com/office/powerpoint/2010/main" val="2000318459"/>
              </p:ext>
            </p:extLst>
          </p:nvPr>
        </p:nvGraphicFramePr>
        <p:xfrm>
          <a:off x="1906633" y="2842343"/>
          <a:ext cx="4439543" cy="3200648"/>
        </p:xfrm>
        <a:graphic>
          <a:graphicData uri="http://schemas.openxmlformats.org/presentationml/2006/ole">
            <mc:AlternateContent xmlns:mc="http://schemas.openxmlformats.org/markup-compatibility/2006">
              <mc:Choice xmlns:v="urn:schemas-microsoft-com:vml" Requires="v">
                <p:oleObj spid="_x0000_s202804" name="Visio" r:id="rId4" imgW="2225311" imgH="1595617" progId="Visio.Drawing.11">
                  <p:embed/>
                </p:oleObj>
              </mc:Choice>
              <mc:Fallback>
                <p:oleObj name="Visio" r:id="rId4" imgW="2225311" imgH="1595617" progId="Visio.Drawing.11">
                  <p:embed/>
                  <p:pic>
                    <p:nvPicPr>
                      <p:cNvPr id="73421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6633" y="2842343"/>
                        <a:ext cx="4439543" cy="3200648"/>
                      </a:xfrm>
                      <a:prstGeom prst="rect">
                        <a:avLst/>
                      </a:prstGeom>
                      <a:noFill/>
                      <a:ln>
                        <a:noFill/>
                      </a:ln>
                      <a:effec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679197134"/>
              </p:ext>
            </p:extLst>
          </p:nvPr>
        </p:nvGraphicFramePr>
        <p:xfrm>
          <a:off x="6180142" y="3060748"/>
          <a:ext cx="4724400" cy="2763838"/>
        </p:xfrm>
        <a:graphic>
          <a:graphicData uri="http://schemas.openxmlformats.org/presentationml/2006/ole">
            <mc:AlternateContent xmlns:mc="http://schemas.openxmlformats.org/markup-compatibility/2006">
              <mc:Choice xmlns:v="urn:schemas-microsoft-com:vml" Requires="v">
                <p:oleObj spid="_x0000_s202805" name="Visio" r:id="rId6" imgW="2857426" imgH="1666732" progId="Visio.Drawing.11">
                  <p:embed/>
                </p:oleObj>
              </mc:Choice>
              <mc:Fallback>
                <p:oleObj name="Visio" r:id="rId6" imgW="2857426" imgH="1666732" progId="Visio.Drawing.11">
                  <p:embed/>
                  <p:pic>
                    <p:nvPicPr>
                      <p:cNvPr id="735235" name="Object 3"/>
                      <p:cNvPicPr>
                        <a:picLocks noChangeAspect="1" noChangeArrowheads="1"/>
                      </p:cNvPicPr>
                      <p:nvPr/>
                    </p:nvPicPr>
                    <p:blipFill>
                      <a:blip r:embed="rId7"/>
                      <a:srcRect/>
                      <a:stretch>
                        <a:fillRect/>
                      </a:stretch>
                    </p:blipFill>
                    <p:spPr bwMode="auto">
                      <a:xfrm>
                        <a:off x="6180142" y="3060748"/>
                        <a:ext cx="4724400" cy="276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79628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区域取样</a:t>
            </a:r>
            <a:endParaRPr lang="en-US" altLang="zh-CN" sz="2800" dirty="0" smtClean="0"/>
          </a:p>
          <a:p>
            <a:pPr marL="914400" lvl="1" indent="-457200" algn="just">
              <a:lnSpc>
                <a:spcPct val="150000"/>
              </a:lnSpc>
              <a:buClr>
                <a:srgbClr val="0070C0"/>
              </a:buClr>
              <a:buFont typeface="Wingdings" panose="05000000000000000000" pitchFamily="2" charset="2"/>
              <a:buChar char="Ø"/>
            </a:pPr>
            <a:r>
              <a:rPr lang="zh-CN" altLang="en-US" sz="2800" dirty="0" smtClean="0"/>
              <a:t>加权区域取样</a:t>
            </a:r>
            <a:endParaRPr lang="zh-CN" altLang="en-US" sz="2800" dirty="0">
              <a:latin typeface="Comic Sans MS" panose="030F0702030302020204" pitchFamily="66" charset="0"/>
            </a:endParaRPr>
          </a:p>
        </p:txBody>
      </p:sp>
      <p:graphicFrame>
        <p:nvGraphicFramePr>
          <p:cNvPr id="13" name="Object 2"/>
          <p:cNvGraphicFramePr>
            <a:graphicFrameLocks noChangeAspect="1"/>
          </p:cNvGraphicFramePr>
          <p:nvPr>
            <p:extLst>
              <p:ext uri="{D42A27DB-BD31-4B8C-83A1-F6EECF244321}">
                <p14:modId xmlns:p14="http://schemas.microsoft.com/office/powerpoint/2010/main" val="1932896756"/>
              </p:ext>
            </p:extLst>
          </p:nvPr>
        </p:nvGraphicFramePr>
        <p:xfrm>
          <a:off x="3429001" y="1989743"/>
          <a:ext cx="6828182" cy="4973464"/>
        </p:xfrm>
        <a:graphic>
          <a:graphicData uri="http://schemas.openxmlformats.org/presentationml/2006/ole">
            <mc:AlternateContent xmlns:mc="http://schemas.openxmlformats.org/markup-compatibility/2006">
              <mc:Choice xmlns:v="urn:schemas-microsoft-com:vml" Requires="v">
                <p:oleObj spid="_x0000_s203803" name="Visio" r:id="rId4" imgW="5825026" imgH="4230172" progId="Visio.Drawing.11">
                  <p:embed/>
                </p:oleObj>
              </mc:Choice>
              <mc:Fallback>
                <p:oleObj name="Visio" r:id="rId4" imgW="5825026" imgH="4230172" progId="Visio.Drawing.11">
                  <p:embed/>
                  <p:pic>
                    <p:nvPicPr>
                      <p:cNvPr id="73933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1" y="1989743"/>
                        <a:ext cx="6828182" cy="49734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814735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Times New Roman" panose="02020603050405020304" pitchFamily="18" charset="0"/>
              </a:rPr>
              <a:t>YUV</a:t>
            </a:r>
            <a:r>
              <a:rPr kumimoji="1" lang="zh-CN" altLang="en-US" sz="2800" dirty="0" smtClean="0">
                <a:latin typeface="Times New Roman" panose="02020603050405020304" pitchFamily="18" charset="0"/>
              </a:rPr>
              <a:t>颜色模型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亮度信号（</a:t>
            </a:r>
            <a:r>
              <a:rPr kumimoji="1" lang="en-US" altLang="zh-CN" sz="2800" dirty="0">
                <a:latin typeface="Times New Roman" panose="02020603050405020304" pitchFamily="18" charset="0"/>
              </a:rPr>
              <a:t>Y</a:t>
            </a:r>
            <a:r>
              <a:rPr kumimoji="1" lang="zh-CN" altLang="en-US" sz="2800" dirty="0">
                <a:latin typeface="Times New Roman" panose="02020603050405020304" pitchFamily="18" charset="0"/>
              </a:rPr>
              <a:t>），</a:t>
            </a:r>
            <a:r>
              <a:rPr kumimoji="1" lang="en-US" altLang="zh-CN" sz="2800" dirty="0">
                <a:latin typeface="Times New Roman" panose="02020603050405020304" pitchFamily="18" charset="0"/>
              </a:rPr>
              <a:t>U</a:t>
            </a:r>
            <a:r>
              <a:rPr kumimoji="1" lang="zh-CN" altLang="en-US" sz="2800" dirty="0">
                <a:latin typeface="Times New Roman" panose="02020603050405020304" pitchFamily="18" charset="0"/>
              </a:rPr>
              <a:t>、</a:t>
            </a:r>
            <a:r>
              <a:rPr kumimoji="1" lang="en-US" altLang="zh-CN" sz="2800" dirty="0">
                <a:latin typeface="Times New Roman" panose="02020603050405020304" pitchFamily="18" charset="0"/>
              </a:rPr>
              <a:t>V</a:t>
            </a:r>
            <a:r>
              <a:rPr kumimoji="1" lang="zh-CN" altLang="en-US" sz="2800" dirty="0">
                <a:latin typeface="Times New Roman" panose="02020603050405020304" pitchFamily="18" charset="0"/>
              </a:rPr>
              <a:t>代表两个色差</a:t>
            </a:r>
            <a:r>
              <a:rPr kumimoji="1" lang="zh-CN" altLang="en-US" sz="2800" dirty="0" smtClean="0">
                <a:latin typeface="Times New Roman" panose="02020603050405020304" pitchFamily="18" charset="0"/>
              </a:rPr>
              <a:t>分量</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在亮度分量（</a:t>
            </a:r>
            <a:r>
              <a:rPr kumimoji="1" lang="en-US" altLang="zh-CN" sz="2800" dirty="0">
                <a:latin typeface="Times New Roman" panose="02020603050405020304" pitchFamily="18" charset="0"/>
              </a:rPr>
              <a:t>Y</a:t>
            </a:r>
            <a:r>
              <a:rPr kumimoji="1" lang="zh-CN" altLang="en-US" sz="2800" dirty="0">
                <a:latin typeface="Times New Roman" panose="02020603050405020304" pitchFamily="18" charset="0"/>
              </a:rPr>
              <a:t>）的分辨率中的差错比色度值（</a:t>
            </a:r>
            <a:r>
              <a:rPr kumimoji="1" lang="en-US" altLang="zh-CN" sz="2800" dirty="0">
                <a:latin typeface="Times New Roman" panose="02020603050405020304" pitchFamily="18" charset="0"/>
              </a:rPr>
              <a:t>U</a:t>
            </a:r>
            <a:r>
              <a:rPr kumimoji="1" lang="zh-CN" altLang="en-US" sz="2800" dirty="0">
                <a:latin typeface="Times New Roman" panose="02020603050405020304" pitchFamily="18" charset="0"/>
              </a:rPr>
              <a:t>、</a:t>
            </a:r>
            <a:r>
              <a:rPr kumimoji="1" lang="en-US" altLang="zh-CN" sz="2800" dirty="0">
                <a:latin typeface="Times New Roman" panose="02020603050405020304" pitchFamily="18" charset="0"/>
              </a:rPr>
              <a:t>V </a:t>
            </a:r>
            <a:r>
              <a:rPr kumimoji="1" lang="zh-CN" altLang="en-US" sz="2800" dirty="0">
                <a:latin typeface="Times New Roman" panose="02020603050405020304" pitchFamily="18" charset="0"/>
              </a:rPr>
              <a:t>）中的差错更为严重</a:t>
            </a:r>
          </a:p>
        </p:txBody>
      </p:sp>
      <p:graphicFrame>
        <p:nvGraphicFramePr>
          <p:cNvPr id="13" name="对象 12"/>
          <p:cNvGraphicFramePr>
            <a:graphicFrameLocks noGrp="1" noChangeAspect="1"/>
          </p:cNvGraphicFramePr>
          <p:nvPr>
            <p:extLst>
              <p:ext uri="{D42A27DB-BD31-4B8C-83A1-F6EECF244321}">
                <p14:modId xmlns:p14="http://schemas.microsoft.com/office/powerpoint/2010/main" val="2653202102"/>
              </p:ext>
            </p:extLst>
          </p:nvPr>
        </p:nvGraphicFramePr>
        <p:xfrm>
          <a:off x="3956672" y="3906404"/>
          <a:ext cx="3775075" cy="1495425"/>
        </p:xfrm>
        <a:graphic>
          <a:graphicData uri="http://schemas.openxmlformats.org/presentationml/2006/ole">
            <mc:AlternateContent xmlns:mc="http://schemas.openxmlformats.org/markup-compatibility/2006">
              <mc:Choice xmlns:v="urn:schemas-microsoft-com:vml" Requires="v">
                <p:oleObj spid="_x0000_s132158" name="公式" r:id="rId4" imgW="1663700" imgH="660400" progId="Equation.3">
                  <p:embed/>
                </p:oleObj>
              </mc:Choice>
              <mc:Fallback>
                <p:oleObj name="公式" r:id="rId4" imgW="1663700" imgH="660400" progId="Equation.3">
                  <p:embed/>
                  <p:pic>
                    <p:nvPicPr>
                      <p:cNvPr id="2" name="对象 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6672" y="3906404"/>
                        <a:ext cx="3775075" cy="1495425"/>
                      </a:xfrm>
                      <a:prstGeom prst="rect">
                        <a:avLst/>
                      </a:prstGeom>
                      <a:solidFill>
                        <a:schemeClr val="bg1"/>
                      </a:solidFill>
                      <a:ln w="9525">
                        <a:solidFill>
                          <a:schemeClr val="bg1"/>
                        </a:solidFill>
                        <a:miter lim="800000"/>
                        <a:headEnd/>
                        <a:tailEnd/>
                      </a:ln>
                    </p:spPr>
                  </p:pic>
                </p:oleObj>
              </mc:Fallback>
            </mc:AlternateContent>
          </a:graphicData>
        </a:graphic>
      </p:graphicFrame>
    </p:spTree>
    <p:extLst>
      <p:ext uri="{BB962C8B-B14F-4D97-AF65-F5344CB8AC3E}">
        <p14:creationId xmlns:p14="http://schemas.microsoft.com/office/powerpoint/2010/main" val="40279665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问题的引出</a:t>
            </a:r>
            <a:endParaRPr lang="en-US" altLang="zh-CN" sz="2800" dirty="0" smtClean="0">
              <a:latin typeface="微软雅黑" panose="020B0503020204020204" pitchFamily="34" charset="-122"/>
              <a:ea typeface="微软雅黑" panose="020B0503020204020204" pitchFamily="34" charset="-122"/>
            </a:endParaRPr>
          </a:p>
        </p:txBody>
      </p:sp>
      <p:graphicFrame>
        <p:nvGraphicFramePr>
          <p:cNvPr id="12" name="Object 1"/>
          <p:cNvGraphicFramePr>
            <a:graphicFrameLocks noChangeAspect="1"/>
          </p:cNvGraphicFramePr>
          <p:nvPr>
            <p:extLst>
              <p:ext uri="{D42A27DB-BD31-4B8C-83A1-F6EECF244321}">
                <p14:modId xmlns:p14="http://schemas.microsoft.com/office/powerpoint/2010/main" val="1989051332"/>
              </p:ext>
            </p:extLst>
          </p:nvPr>
        </p:nvGraphicFramePr>
        <p:xfrm>
          <a:off x="2847975" y="1891302"/>
          <a:ext cx="6696075" cy="4107937"/>
        </p:xfrm>
        <a:graphic>
          <a:graphicData uri="http://schemas.openxmlformats.org/presentationml/2006/ole">
            <mc:AlternateContent xmlns:mc="http://schemas.openxmlformats.org/markup-compatibility/2006">
              <mc:Choice xmlns:v="urn:schemas-microsoft-com:vml" Requires="v">
                <p:oleObj spid="_x0000_s189479" name="Picture" r:id="rId4" imgW="2514600" imgH="1542960" progId="Word.Picture.8">
                  <p:embed/>
                </p:oleObj>
              </mc:Choice>
              <mc:Fallback>
                <p:oleObj name="Picture" r:id="rId4" imgW="2514600" imgH="1542960" progId="Word.Picture.8">
                  <p:embed/>
                  <p:pic>
                    <p:nvPicPr>
                      <p:cNvPr id="6146"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7975" y="1891302"/>
                        <a:ext cx="6696075" cy="4107937"/>
                      </a:xfrm>
                      <a:prstGeom prst="rect">
                        <a:avLst/>
                      </a:prstGeom>
                      <a:noFill/>
                    </p:spPr>
                  </p:pic>
                </p:oleObj>
              </mc:Fallback>
            </mc:AlternateContent>
          </a:graphicData>
        </a:graphic>
      </p:graphicFrame>
    </p:spTree>
    <p:extLst>
      <p:ext uri="{BB962C8B-B14F-4D97-AF65-F5344CB8AC3E}">
        <p14:creationId xmlns:p14="http://schemas.microsoft.com/office/powerpoint/2010/main" val="3326388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产生原因</a:t>
            </a:r>
            <a:endParaRPr lang="en-US" altLang="zh-CN" sz="2800" dirty="0" smtClean="0">
              <a:latin typeface="微软雅黑" panose="020B0503020204020204" pitchFamily="34" charset="-122"/>
              <a:ea typeface="微软雅黑" panose="020B0503020204020204" pitchFamily="34" charset="-122"/>
            </a:endParaRPr>
          </a:p>
        </p:txBody>
      </p:sp>
      <p:graphicFrame>
        <p:nvGraphicFramePr>
          <p:cNvPr id="11" name="Object 3"/>
          <p:cNvGraphicFramePr>
            <a:graphicFrameLocks noChangeAspect="1"/>
          </p:cNvGraphicFramePr>
          <p:nvPr>
            <p:extLst>
              <p:ext uri="{D42A27DB-BD31-4B8C-83A1-F6EECF244321}">
                <p14:modId xmlns:p14="http://schemas.microsoft.com/office/powerpoint/2010/main" val="2667830444"/>
              </p:ext>
            </p:extLst>
          </p:nvPr>
        </p:nvGraphicFramePr>
        <p:xfrm>
          <a:off x="2521604" y="1776771"/>
          <a:ext cx="7284944" cy="4471629"/>
        </p:xfrm>
        <a:graphic>
          <a:graphicData uri="http://schemas.openxmlformats.org/presentationml/2006/ole">
            <mc:AlternateContent xmlns:mc="http://schemas.openxmlformats.org/markup-compatibility/2006">
              <mc:Choice xmlns:v="urn:schemas-microsoft-com:vml" Requires="v">
                <p:oleObj spid="_x0000_s190503" name="Picture" r:id="rId4" imgW="2514600" imgH="1542960" progId="Word.Picture.8">
                  <p:embed/>
                </p:oleObj>
              </mc:Choice>
              <mc:Fallback>
                <p:oleObj name="Picture" r:id="rId4" imgW="2514600" imgH="1542960" progId="Word.Picture.8">
                  <p:embed/>
                  <p:pic>
                    <p:nvPicPr>
                      <p:cNvPr id="717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1604" y="1776771"/>
                        <a:ext cx="7284944" cy="4471629"/>
                      </a:xfrm>
                      <a:prstGeom prst="rect">
                        <a:avLst/>
                      </a:prstGeom>
                      <a:noFill/>
                    </p:spPr>
                  </p:pic>
                </p:oleObj>
              </mc:Fallback>
            </mc:AlternateContent>
          </a:graphicData>
        </a:graphic>
      </p:graphicFrame>
    </p:spTree>
    <p:extLst>
      <p:ext uri="{BB962C8B-B14F-4D97-AF65-F5344CB8AC3E}">
        <p14:creationId xmlns:p14="http://schemas.microsoft.com/office/powerpoint/2010/main" val="6009275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常用方法</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前</a:t>
            </a:r>
            <a:r>
              <a:rPr lang="zh-CN" altLang="en-US" sz="2800" dirty="0">
                <a:latin typeface="微软雅黑" panose="020B0503020204020204" pitchFamily="34" charset="-122"/>
                <a:ea typeface="微软雅黑" panose="020B0503020204020204" pitchFamily="34" charset="-122"/>
              </a:rPr>
              <a:t>置滤波</a:t>
            </a:r>
            <a:r>
              <a:rPr lang="zh-CN" altLang="en-US" sz="2800" dirty="0" smtClean="0">
                <a:latin typeface="微软雅黑" panose="020B0503020204020204" pitchFamily="34" charset="-122"/>
                <a:ea typeface="微软雅黑" panose="020B0503020204020204" pitchFamily="34" charset="-122"/>
              </a:rPr>
              <a:t>方法</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超</a:t>
            </a:r>
            <a:r>
              <a:rPr lang="zh-CN" altLang="en-US" sz="2800" dirty="0">
                <a:latin typeface="微软雅黑" panose="020B0503020204020204" pitchFamily="34" charset="-122"/>
                <a:ea typeface="微软雅黑" panose="020B0503020204020204" pitchFamily="34" charset="-122"/>
              </a:rPr>
              <a:t>采样</a:t>
            </a:r>
            <a:r>
              <a:rPr lang="zh-CN" altLang="en-US" sz="2800" dirty="0" smtClean="0">
                <a:latin typeface="微软雅黑" panose="020B0503020204020204" pitchFamily="34" charset="-122"/>
                <a:ea typeface="微软雅黑" panose="020B0503020204020204" pitchFamily="34" charset="-122"/>
              </a:rPr>
              <a:t>方法</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en-US" altLang="zh-CN" sz="2800" dirty="0" err="1" smtClean="0">
                <a:latin typeface="微软雅黑" panose="020B0503020204020204" pitchFamily="34" charset="-122"/>
                <a:ea typeface="微软雅黑" panose="020B0503020204020204" pitchFamily="34" charset="-122"/>
              </a:rPr>
              <a:t>Mipmap</a:t>
            </a:r>
            <a:r>
              <a:rPr lang="zh-CN" altLang="en-US" sz="2800" dirty="0">
                <a:latin typeface="微软雅黑" panose="020B0503020204020204" pitchFamily="34" charset="-122"/>
                <a:ea typeface="微软雅黑" panose="020B0503020204020204" pitchFamily="34" charset="-122"/>
              </a:rPr>
              <a:t>方法</a:t>
            </a:r>
            <a:endParaRPr lang="en-US" altLang="zh-CN" sz="2800" dirty="0">
              <a:latin typeface="微软雅黑" panose="020B0503020204020204" pitchFamily="34" charset="-122"/>
              <a:ea typeface="微软雅黑" panose="020B0503020204020204" pitchFamily="34" charset="-122"/>
            </a:endParaRPr>
          </a:p>
          <a:p>
            <a:pPr marL="457200" indent="-457200" algn="just">
              <a:lnSpc>
                <a:spcPct val="150000"/>
              </a:lnSpc>
              <a:buClr>
                <a:srgbClr val="0070C0"/>
              </a:buClr>
              <a:buFont typeface="Wingdings" panose="05000000000000000000" pitchFamily="2" charset="2"/>
              <a:buChar char="p"/>
            </a:pP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54088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前</a:t>
            </a:r>
            <a:r>
              <a:rPr lang="zh-CN" altLang="en-US" sz="2800" dirty="0">
                <a:latin typeface="微软雅黑" panose="020B0503020204020204" pitchFamily="34" charset="-122"/>
                <a:ea typeface="微软雅黑" panose="020B0503020204020204" pitchFamily="34" charset="-122"/>
              </a:rPr>
              <a:t>置滤波</a:t>
            </a:r>
            <a:r>
              <a:rPr lang="zh-CN" altLang="en-US" sz="2800" dirty="0" smtClean="0">
                <a:latin typeface="微软雅黑" panose="020B0503020204020204" pitchFamily="34" charset="-122"/>
                <a:ea typeface="微软雅黑" panose="020B0503020204020204" pitchFamily="34" charset="-122"/>
              </a:rPr>
              <a:t>方法</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zh-CN" sz="2800" dirty="0" smtClean="0">
                <a:latin typeface="微软雅黑" panose="020B0503020204020204" pitchFamily="34" charset="-122"/>
                <a:ea typeface="微软雅黑" panose="020B0503020204020204" pitchFamily="34" charset="-122"/>
              </a:rPr>
              <a:t>确定</a:t>
            </a:r>
            <a:r>
              <a:rPr lang="zh-CN" altLang="zh-CN" sz="2800" dirty="0">
                <a:latin typeface="微软雅黑" panose="020B0503020204020204" pitchFamily="34" charset="-122"/>
                <a:ea typeface="微软雅黑" panose="020B0503020204020204" pitchFamily="34" charset="-122"/>
              </a:rPr>
              <a:t>屏幕像素</a:t>
            </a:r>
            <a:r>
              <a:rPr lang="en-US" altLang="zh-CN" sz="2800" dirty="0">
                <a:latin typeface="微软雅黑" panose="020B0503020204020204" pitchFamily="34" charset="-122"/>
                <a:ea typeface="微软雅黑" panose="020B0503020204020204" pitchFamily="34" charset="-122"/>
              </a:rPr>
              <a:t>P</a:t>
            </a:r>
            <a:r>
              <a:rPr lang="zh-CN" altLang="zh-CN" sz="2800" dirty="0">
                <a:latin typeface="微软雅黑" panose="020B0503020204020204" pitchFamily="34" charset="-122"/>
                <a:ea typeface="微软雅黑" panose="020B0503020204020204" pitchFamily="34" charset="-122"/>
              </a:rPr>
              <a:t>上可见的景物表面区域</a:t>
            </a:r>
            <a:r>
              <a:rPr lang="en-US" altLang="zh-CN" sz="2800" dirty="0" smtClean="0">
                <a:latin typeface="微软雅黑" panose="020B0503020204020204" pitchFamily="34" charset="-122"/>
                <a:ea typeface="微软雅黑" panose="020B0503020204020204" pitchFamily="34" charset="-122"/>
              </a:rPr>
              <a:t>A</a:t>
            </a:r>
          </a:p>
          <a:p>
            <a:pPr marL="914400" lvl="1" indent="-457200" algn="just">
              <a:lnSpc>
                <a:spcPct val="150000"/>
              </a:lnSpc>
              <a:buClr>
                <a:srgbClr val="0070C0"/>
              </a:buClr>
              <a:buFont typeface="Wingdings" panose="05000000000000000000" pitchFamily="2" charset="2"/>
              <a:buChar char="n"/>
            </a:pPr>
            <a:r>
              <a:rPr lang="zh-CN" altLang="zh-CN" sz="2800" dirty="0" smtClean="0">
                <a:latin typeface="微软雅黑" panose="020B0503020204020204" pitchFamily="34" charset="-122"/>
                <a:ea typeface="微软雅黑" panose="020B0503020204020204" pitchFamily="34" charset="-122"/>
              </a:rPr>
              <a:t>将</a:t>
            </a:r>
            <a:r>
              <a:rPr lang="zh-CN" altLang="zh-CN" sz="2800" dirty="0">
                <a:latin typeface="微软雅黑" panose="020B0503020204020204" pitchFamily="34" charset="-122"/>
                <a:ea typeface="微软雅黑" panose="020B0503020204020204" pitchFamily="34" charset="-122"/>
              </a:rPr>
              <a:t>区域</a:t>
            </a:r>
            <a:r>
              <a:rPr lang="en-US" altLang="zh-CN" sz="2800" dirty="0">
                <a:latin typeface="微软雅黑" panose="020B0503020204020204" pitchFamily="34" charset="-122"/>
                <a:ea typeface="微软雅黑" panose="020B0503020204020204" pitchFamily="34" charset="-122"/>
              </a:rPr>
              <a:t>A</a:t>
            </a:r>
            <a:r>
              <a:rPr lang="zh-CN" altLang="zh-CN" sz="2800" dirty="0">
                <a:latin typeface="微软雅黑" panose="020B0503020204020204" pitchFamily="34" charset="-122"/>
                <a:ea typeface="微软雅黑" panose="020B0503020204020204" pitchFamily="34" charset="-122"/>
              </a:rPr>
              <a:t>直接映射到纹理空间区域</a:t>
            </a:r>
            <a:r>
              <a:rPr lang="en-US" altLang="zh-CN" sz="2800" dirty="0" smtClean="0">
                <a:latin typeface="微软雅黑" panose="020B0503020204020204" pitchFamily="34" charset="-122"/>
                <a:ea typeface="微软雅黑" panose="020B0503020204020204" pitchFamily="34" charset="-122"/>
              </a:rPr>
              <a:t>T</a:t>
            </a:r>
          </a:p>
          <a:p>
            <a:pPr marL="914400" lvl="1" indent="-457200" algn="just">
              <a:lnSpc>
                <a:spcPct val="150000"/>
              </a:lnSpc>
              <a:buClr>
                <a:srgbClr val="0070C0"/>
              </a:buClr>
              <a:buFont typeface="Wingdings" panose="05000000000000000000" pitchFamily="2" charset="2"/>
              <a:buChar char="n"/>
            </a:pPr>
            <a:r>
              <a:rPr lang="zh-CN" altLang="zh-CN" sz="2800" dirty="0" smtClean="0">
                <a:latin typeface="微软雅黑" panose="020B0503020204020204" pitchFamily="34" charset="-122"/>
                <a:ea typeface="微软雅黑" panose="020B0503020204020204" pitchFamily="34" charset="-122"/>
              </a:rPr>
              <a:t>取</a:t>
            </a:r>
            <a:r>
              <a:rPr lang="zh-CN" altLang="zh-CN" sz="2800" dirty="0">
                <a:latin typeface="微软雅黑" panose="020B0503020204020204" pitchFamily="34" charset="-122"/>
                <a:ea typeface="微软雅黑" panose="020B0503020204020204" pitchFamily="34" charset="-122"/>
              </a:rPr>
              <a:t>区域</a:t>
            </a:r>
            <a:r>
              <a:rPr lang="en-US" altLang="zh-CN" sz="2800" dirty="0">
                <a:latin typeface="微软雅黑" panose="020B0503020204020204" pitchFamily="34" charset="-122"/>
                <a:ea typeface="微软雅黑" panose="020B0503020204020204" pitchFamily="34" charset="-122"/>
              </a:rPr>
              <a:t>T</a:t>
            </a:r>
            <a:r>
              <a:rPr lang="zh-CN" altLang="zh-CN" sz="2800" dirty="0">
                <a:latin typeface="微软雅黑" panose="020B0503020204020204" pitchFamily="34" charset="-122"/>
                <a:ea typeface="微软雅黑" panose="020B0503020204020204" pitchFamily="34" charset="-122"/>
              </a:rPr>
              <a:t>内的所有纹理像素颜色值的平均作为景物表面区域</a:t>
            </a:r>
            <a:r>
              <a:rPr lang="en-US" altLang="zh-CN" sz="2800" dirty="0">
                <a:latin typeface="微软雅黑" panose="020B0503020204020204" pitchFamily="34" charset="-122"/>
                <a:ea typeface="微软雅黑" panose="020B0503020204020204" pitchFamily="34" charset="-122"/>
              </a:rPr>
              <a:t>A</a:t>
            </a:r>
            <a:r>
              <a:rPr lang="zh-CN" altLang="zh-CN" sz="2800" dirty="0">
                <a:latin typeface="微软雅黑" panose="020B0503020204020204" pitchFamily="34" charset="-122"/>
                <a:ea typeface="微软雅黑" panose="020B0503020204020204" pitchFamily="34" charset="-122"/>
              </a:rPr>
              <a:t>的平均纹理</a:t>
            </a:r>
            <a:r>
              <a:rPr lang="zh-CN" altLang="zh-CN" sz="2800" dirty="0" smtClean="0">
                <a:latin typeface="微软雅黑" panose="020B0503020204020204" pitchFamily="34" charset="-122"/>
                <a:ea typeface="微软雅黑" panose="020B0503020204020204" pitchFamily="34" charset="-122"/>
              </a:rPr>
              <a:t>颜色</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zh-CN" sz="2800" dirty="0" smtClean="0">
                <a:latin typeface="微软雅黑" panose="020B0503020204020204" pitchFamily="34" charset="-122"/>
                <a:ea typeface="微软雅黑" panose="020B0503020204020204" pitchFamily="34" charset="-122"/>
              </a:rPr>
              <a:t>代入</a:t>
            </a:r>
            <a:r>
              <a:rPr lang="zh-CN" altLang="zh-CN" sz="2800" dirty="0">
                <a:latin typeface="微软雅黑" panose="020B0503020204020204" pitchFamily="34" charset="-122"/>
                <a:ea typeface="微软雅黑" panose="020B0503020204020204" pitchFamily="34" charset="-122"/>
              </a:rPr>
              <a:t>光照明模型，计算</a:t>
            </a:r>
            <a:r>
              <a:rPr lang="zh-CN" altLang="zh-CN" sz="2800" dirty="0" smtClean="0">
                <a:latin typeface="微软雅黑" panose="020B0503020204020204" pitchFamily="34" charset="-122"/>
                <a:ea typeface="微软雅黑" panose="020B0503020204020204" pitchFamily="34" charset="-122"/>
              </a:rPr>
              <a:t>出像素</a:t>
            </a:r>
            <a:r>
              <a:rPr lang="en-US" altLang="zh-CN" sz="2800" dirty="0">
                <a:latin typeface="微软雅黑" panose="020B0503020204020204" pitchFamily="34" charset="-122"/>
                <a:ea typeface="微软雅黑" panose="020B0503020204020204" pitchFamily="34" charset="-122"/>
              </a:rPr>
              <a:t>P</a:t>
            </a:r>
            <a:r>
              <a:rPr lang="zh-CN" altLang="zh-CN" sz="2800" dirty="0">
                <a:latin typeface="微软雅黑" panose="020B0503020204020204" pitchFamily="34" charset="-122"/>
                <a:ea typeface="微软雅黑" panose="020B0503020204020204" pitchFamily="34" charset="-122"/>
              </a:rPr>
              <a:t>应显示的光亮度</a:t>
            </a:r>
            <a:r>
              <a:rPr lang="zh-CN" altLang="zh-CN" sz="2800" dirty="0" smtClean="0">
                <a:latin typeface="微软雅黑" panose="020B0503020204020204" pitchFamily="34" charset="-122"/>
                <a:ea typeface="微软雅黑" panose="020B0503020204020204" pitchFamily="34" charset="-122"/>
              </a:rPr>
              <a:t>值</a:t>
            </a:r>
            <a:endParaRPr lang="en-US" altLang="zh-CN" sz="2800" dirty="0">
              <a:latin typeface="微软雅黑" panose="020B0503020204020204" pitchFamily="34" charset="-122"/>
              <a:ea typeface="微软雅黑" panose="020B0503020204020204" pitchFamily="34" charset="-122"/>
            </a:endParaRPr>
          </a:p>
        </p:txBody>
      </p:sp>
      <p:grpSp>
        <p:nvGrpSpPr>
          <p:cNvPr id="11" name="Group 7"/>
          <p:cNvGrpSpPr>
            <a:grpSpLocks/>
          </p:cNvGrpSpPr>
          <p:nvPr/>
        </p:nvGrpSpPr>
        <p:grpSpPr bwMode="auto">
          <a:xfrm>
            <a:off x="7496175" y="3076575"/>
            <a:ext cx="4335463" cy="3247235"/>
            <a:chOff x="4572000" y="3789363"/>
            <a:chExt cx="3462338" cy="2327275"/>
          </a:xfrm>
        </p:grpSpPr>
        <p:pic>
          <p:nvPicPr>
            <p:cNvPr id="12" name="Picture 6" descr="slid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789363"/>
              <a:ext cx="3462338"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7"/>
            <p:cNvSpPr>
              <a:spLocks noChangeArrowheads="1"/>
            </p:cNvSpPr>
            <p:nvPr/>
          </p:nvSpPr>
          <p:spPr bwMode="auto">
            <a:xfrm>
              <a:off x="6430965" y="4367215"/>
              <a:ext cx="1081090" cy="360362"/>
            </a:xfrm>
            <a:prstGeom prst="rect">
              <a:avLst/>
            </a:prstGeom>
            <a:solidFill>
              <a:srgbClr val="FFFFFF"/>
            </a:solidFill>
            <a:ln w="9525">
              <a:solidFill>
                <a:srgbClr val="000000"/>
              </a:solidFill>
              <a:miter lim="800000"/>
              <a:headEnd/>
              <a:tailEnd/>
            </a:ln>
          </p:spPr>
          <p:txBody>
            <a:bodyPr lIns="54000" tIns="36000" rIns="54000" bIns="36000"/>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前置滤波</a:t>
              </a:r>
              <a:endParaRPr lang="zh-CN" altLang="zh-CN" sz="1600"/>
            </a:p>
          </p:txBody>
        </p:sp>
      </p:grpSp>
    </p:spTree>
    <p:extLst>
      <p:ext uri="{BB962C8B-B14F-4D97-AF65-F5344CB8AC3E}">
        <p14:creationId xmlns:p14="http://schemas.microsoft.com/office/powerpoint/2010/main" val="981632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前</a:t>
            </a:r>
            <a:r>
              <a:rPr lang="zh-CN" altLang="en-US" sz="2800" dirty="0">
                <a:latin typeface="微软雅黑" panose="020B0503020204020204" pitchFamily="34" charset="-122"/>
                <a:ea typeface="微软雅黑" panose="020B0503020204020204" pitchFamily="34" charset="-122"/>
              </a:rPr>
              <a:t>置滤波</a:t>
            </a:r>
            <a:r>
              <a:rPr lang="zh-CN" altLang="en-US" sz="2800" dirty="0" smtClean="0">
                <a:latin typeface="微软雅黑" panose="020B0503020204020204" pitchFamily="34" charset="-122"/>
                <a:ea typeface="微软雅黑" panose="020B0503020204020204" pitchFamily="34" charset="-122"/>
              </a:rPr>
              <a:t>方法</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实际效果</a:t>
            </a:r>
            <a:endParaRPr lang="en-US" altLang="zh-CN" sz="2800" dirty="0">
              <a:latin typeface="微软雅黑" panose="020B0503020204020204" pitchFamily="34" charset="-122"/>
              <a:ea typeface="微软雅黑" panose="020B0503020204020204" pitchFamily="34" charset="-122"/>
            </a:endParaRPr>
          </a:p>
        </p:txBody>
      </p:sp>
      <p:grpSp>
        <p:nvGrpSpPr>
          <p:cNvPr id="15" name="Group 8"/>
          <p:cNvGrpSpPr>
            <a:grpSpLocks/>
          </p:cNvGrpSpPr>
          <p:nvPr/>
        </p:nvGrpSpPr>
        <p:grpSpPr bwMode="auto">
          <a:xfrm>
            <a:off x="6346176" y="2613742"/>
            <a:ext cx="4619625" cy="3275963"/>
            <a:chOff x="4572000" y="2708275"/>
            <a:chExt cx="3752850" cy="2522538"/>
          </a:xfrm>
        </p:grpSpPr>
        <p:pic>
          <p:nvPicPr>
            <p:cNvPr id="16" name="Picture 7" descr="slide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708275"/>
              <a:ext cx="375285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7"/>
            <p:cNvSpPr>
              <a:spLocks noChangeArrowheads="1"/>
            </p:cNvSpPr>
            <p:nvPr/>
          </p:nvSpPr>
          <p:spPr bwMode="auto">
            <a:xfrm>
              <a:off x="5086742" y="3116139"/>
              <a:ext cx="1081090" cy="360362"/>
            </a:xfrm>
            <a:prstGeom prst="rect">
              <a:avLst/>
            </a:prstGeom>
            <a:solidFill>
              <a:srgbClr val="FFFFFF"/>
            </a:solidFill>
            <a:ln w="9525">
              <a:solidFill>
                <a:srgbClr val="000000"/>
              </a:solidFill>
              <a:miter lim="800000"/>
              <a:headEnd/>
              <a:tailEnd/>
            </a:ln>
          </p:spPr>
          <p:txBody>
            <a:bodyPr lIns="54000" tIns="36000" rIns="54000" bIns="36000"/>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前置滤波</a:t>
              </a:r>
              <a:endParaRPr lang="zh-CN" altLang="zh-CN" sz="1600"/>
            </a:p>
          </p:txBody>
        </p:sp>
      </p:grpSp>
      <p:grpSp>
        <p:nvGrpSpPr>
          <p:cNvPr id="18" name="Group 10"/>
          <p:cNvGrpSpPr>
            <a:grpSpLocks/>
          </p:cNvGrpSpPr>
          <p:nvPr/>
        </p:nvGrpSpPr>
        <p:grpSpPr bwMode="auto">
          <a:xfrm>
            <a:off x="1484313" y="2613743"/>
            <a:ext cx="4468812" cy="3275963"/>
            <a:chOff x="608013" y="2708275"/>
            <a:chExt cx="3768725" cy="2522538"/>
          </a:xfrm>
        </p:grpSpPr>
        <p:pic>
          <p:nvPicPr>
            <p:cNvPr id="19" name="Picture 8" descr="slide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13" y="2708275"/>
              <a:ext cx="3768725"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7"/>
            <p:cNvSpPr>
              <a:spLocks noChangeArrowheads="1"/>
            </p:cNvSpPr>
            <p:nvPr/>
          </p:nvSpPr>
          <p:spPr bwMode="auto">
            <a:xfrm>
              <a:off x="968370" y="3068637"/>
              <a:ext cx="1081090" cy="360362"/>
            </a:xfrm>
            <a:prstGeom prst="rect">
              <a:avLst/>
            </a:prstGeom>
            <a:solidFill>
              <a:srgbClr val="FFFFFF"/>
            </a:solidFill>
            <a:ln w="9525">
              <a:solidFill>
                <a:srgbClr val="000000"/>
              </a:solidFill>
              <a:miter lim="800000"/>
              <a:headEnd/>
              <a:tailEnd/>
            </a:ln>
          </p:spPr>
          <p:txBody>
            <a:bodyPr lIns="54000" tIns="36000" rIns="54000" bIns="36000"/>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走样</a:t>
              </a:r>
              <a:endParaRPr lang="zh-CN" altLang="zh-CN" sz="1600"/>
            </a:p>
          </p:txBody>
        </p:sp>
      </p:grpSp>
    </p:spTree>
    <p:extLst>
      <p:ext uri="{BB962C8B-B14F-4D97-AF65-F5344CB8AC3E}">
        <p14:creationId xmlns:p14="http://schemas.microsoft.com/office/powerpoint/2010/main" val="2568858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超</a:t>
            </a:r>
            <a:r>
              <a:rPr lang="zh-CN" altLang="en-US" sz="2800" dirty="0">
                <a:latin typeface="微软雅黑" panose="020B0503020204020204" pitchFamily="34" charset="-122"/>
                <a:ea typeface="微软雅黑" panose="020B0503020204020204" pitchFamily="34" charset="-122"/>
              </a:rPr>
              <a:t>采样</a:t>
            </a:r>
            <a:r>
              <a:rPr lang="zh-CN" altLang="en-US" sz="2800" dirty="0" smtClean="0">
                <a:latin typeface="微软雅黑" panose="020B0503020204020204" pitchFamily="34" charset="-122"/>
                <a:ea typeface="微软雅黑" panose="020B0503020204020204" pitchFamily="34" charset="-122"/>
              </a:rPr>
              <a:t>方法</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zh-CN" sz="2800" dirty="0" smtClean="0">
                <a:latin typeface="微软雅黑" panose="020B0503020204020204" pitchFamily="34" charset="-122"/>
                <a:ea typeface="微软雅黑" panose="020B0503020204020204" pitchFamily="34" charset="-122"/>
                <a:cs typeface="Arial Unicode MS" panose="020B0604020202020204" pitchFamily="34" charset="-122"/>
              </a:rPr>
              <a:t>将</a:t>
            </a:r>
            <a:r>
              <a:rPr lang="zh-CN" altLang="zh-CN" sz="2800" dirty="0">
                <a:latin typeface="微软雅黑" panose="020B0503020204020204" pitchFamily="34" charset="-122"/>
                <a:ea typeface="微软雅黑" panose="020B0503020204020204" pitchFamily="34" charset="-122"/>
                <a:cs typeface="Arial Unicode MS" panose="020B0604020202020204" pitchFamily="34" charset="-122"/>
              </a:rPr>
              <a:t>屏幕像素</a:t>
            </a:r>
            <a:r>
              <a:rPr lang="en-US" altLang="zh-CN" sz="2800" dirty="0">
                <a:latin typeface="微软雅黑" panose="020B0503020204020204" pitchFamily="34" charset="-122"/>
                <a:ea typeface="微软雅黑" panose="020B0503020204020204" pitchFamily="34" charset="-122"/>
                <a:cs typeface="Arial Unicode MS" panose="020B0604020202020204" pitchFamily="34" charset="-122"/>
              </a:rPr>
              <a:t>P</a:t>
            </a:r>
            <a:r>
              <a:rPr lang="zh-CN" altLang="zh-CN" sz="2800" dirty="0">
                <a:latin typeface="微软雅黑" panose="020B0503020204020204" pitchFamily="34" charset="-122"/>
                <a:ea typeface="微软雅黑" panose="020B0503020204020204" pitchFamily="34" charset="-122"/>
              </a:rPr>
              <a:t>的四个角点分别映射到纹理空间，得到四个纹理像素</a:t>
            </a:r>
            <a:r>
              <a:rPr lang="zh-CN" altLang="zh-CN" sz="2800" dirty="0" smtClean="0">
                <a:latin typeface="微软雅黑" panose="020B0503020204020204" pitchFamily="34" charset="-122"/>
                <a:ea typeface="微软雅黑" panose="020B0503020204020204" pitchFamily="34" charset="-122"/>
              </a:rPr>
              <a:t>值</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zh-CN" sz="2800" dirty="0" smtClean="0">
                <a:latin typeface="微软雅黑" panose="020B0503020204020204" pitchFamily="34" charset="-122"/>
                <a:ea typeface="微软雅黑" panose="020B0503020204020204" pitchFamily="34" charset="-122"/>
              </a:rPr>
              <a:t>将</a:t>
            </a:r>
            <a:r>
              <a:rPr lang="zh-CN" altLang="en-US" sz="2800" dirty="0">
                <a:latin typeface="微软雅黑" panose="020B0503020204020204" pitchFamily="34" charset="-122"/>
                <a:ea typeface="微软雅黑" panose="020B0503020204020204" pitchFamily="34" charset="-122"/>
              </a:rPr>
              <a:t>上述</a:t>
            </a:r>
            <a:r>
              <a:rPr lang="zh-CN" altLang="zh-CN" sz="2800" dirty="0">
                <a:latin typeface="微软雅黑" panose="020B0503020204020204" pitchFamily="34" charset="-122"/>
                <a:ea typeface="微软雅黑" panose="020B0503020204020204" pitchFamily="34" charset="-122"/>
              </a:rPr>
              <a:t>四个纹理颜色值取平均作为像素</a:t>
            </a:r>
            <a:r>
              <a:rPr lang="en-US" altLang="zh-CN" sz="2800" dirty="0">
                <a:latin typeface="微软雅黑" panose="020B0503020204020204" pitchFamily="34" charset="-122"/>
                <a:ea typeface="微软雅黑" panose="020B0503020204020204" pitchFamily="34" charset="-122"/>
                <a:cs typeface="Arial Unicode MS" panose="020B0604020202020204" pitchFamily="34" charset="-122"/>
              </a:rPr>
              <a:t>P</a:t>
            </a:r>
            <a:r>
              <a:rPr lang="zh-CN" altLang="zh-CN" sz="2800" dirty="0">
                <a:latin typeface="微软雅黑" panose="020B0503020204020204" pitchFamily="34" charset="-122"/>
                <a:ea typeface="微软雅黑" panose="020B0503020204020204" pitchFamily="34" charset="-122"/>
              </a:rPr>
              <a:t>所对应的可见表面区域的纹理</a:t>
            </a:r>
            <a:r>
              <a:rPr lang="zh-CN" altLang="zh-CN" sz="2800" dirty="0" smtClean="0">
                <a:latin typeface="微软雅黑" panose="020B0503020204020204" pitchFamily="34" charset="-122"/>
                <a:ea typeface="微软雅黑" panose="020B0503020204020204" pitchFamily="34" charset="-122"/>
              </a:rPr>
              <a:t>颜色</a:t>
            </a:r>
            <a:endParaRPr lang="en-US" altLang="zh-CN" sz="2800" dirty="0">
              <a:latin typeface="微软雅黑" panose="020B0503020204020204" pitchFamily="34" charset="-122"/>
              <a:ea typeface="微软雅黑" panose="020B0503020204020204" pitchFamily="34" charset="-122"/>
            </a:endParaRPr>
          </a:p>
        </p:txBody>
      </p:sp>
      <p:pic>
        <p:nvPicPr>
          <p:cNvPr id="11" name="Picture 6" descr="slide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610" y="3638550"/>
            <a:ext cx="4315536" cy="290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0988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超采样方法</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实际效果</a:t>
            </a:r>
            <a:endParaRPr lang="en-US" altLang="zh-CN" sz="2800" dirty="0">
              <a:latin typeface="微软雅黑" panose="020B0503020204020204" pitchFamily="34" charset="-122"/>
              <a:ea typeface="微软雅黑" panose="020B0503020204020204" pitchFamily="34" charset="-122"/>
            </a:endParaRPr>
          </a:p>
        </p:txBody>
      </p:sp>
      <p:grpSp>
        <p:nvGrpSpPr>
          <p:cNvPr id="18" name="Group 10"/>
          <p:cNvGrpSpPr>
            <a:grpSpLocks/>
          </p:cNvGrpSpPr>
          <p:nvPr/>
        </p:nvGrpSpPr>
        <p:grpSpPr bwMode="auto">
          <a:xfrm>
            <a:off x="1484313" y="2613743"/>
            <a:ext cx="4468812" cy="3275963"/>
            <a:chOff x="608013" y="2708275"/>
            <a:chExt cx="3768725" cy="2522538"/>
          </a:xfrm>
        </p:grpSpPr>
        <p:pic>
          <p:nvPicPr>
            <p:cNvPr id="19" name="Picture 8" descr="slide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3" y="2708275"/>
              <a:ext cx="3768725"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7"/>
            <p:cNvSpPr>
              <a:spLocks noChangeArrowheads="1"/>
            </p:cNvSpPr>
            <p:nvPr/>
          </p:nvSpPr>
          <p:spPr bwMode="auto">
            <a:xfrm>
              <a:off x="968370" y="3068637"/>
              <a:ext cx="1081090" cy="360362"/>
            </a:xfrm>
            <a:prstGeom prst="rect">
              <a:avLst/>
            </a:prstGeom>
            <a:solidFill>
              <a:srgbClr val="FFFFFF"/>
            </a:solidFill>
            <a:ln w="9525">
              <a:solidFill>
                <a:srgbClr val="000000"/>
              </a:solidFill>
              <a:miter lim="800000"/>
              <a:headEnd/>
              <a:tailEnd/>
            </a:ln>
          </p:spPr>
          <p:txBody>
            <a:bodyPr lIns="54000" tIns="36000" rIns="54000" bIns="36000"/>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走样</a:t>
              </a:r>
              <a:endParaRPr lang="zh-CN" altLang="zh-CN" sz="1600"/>
            </a:p>
          </p:txBody>
        </p:sp>
      </p:grpSp>
      <p:grpSp>
        <p:nvGrpSpPr>
          <p:cNvPr id="21" name="Group 10"/>
          <p:cNvGrpSpPr>
            <a:grpSpLocks/>
          </p:cNvGrpSpPr>
          <p:nvPr/>
        </p:nvGrpSpPr>
        <p:grpSpPr bwMode="auto">
          <a:xfrm>
            <a:off x="6091238" y="2613743"/>
            <a:ext cx="4891087" cy="3275963"/>
            <a:chOff x="4748213" y="2708275"/>
            <a:chExt cx="3787775" cy="2532063"/>
          </a:xfrm>
        </p:grpSpPr>
        <p:pic>
          <p:nvPicPr>
            <p:cNvPr id="22" name="Picture 8" descr="slide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213" y="2708275"/>
              <a:ext cx="3787775"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7"/>
            <p:cNvSpPr>
              <a:spLocks noChangeArrowheads="1"/>
            </p:cNvSpPr>
            <p:nvPr/>
          </p:nvSpPr>
          <p:spPr bwMode="auto">
            <a:xfrm>
              <a:off x="5159436" y="3146591"/>
              <a:ext cx="1312616" cy="360362"/>
            </a:xfrm>
            <a:prstGeom prst="rect">
              <a:avLst/>
            </a:prstGeom>
            <a:solidFill>
              <a:srgbClr val="FFFFFF"/>
            </a:solidFill>
            <a:ln w="9525">
              <a:solidFill>
                <a:srgbClr val="000000"/>
              </a:solidFill>
              <a:miter lim="800000"/>
              <a:headEnd/>
              <a:tailEnd/>
            </a:ln>
          </p:spPr>
          <p:txBody>
            <a:bodyPr lIns="54000" tIns="36000" rIns="54000" bIns="36000"/>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t>超采样</a:t>
              </a:r>
              <a:endParaRPr lang="zh-CN" altLang="zh-CN" sz="1600"/>
            </a:p>
          </p:txBody>
        </p:sp>
      </p:grpSp>
    </p:spTree>
    <p:extLst>
      <p:ext uri="{BB962C8B-B14F-4D97-AF65-F5344CB8AC3E}">
        <p14:creationId xmlns:p14="http://schemas.microsoft.com/office/powerpoint/2010/main" val="9236896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smtClean="0">
                <a:latin typeface="微软雅黑" panose="020B0503020204020204" pitchFamily="34" charset="-122"/>
                <a:ea typeface="微软雅黑" panose="020B0503020204020204" pitchFamily="34" charset="-122"/>
              </a:rPr>
              <a:t>Mipmap</a:t>
            </a:r>
            <a:r>
              <a:rPr lang="zh-CN" altLang="en-US" sz="2800" dirty="0" smtClean="0">
                <a:latin typeface="微软雅黑" panose="020B0503020204020204" pitchFamily="34" charset="-122"/>
                <a:ea typeface="微软雅黑" panose="020B0503020204020204" pitchFamily="34" charset="-122"/>
              </a:rPr>
              <a:t>方法</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en-US" altLang="en-US" sz="2800" dirty="0" smtClean="0">
                <a:latin typeface="微软雅黑" panose="020B0503020204020204" pitchFamily="34" charset="-122"/>
                <a:ea typeface="微软雅黑" panose="020B0503020204020204" pitchFamily="34" charset="-122"/>
              </a:rPr>
              <a:t>MIP</a:t>
            </a:r>
            <a:r>
              <a:rPr lang="zh-CN" altLang="en-US" sz="2800" dirty="0">
                <a:latin typeface="微软雅黑" panose="020B0503020204020204" pitchFamily="34" charset="-122"/>
                <a:ea typeface="微软雅黑" panose="020B0503020204020204" pitchFamily="34" charset="-122"/>
              </a:rPr>
              <a:t>来源于</a:t>
            </a:r>
            <a:r>
              <a:rPr lang="en-US" altLang="en-US"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拉丁语“</a:t>
            </a:r>
            <a:r>
              <a:rPr lang="en-US" altLang="en-US" sz="2800" dirty="0" err="1">
                <a:latin typeface="微软雅黑" panose="020B0503020204020204" pitchFamily="34" charset="-122"/>
                <a:ea typeface="微软雅黑" panose="020B0503020204020204" pitchFamily="34" charset="-122"/>
              </a:rPr>
              <a:t>multum</a:t>
            </a:r>
            <a:r>
              <a:rPr lang="en-US" altLang="en-US" sz="2800" dirty="0">
                <a:latin typeface="微软雅黑" panose="020B0503020204020204" pitchFamily="34" charset="-122"/>
                <a:ea typeface="微软雅黑" panose="020B0503020204020204" pitchFamily="34" charset="-122"/>
              </a:rPr>
              <a:t> in </a:t>
            </a:r>
            <a:r>
              <a:rPr lang="en-US" altLang="en-US" sz="2800" dirty="0" err="1">
                <a:latin typeface="微软雅黑" panose="020B0503020204020204" pitchFamily="34" charset="-122"/>
                <a:ea typeface="微软雅黑" panose="020B0503020204020204" pitchFamily="34" charset="-122"/>
              </a:rPr>
              <a:t>parvo</a:t>
            </a:r>
            <a:r>
              <a:rPr lang="zh-CN" altLang="en-US" sz="2800" dirty="0">
                <a:latin typeface="微软雅黑" panose="020B0503020204020204" pitchFamily="34" charset="-122"/>
                <a:ea typeface="微软雅黑" panose="020B0503020204020204" pitchFamily="34" charset="-122"/>
              </a:rPr>
              <a:t>”，意为“</a:t>
            </a:r>
            <a:r>
              <a:rPr lang="en-US" altLang="en-US" sz="2800" dirty="0">
                <a:latin typeface="微软雅黑" panose="020B0503020204020204" pitchFamily="34" charset="-122"/>
                <a:ea typeface="微软雅黑" panose="020B0503020204020204" pitchFamily="34" charset="-122"/>
              </a:rPr>
              <a:t>many things in a small place</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目前</a:t>
            </a:r>
            <a:r>
              <a:rPr lang="zh-CN" altLang="en-US" sz="2800" dirty="0">
                <a:latin typeface="微软雅黑" panose="020B0503020204020204" pitchFamily="34" charset="-122"/>
                <a:ea typeface="微软雅黑" panose="020B0503020204020204" pitchFamily="34" charset="-122"/>
              </a:rPr>
              <a:t>应用最广的纹理反走样算法</a:t>
            </a:r>
            <a:r>
              <a:rPr lang="zh-CN" altLang="en-US" sz="2800" dirty="0" smtClean="0">
                <a:latin typeface="微软雅黑" panose="020B0503020204020204" pitchFamily="34" charset="-122"/>
                <a:ea typeface="微软雅黑" panose="020B0503020204020204" pitchFamily="34" charset="-122"/>
              </a:rPr>
              <a:t>之一</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通过</a:t>
            </a:r>
            <a:r>
              <a:rPr lang="zh-CN" altLang="en-US" sz="2800" dirty="0">
                <a:latin typeface="微软雅黑" panose="020B0503020204020204" pitchFamily="34" charset="-122"/>
                <a:ea typeface="微软雅黑" panose="020B0503020204020204" pitchFamily="34" charset="-122"/>
              </a:rPr>
              <a:t>预先计算并存贮</a:t>
            </a:r>
            <a:r>
              <a:rPr lang="zh-CN" altLang="en-US" sz="2800" dirty="0" smtClean="0">
                <a:latin typeface="微软雅黑" panose="020B0503020204020204" pitchFamily="34" charset="-122"/>
                <a:ea typeface="微软雅黑" panose="020B0503020204020204" pitchFamily="34" charset="-122"/>
              </a:rPr>
              <a:t>原始纹理</a:t>
            </a:r>
            <a:r>
              <a:rPr lang="zh-CN" altLang="en-US" sz="2800" dirty="0">
                <a:latin typeface="微软雅黑" panose="020B0503020204020204" pitchFamily="34" charset="-122"/>
                <a:ea typeface="微软雅黑" panose="020B0503020204020204" pitchFamily="34" charset="-122"/>
              </a:rPr>
              <a:t>图像的一组多</a:t>
            </a:r>
            <a:r>
              <a:rPr lang="zh-CN" altLang="en-US" sz="2800" dirty="0" smtClean="0">
                <a:latin typeface="微软雅黑" panose="020B0503020204020204" pitchFamily="34" charset="-122"/>
                <a:ea typeface="微软雅黑" panose="020B0503020204020204" pitchFamily="34" charset="-122"/>
              </a:rPr>
              <a:t>分辨率版本</a:t>
            </a:r>
            <a:r>
              <a:rPr lang="zh-CN" altLang="en-US" sz="2800" dirty="0">
                <a:latin typeface="微软雅黑" panose="020B0503020204020204" pitchFamily="34" charset="-122"/>
                <a:ea typeface="微软雅黑" panose="020B0503020204020204" pitchFamily="34" charset="-122"/>
              </a:rPr>
              <a:t>，能显著地节省</a:t>
            </a:r>
            <a:r>
              <a:rPr lang="zh-CN" altLang="en-US" sz="2800" dirty="0" smtClean="0">
                <a:latin typeface="微软雅黑" panose="020B0503020204020204" pitchFamily="34" charset="-122"/>
                <a:ea typeface="微软雅黑" panose="020B0503020204020204" pitchFamily="34" charset="-122"/>
              </a:rPr>
              <a:t>纹理反</a:t>
            </a:r>
            <a:r>
              <a:rPr lang="zh-CN" altLang="en-US" sz="2800" dirty="0">
                <a:latin typeface="微软雅黑" panose="020B0503020204020204" pitchFamily="34" charset="-122"/>
                <a:ea typeface="微软雅黑" panose="020B0503020204020204" pitchFamily="34" charset="-122"/>
              </a:rPr>
              <a:t>走样的计算</a:t>
            </a:r>
            <a:r>
              <a:rPr lang="zh-CN" altLang="en-US" sz="2800" dirty="0" smtClean="0">
                <a:latin typeface="微软雅黑" panose="020B0503020204020204" pitchFamily="34" charset="-122"/>
                <a:ea typeface="微软雅黑" panose="020B0503020204020204" pitchFamily="34" charset="-122"/>
              </a:rPr>
              <a:t>量</a:t>
            </a:r>
            <a:endParaRPr lang="en-US" altLang="zh-CN" sz="2800" dirty="0">
              <a:latin typeface="微软雅黑" panose="020B0503020204020204" pitchFamily="34" charset="-122"/>
              <a:ea typeface="微软雅黑" panose="020B0503020204020204" pitchFamily="34" charset="-122"/>
            </a:endParaRPr>
          </a:p>
        </p:txBody>
      </p:sp>
      <p:pic>
        <p:nvPicPr>
          <p:cNvPr id="11" name="Picture 6" descr="mipmap.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23511" y="4391025"/>
            <a:ext cx="2587248"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5835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MIP</a:t>
            </a:r>
            <a:r>
              <a:rPr lang="zh-CN" altLang="en-US" sz="2800" dirty="0" smtClean="0">
                <a:latin typeface="微软雅黑" panose="020B0503020204020204" pitchFamily="34" charset="-122"/>
                <a:ea typeface="微软雅黑" panose="020B0503020204020204" pitchFamily="34" charset="-122"/>
              </a:rPr>
              <a:t>预处理：</a:t>
            </a:r>
            <a:r>
              <a:rPr lang="zh-CN" altLang="en-US" sz="2800" dirty="0">
                <a:latin typeface="微软雅黑" panose="020B0503020204020204" pitchFamily="34" charset="-122"/>
                <a:ea typeface="微软雅黑" panose="020B0503020204020204" pitchFamily="34" charset="-122"/>
              </a:rPr>
              <a:t>生成一个由不同分辨率图像构成的纹理图像</a:t>
            </a:r>
            <a:r>
              <a:rPr lang="zh-CN" altLang="en-US" sz="2800" dirty="0" smtClean="0">
                <a:latin typeface="微软雅黑" panose="020B0503020204020204" pitchFamily="34" charset="-122"/>
                <a:ea typeface="微软雅黑" panose="020B0503020204020204" pitchFamily="34" charset="-122"/>
              </a:rPr>
              <a:t>序列</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从</a:t>
            </a:r>
            <a:r>
              <a:rPr lang="zh-CN" altLang="en-US" sz="2800" dirty="0">
                <a:latin typeface="微软雅黑" panose="020B0503020204020204" pitchFamily="34" charset="-122"/>
                <a:ea typeface="微软雅黑" panose="020B0503020204020204" pitchFamily="34" charset="-122"/>
              </a:rPr>
              <a:t>原始纹理图像出发，生成一个其分辨率为原始图像</a:t>
            </a:r>
            <a:r>
              <a:rPr lang="en-US" altLang="en-US" sz="2800" dirty="0">
                <a:latin typeface="微软雅黑" panose="020B0503020204020204" pitchFamily="34" charset="-122"/>
                <a:ea typeface="微软雅黑" panose="020B0503020204020204" pitchFamily="34" charset="-122"/>
              </a:rPr>
              <a:t>1/4</a:t>
            </a:r>
            <a:r>
              <a:rPr lang="zh-CN" altLang="en-US" sz="2800" dirty="0">
                <a:latin typeface="微软雅黑" panose="020B0503020204020204" pitchFamily="34" charset="-122"/>
                <a:ea typeface="微软雅黑" panose="020B0503020204020204" pitchFamily="34" charset="-122"/>
              </a:rPr>
              <a:t>的新的纹理图像</a:t>
            </a:r>
            <a:r>
              <a:rPr lang="zh-CN" altLang="en-US" sz="2800" dirty="0" smtClean="0">
                <a:latin typeface="微软雅黑" panose="020B0503020204020204" pitchFamily="34" charset="-122"/>
                <a:ea typeface="微软雅黑" panose="020B0503020204020204" pitchFamily="34" charset="-122"/>
              </a:rPr>
              <a:t>版本</a:t>
            </a:r>
            <a:endParaRPr lang="en-US" altLang="zh-CN" sz="2800" dirty="0" smtClean="0">
              <a:latin typeface="微软雅黑" panose="020B0503020204020204" pitchFamily="34" charset="-122"/>
              <a:ea typeface="微软雅黑" panose="020B0503020204020204" pitchFamily="34" charset="-122"/>
            </a:endParaRPr>
          </a:p>
          <a:p>
            <a:pPr marL="1371600" lvl="2" indent="-457200" algn="just">
              <a:lnSpc>
                <a:spcPct val="150000"/>
              </a:lnSpc>
              <a:buClr>
                <a:srgbClr val="0070C0"/>
              </a:buClr>
              <a:buFont typeface="Wingdings" panose="05000000000000000000" pitchFamily="2" charset="2"/>
              <a:buChar char="Ø"/>
            </a:pPr>
            <a:r>
              <a:rPr lang="zh-CN" altLang="en-US" sz="2800" dirty="0" smtClean="0">
                <a:latin typeface="微软雅黑" panose="020B0503020204020204" pitchFamily="34" charset="-122"/>
                <a:ea typeface="微软雅黑" panose="020B0503020204020204" pitchFamily="34" charset="-122"/>
              </a:rPr>
              <a:t>新</a:t>
            </a:r>
            <a:r>
              <a:rPr lang="zh-CN" altLang="en-US" sz="2800" dirty="0">
                <a:latin typeface="微软雅黑" panose="020B0503020204020204" pitchFamily="34" charset="-122"/>
                <a:ea typeface="微软雅黑" panose="020B0503020204020204" pitchFamily="34" charset="-122"/>
              </a:rPr>
              <a:t>版本中的每一个像素值取为原始图像中相对应的四个像素颜色值的</a:t>
            </a:r>
            <a:r>
              <a:rPr lang="zh-CN" altLang="en-US" sz="2800" dirty="0" smtClean="0">
                <a:latin typeface="微软雅黑" panose="020B0503020204020204" pitchFamily="34" charset="-122"/>
                <a:ea typeface="微软雅黑" panose="020B0503020204020204" pitchFamily="34" charset="-122"/>
              </a:rPr>
              <a:t>平均</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类似</a:t>
            </a:r>
            <a:r>
              <a:rPr lang="zh-CN" altLang="en-US" sz="2800" dirty="0">
                <a:latin typeface="微软雅黑" panose="020B0503020204020204" pitchFamily="34" charset="-122"/>
                <a:ea typeface="微软雅黑" panose="020B0503020204020204" pitchFamily="34" charset="-122"/>
              </a:rPr>
              <a:t>地基于所得到的新纹理图像版本生成一个更低分辨率的、尺寸更小的纹理图像</a:t>
            </a:r>
            <a:r>
              <a:rPr lang="zh-CN" altLang="en-US" sz="2800" dirty="0" smtClean="0">
                <a:latin typeface="微软雅黑" panose="020B0503020204020204" pitchFamily="34" charset="-122"/>
                <a:ea typeface="微软雅黑" panose="020B0503020204020204" pitchFamily="34" charset="-122"/>
              </a:rPr>
              <a:t>版本</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这</a:t>
            </a:r>
            <a:r>
              <a:rPr lang="zh-CN" altLang="en-US" sz="2800" dirty="0">
                <a:latin typeface="微软雅黑" panose="020B0503020204020204" pitchFamily="34" charset="-122"/>
                <a:ea typeface="微软雅黑" panose="020B0503020204020204" pitchFamily="34" charset="-122"/>
              </a:rPr>
              <a:t>一过程一直持续到最后生成的纹理图像仅包含一个像素</a:t>
            </a:r>
            <a:r>
              <a:rPr lang="zh-CN" altLang="en-US" sz="2800" dirty="0" smtClean="0">
                <a:latin typeface="微软雅黑" panose="020B0503020204020204" pitchFamily="34" charset="-122"/>
                <a:ea typeface="微软雅黑" panose="020B0503020204020204" pitchFamily="34" charset="-122"/>
              </a:rPr>
              <a:t>为止</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20166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MIP</a:t>
            </a:r>
            <a:r>
              <a:rPr lang="zh-CN" altLang="en-US" sz="2800" dirty="0" smtClean="0">
                <a:latin typeface="微软雅黑" panose="020B0503020204020204" pitchFamily="34" charset="-122"/>
                <a:ea typeface="微软雅黑" panose="020B0503020204020204" pitchFamily="34" charset="-122"/>
              </a:rPr>
              <a:t>预处理</a:t>
            </a:r>
            <a:endParaRPr lang="en-US" altLang="zh-CN" sz="2800" dirty="0">
              <a:latin typeface="微软雅黑" panose="020B0503020204020204" pitchFamily="34" charset="-122"/>
              <a:ea typeface="微软雅黑" panose="020B0503020204020204" pitchFamily="34" charset="-122"/>
            </a:endParaRPr>
          </a:p>
        </p:txBody>
      </p:sp>
      <p:graphicFrame>
        <p:nvGraphicFramePr>
          <p:cNvPr id="11" name="Object 1"/>
          <p:cNvGraphicFramePr>
            <a:graphicFrameLocks noChangeAspect="1"/>
          </p:cNvGraphicFramePr>
          <p:nvPr>
            <p:extLst>
              <p:ext uri="{D42A27DB-BD31-4B8C-83A1-F6EECF244321}">
                <p14:modId xmlns:p14="http://schemas.microsoft.com/office/powerpoint/2010/main" val="2905796643"/>
              </p:ext>
            </p:extLst>
          </p:nvPr>
        </p:nvGraphicFramePr>
        <p:xfrm>
          <a:off x="785597" y="2024062"/>
          <a:ext cx="10760708" cy="3976688"/>
        </p:xfrm>
        <a:graphic>
          <a:graphicData uri="http://schemas.openxmlformats.org/presentationml/2006/ole">
            <mc:AlternateContent xmlns:mc="http://schemas.openxmlformats.org/markup-compatibility/2006">
              <mc:Choice xmlns:v="urn:schemas-microsoft-com:vml" Requires="v">
                <p:oleObj spid="_x0000_s191527" name="Picture" r:id="rId4" imgW="4950372" imgH="1828800" progId="Word.Picture.8">
                  <p:embed/>
                </p:oleObj>
              </mc:Choice>
              <mc:Fallback>
                <p:oleObj name="Picture" r:id="rId4" imgW="4950372" imgH="1828800" progId="Word.Picture.8">
                  <p:embed/>
                  <p:pic>
                    <p:nvPicPr>
                      <p:cNvPr id="819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597" y="2024062"/>
                        <a:ext cx="10760708" cy="3976688"/>
                      </a:xfrm>
                      <a:prstGeom prst="rect">
                        <a:avLst/>
                      </a:prstGeom>
                      <a:noFill/>
                    </p:spPr>
                  </p:pic>
                </p:oleObj>
              </mc:Fallback>
            </mc:AlternateContent>
          </a:graphicData>
        </a:graphic>
      </p:graphicFrame>
    </p:spTree>
    <p:extLst>
      <p:ext uri="{BB962C8B-B14F-4D97-AF65-F5344CB8AC3E}">
        <p14:creationId xmlns:p14="http://schemas.microsoft.com/office/powerpoint/2010/main" val="2366829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占位符 38"/>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0" y="0"/>
            <a:ext cx="5805996" cy="5829457"/>
          </a:xfrm>
        </p:spPr>
      </p:pic>
      <p:sp>
        <p:nvSpPr>
          <p:cNvPr id="24" name="任意多边形: 形状 23"/>
          <p:cNvSpPr/>
          <p:nvPr/>
        </p:nvSpPr>
        <p:spPr>
          <a:xfrm rot="2700000">
            <a:off x="4687212" y="-1348712"/>
            <a:ext cx="2717656" cy="2717656"/>
          </a:xfrm>
          <a:custGeom>
            <a:avLst/>
            <a:gdLst>
              <a:gd name="connsiteX0" fmla="*/ 0 w 2717656"/>
              <a:gd name="connsiteY0" fmla="*/ 2703351 h 2717656"/>
              <a:gd name="connsiteX1" fmla="*/ 2703351 w 2717656"/>
              <a:gd name="connsiteY1" fmla="*/ 0 h 2717656"/>
              <a:gd name="connsiteX2" fmla="*/ 2717656 w 2717656"/>
              <a:gd name="connsiteY2" fmla="*/ 70857 h 2717656"/>
              <a:gd name="connsiteX3" fmla="*/ 2717656 w 2717656"/>
              <a:gd name="connsiteY3" fmla="*/ 2511563 h 2717656"/>
              <a:gd name="connsiteX4" fmla="*/ 2511563 w 2717656"/>
              <a:gd name="connsiteY4" fmla="*/ 2717656 h 2717656"/>
              <a:gd name="connsiteX5" fmla="*/ 70857 w 2717656"/>
              <a:gd name="connsiteY5" fmla="*/ 2717656 h 271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7656" h="2717656">
                <a:moveTo>
                  <a:pt x="0" y="2703351"/>
                </a:moveTo>
                <a:lnTo>
                  <a:pt x="2703351" y="0"/>
                </a:lnTo>
                <a:lnTo>
                  <a:pt x="2717656" y="70857"/>
                </a:lnTo>
                <a:lnTo>
                  <a:pt x="2717656" y="2511563"/>
                </a:lnTo>
                <a:cubicBezTo>
                  <a:pt x="2717656" y="2625385"/>
                  <a:pt x="2625385" y="2717656"/>
                  <a:pt x="2511563" y="2717656"/>
                </a:cubicBezTo>
                <a:lnTo>
                  <a:pt x="70857" y="271765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985308" y="342900"/>
            <a:ext cx="2159566" cy="523220"/>
          </a:xfrm>
          <a:prstGeom prst="rect">
            <a:avLst/>
          </a:prstGeom>
          <a:noFill/>
        </p:spPr>
        <p:txBody>
          <a:bodyPr wrap="none" rtlCol="0">
            <a:spAutoFit/>
          </a:bodyPr>
          <a:lstStyle/>
          <a:p>
            <a:pPr algn="ctr"/>
            <a:r>
              <a:rPr lang="en-US" altLang="zh-CN" sz="2800" b="1" dirty="0">
                <a:solidFill>
                  <a:schemeClr val="bg1"/>
                </a:solidFill>
              </a:rPr>
              <a:t>CONTENTS</a:t>
            </a:r>
            <a:endParaRPr lang="zh-CN" altLang="en-US" sz="2800" b="1" dirty="0">
              <a:solidFill>
                <a:schemeClr val="bg1"/>
              </a:solidFill>
            </a:endParaRPr>
          </a:p>
        </p:txBody>
      </p:sp>
      <p:grpSp>
        <p:nvGrpSpPr>
          <p:cNvPr id="40" name="组合 39"/>
          <p:cNvGrpSpPr/>
          <p:nvPr/>
        </p:nvGrpSpPr>
        <p:grpSpPr>
          <a:xfrm>
            <a:off x="7144874" y="2597357"/>
            <a:ext cx="2419435" cy="523220"/>
            <a:chOff x="6918586" y="2452132"/>
            <a:chExt cx="2419435" cy="523220"/>
          </a:xfrm>
        </p:grpSpPr>
        <p:sp>
          <p:nvSpPr>
            <p:cNvPr id="29" name="文本框 28"/>
            <p:cNvSpPr txBox="1"/>
            <p:nvPr/>
          </p:nvSpPr>
          <p:spPr>
            <a:xfrm>
              <a:off x="7717064" y="2452132"/>
              <a:ext cx="1620957" cy="523220"/>
            </a:xfrm>
            <a:prstGeom prst="rect">
              <a:avLst/>
            </a:prstGeom>
            <a:noFill/>
          </p:spPr>
          <p:txBody>
            <a:bodyPr wrap="none" rtlCol="0">
              <a:spAutoFit/>
              <a:scene3d>
                <a:camera prst="orthographicFront"/>
                <a:lightRig rig="threePt" dir="t"/>
              </a:scene3d>
              <a:sp3d contourW="6350"/>
            </a:bodyPr>
            <a:lstStyle/>
            <a:p>
              <a:r>
                <a:rPr lang="zh-CN" altLang="en-US" sz="2800" b="1" dirty="0" smtClean="0">
                  <a:solidFill>
                    <a:schemeClr val="accent1"/>
                  </a:solidFill>
                </a:rPr>
                <a:t>基础知识</a:t>
              </a:r>
              <a:endParaRPr lang="zh-CN" altLang="en-US" sz="2800" b="1" dirty="0">
                <a:solidFill>
                  <a:schemeClr val="accent1"/>
                </a:solidFill>
              </a:endParaRPr>
            </a:p>
          </p:txBody>
        </p:sp>
        <p:sp>
          <p:nvSpPr>
            <p:cNvPr id="33" name="文本框 32"/>
            <p:cNvSpPr txBox="1"/>
            <p:nvPr/>
          </p:nvSpPr>
          <p:spPr>
            <a:xfrm>
              <a:off x="6918586" y="2452132"/>
              <a:ext cx="684803" cy="523220"/>
            </a:xfrm>
            <a:prstGeom prst="rect">
              <a:avLst/>
            </a:prstGeom>
            <a:noFill/>
          </p:spPr>
          <p:txBody>
            <a:bodyPr wrap="none" rtlCol="0">
              <a:spAutoFit/>
              <a:scene3d>
                <a:camera prst="orthographicFront"/>
                <a:lightRig rig="threePt" dir="t"/>
              </a:scene3d>
              <a:sp3d contourW="6350"/>
            </a:bodyPr>
            <a:lstStyle>
              <a:defPPr>
                <a:defRPr lang="zh-CN"/>
              </a:defPPr>
              <a:lvl1pPr>
                <a:defRPr sz="2800" b="1">
                  <a:solidFill>
                    <a:schemeClr val="tx1">
                      <a:lumMod val="75000"/>
                      <a:lumOff val="25000"/>
                    </a:schemeClr>
                  </a:solidFill>
                </a:defRPr>
              </a:lvl1pPr>
            </a:lstStyle>
            <a:p>
              <a:r>
                <a:rPr lang="en-US" altLang="zh-CN" dirty="0" smtClean="0">
                  <a:solidFill>
                    <a:schemeClr val="accent1"/>
                  </a:solidFill>
                </a:rPr>
                <a:t>01.</a:t>
              </a:r>
              <a:endParaRPr lang="zh-CN" altLang="en-US" dirty="0">
                <a:solidFill>
                  <a:schemeClr val="accent1"/>
                </a:solidFill>
              </a:endParaRPr>
            </a:p>
          </p:txBody>
        </p:sp>
      </p:grpSp>
      <p:grpSp>
        <p:nvGrpSpPr>
          <p:cNvPr id="41" name="组合 40"/>
          <p:cNvGrpSpPr/>
          <p:nvPr/>
        </p:nvGrpSpPr>
        <p:grpSpPr>
          <a:xfrm>
            <a:off x="7144874" y="3427511"/>
            <a:ext cx="2419435" cy="523220"/>
            <a:chOff x="6918586" y="3267889"/>
            <a:chExt cx="2419435" cy="523220"/>
          </a:xfrm>
        </p:grpSpPr>
        <p:sp>
          <p:nvSpPr>
            <p:cNvPr id="30" name="文本框 29"/>
            <p:cNvSpPr txBox="1"/>
            <p:nvPr/>
          </p:nvSpPr>
          <p:spPr>
            <a:xfrm>
              <a:off x="7717064" y="3267889"/>
              <a:ext cx="1620957" cy="523220"/>
            </a:xfrm>
            <a:prstGeom prst="rect">
              <a:avLst/>
            </a:prstGeom>
            <a:noFill/>
          </p:spPr>
          <p:txBody>
            <a:bodyPr wrap="none" rtlCol="0">
              <a:spAutoFit/>
              <a:scene3d>
                <a:camera prst="orthographicFront"/>
                <a:lightRig rig="threePt" dir="t"/>
              </a:scene3d>
              <a:sp3d contourW="6350"/>
            </a:bodyPr>
            <a:lstStyle/>
            <a:p>
              <a:r>
                <a:rPr lang="zh-CN" altLang="en-US" sz="2800" b="1" dirty="0" smtClean="0">
                  <a:solidFill>
                    <a:schemeClr val="accent1"/>
                  </a:solidFill>
                </a:rPr>
                <a:t>光照处理</a:t>
              </a:r>
              <a:endParaRPr lang="zh-CN" altLang="en-US" sz="2800" b="1" dirty="0">
                <a:solidFill>
                  <a:schemeClr val="accent1"/>
                </a:solidFill>
              </a:endParaRPr>
            </a:p>
          </p:txBody>
        </p:sp>
        <p:sp>
          <p:nvSpPr>
            <p:cNvPr id="34" name="文本框 33"/>
            <p:cNvSpPr txBox="1"/>
            <p:nvPr/>
          </p:nvSpPr>
          <p:spPr>
            <a:xfrm>
              <a:off x="6918586" y="3267889"/>
              <a:ext cx="684803" cy="523220"/>
            </a:xfrm>
            <a:prstGeom prst="rect">
              <a:avLst/>
            </a:prstGeom>
            <a:noFill/>
          </p:spPr>
          <p:txBody>
            <a:bodyPr wrap="none" rtlCol="0">
              <a:spAutoFit/>
              <a:scene3d>
                <a:camera prst="orthographicFront"/>
                <a:lightRig rig="threePt" dir="t"/>
              </a:scene3d>
              <a:sp3d contourW="6350"/>
            </a:bodyPr>
            <a:lstStyle>
              <a:defPPr>
                <a:defRPr lang="zh-CN"/>
              </a:defPPr>
              <a:lvl1pPr>
                <a:defRPr sz="2800" b="1">
                  <a:solidFill>
                    <a:schemeClr val="tx1">
                      <a:lumMod val="75000"/>
                      <a:lumOff val="25000"/>
                    </a:schemeClr>
                  </a:solidFill>
                </a:defRPr>
              </a:lvl1pPr>
            </a:lstStyle>
            <a:p>
              <a:r>
                <a:rPr lang="en-US" altLang="zh-CN" dirty="0" smtClean="0">
                  <a:solidFill>
                    <a:schemeClr val="accent1"/>
                  </a:solidFill>
                </a:rPr>
                <a:t>02.</a:t>
              </a:r>
              <a:endParaRPr lang="zh-CN" altLang="en-US" dirty="0">
                <a:solidFill>
                  <a:schemeClr val="accent1"/>
                </a:solidFill>
              </a:endParaRPr>
            </a:p>
          </p:txBody>
        </p:sp>
      </p:grpSp>
      <p:grpSp>
        <p:nvGrpSpPr>
          <p:cNvPr id="42" name="组合 41"/>
          <p:cNvGrpSpPr/>
          <p:nvPr/>
        </p:nvGrpSpPr>
        <p:grpSpPr>
          <a:xfrm>
            <a:off x="7144874" y="5087818"/>
            <a:ext cx="3118344" cy="523220"/>
            <a:chOff x="6918586" y="4083646"/>
            <a:chExt cx="3118344" cy="523220"/>
          </a:xfrm>
        </p:grpSpPr>
        <p:sp>
          <p:nvSpPr>
            <p:cNvPr id="31" name="文本框 30"/>
            <p:cNvSpPr txBox="1"/>
            <p:nvPr/>
          </p:nvSpPr>
          <p:spPr>
            <a:xfrm>
              <a:off x="7717064" y="4083646"/>
              <a:ext cx="2319866" cy="523220"/>
            </a:xfrm>
            <a:prstGeom prst="rect">
              <a:avLst/>
            </a:prstGeom>
            <a:noFill/>
          </p:spPr>
          <p:txBody>
            <a:bodyPr wrap="none" rtlCol="0">
              <a:spAutoFit/>
              <a:scene3d>
                <a:camera prst="orthographicFront"/>
                <a:lightRig rig="threePt" dir="t"/>
              </a:scene3d>
              <a:sp3d contourW="6350"/>
            </a:bodyPr>
            <a:lstStyle/>
            <a:p>
              <a:r>
                <a:rPr lang="en-US" altLang="zh-CN" sz="2800" b="1" dirty="0" smtClean="0">
                  <a:solidFill>
                    <a:srgbClr val="2980B9"/>
                  </a:solidFill>
                </a:rPr>
                <a:t>OpenGL</a:t>
              </a:r>
              <a:r>
                <a:rPr lang="zh-CN" altLang="en-US" sz="2800" b="1" dirty="0">
                  <a:solidFill>
                    <a:srgbClr val="2980B9"/>
                  </a:solidFill>
                </a:rPr>
                <a:t>应用</a:t>
              </a:r>
              <a:endParaRPr lang="zh-CN" altLang="en-US" sz="2800" b="1" dirty="0">
                <a:solidFill>
                  <a:schemeClr val="accent1"/>
                </a:solidFill>
              </a:endParaRPr>
            </a:p>
          </p:txBody>
        </p:sp>
        <p:sp>
          <p:nvSpPr>
            <p:cNvPr id="35" name="文本框 34"/>
            <p:cNvSpPr txBox="1"/>
            <p:nvPr/>
          </p:nvSpPr>
          <p:spPr>
            <a:xfrm>
              <a:off x="6918586" y="4083646"/>
              <a:ext cx="684803" cy="523220"/>
            </a:xfrm>
            <a:prstGeom prst="rect">
              <a:avLst/>
            </a:prstGeom>
            <a:noFill/>
          </p:spPr>
          <p:txBody>
            <a:bodyPr wrap="none" rtlCol="0">
              <a:spAutoFit/>
              <a:scene3d>
                <a:camera prst="orthographicFront"/>
                <a:lightRig rig="threePt" dir="t"/>
              </a:scene3d>
              <a:sp3d contourW="6350"/>
            </a:bodyPr>
            <a:lstStyle>
              <a:defPPr>
                <a:defRPr lang="zh-CN"/>
              </a:defPPr>
              <a:lvl1pPr>
                <a:defRPr sz="2800" b="1">
                  <a:solidFill>
                    <a:schemeClr val="tx1">
                      <a:lumMod val="75000"/>
                      <a:lumOff val="25000"/>
                    </a:schemeClr>
                  </a:solidFill>
                </a:defRPr>
              </a:lvl1pPr>
            </a:lstStyle>
            <a:p>
              <a:r>
                <a:rPr lang="en-US" altLang="zh-CN" dirty="0" smtClean="0">
                  <a:solidFill>
                    <a:schemeClr val="accent1"/>
                  </a:solidFill>
                </a:rPr>
                <a:t>04.</a:t>
              </a:r>
              <a:endParaRPr lang="zh-CN" altLang="en-US" dirty="0">
                <a:solidFill>
                  <a:schemeClr val="accent1"/>
                </a:solidFill>
              </a:endParaRPr>
            </a:p>
          </p:txBody>
        </p:sp>
      </p:grpSp>
      <p:grpSp>
        <p:nvGrpSpPr>
          <p:cNvPr id="14" name="组合 13"/>
          <p:cNvGrpSpPr/>
          <p:nvPr/>
        </p:nvGrpSpPr>
        <p:grpSpPr>
          <a:xfrm>
            <a:off x="7144874" y="4257665"/>
            <a:ext cx="2419435" cy="523220"/>
            <a:chOff x="6918586" y="4083646"/>
            <a:chExt cx="2419435" cy="523220"/>
          </a:xfrm>
        </p:grpSpPr>
        <p:sp>
          <p:nvSpPr>
            <p:cNvPr id="15" name="文本框 14"/>
            <p:cNvSpPr txBox="1"/>
            <p:nvPr/>
          </p:nvSpPr>
          <p:spPr>
            <a:xfrm>
              <a:off x="7717064" y="4083646"/>
              <a:ext cx="1620957" cy="523220"/>
            </a:xfrm>
            <a:prstGeom prst="rect">
              <a:avLst/>
            </a:prstGeom>
            <a:noFill/>
          </p:spPr>
          <p:txBody>
            <a:bodyPr wrap="none" rtlCol="0">
              <a:spAutoFit/>
              <a:scene3d>
                <a:camera prst="orthographicFront"/>
                <a:lightRig rig="threePt" dir="t"/>
              </a:scene3d>
              <a:sp3d contourW="6350"/>
            </a:bodyPr>
            <a:lstStyle/>
            <a:p>
              <a:r>
                <a:rPr lang="zh-CN" altLang="en-US" sz="2800" b="1" dirty="0" smtClean="0">
                  <a:solidFill>
                    <a:srgbClr val="2980B9"/>
                  </a:solidFill>
                </a:rPr>
                <a:t>纹理处理</a:t>
              </a:r>
              <a:endParaRPr lang="zh-CN" altLang="en-US" sz="2800" b="1" dirty="0">
                <a:solidFill>
                  <a:schemeClr val="accent1"/>
                </a:solidFill>
              </a:endParaRPr>
            </a:p>
          </p:txBody>
        </p:sp>
        <p:sp>
          <p:nvSpPr>
            <p:cNvPr id="16" name="文本框 15"/>
            <p:cNvSpPr txBox="1"/>
            <p:nvPr/>
          </p:nvSpPr>
          <p:spPr>
            <a:xfrm>
              <a:off x="6918586" y="4083646"/>
              <a:ext cx="684803" cy="523220"/>
            </a:xfrm>
            <a:prstGeom prst="rect">
              <a:avLst/>
            </a:prstGeom>
            <a:noFill/>
          </p:spPr>
          <p:txBody>
            <a:bodyPr wrap="none" rtlCol="0">
              <a:spAutoFit/>
              <a:scene3d>
                <a:camera prst="orthographicFront"/>
                <a:lightRig rig="threePt" dir="t"/>
              </a:scene3d>
              <a:sp3d contourW="6350"/>
            </a:bodyPr>
            <a:lstStyle>
              <a:defPPr>
                <a:defRPr lang="zh-CN"/>
              </a:defPPr>
              <a:lvl1pPr>
                <a:defRPr sz="2800" b="1">
                  <a:solidFill>
                    <a:schemeClr val="tx1">
                      <a:lumMod val="75000"/>
                      <a:lumOff val="25000"/>
                    </a:schemeClr>
                  </a:solidFill>
                </a:defRPr>
              </a:lvl1pPr>
            </a:lstStyle>
            <a:p>
              <a:r>
                <a:rPr lang="en-US" altLang="zh-CN" dirty="0" smtClean="0">
                  <a:solidFill>
                    <a:schemeClr val="accent1"/>
                  </a:solidFill>
                </a:rPr>
                <a:t>03.</a:t>
              </a:r>
              <a:endParaRPr lang="zh-CN" altLang="en-US" dirty="0">
                <a:solidFill>
                  <a:schemeClr val="accent1"/>
                </a:solidFill>
              </a:endParaRPr>
            </a:p>
          </p:txBody>
        </p:sp>
      </p:grpSp>
    </p:spTree>
    <p:extLst>
      <p:ext uri="{BB962C8B-B14F-4D97-AF65-F5344CB8AC3E}">
        <p14:creationId xmlns:p14="http://schemas.microsoft.com/office/powerpoint/2010/main" val="11421953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9000">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14:bounceEnd="59000">
                                          <p:cBhvr additive="base">
                                            <p:cTn id="7" dur="1000" fill="hold"/>
                                            <p:tgtEl>
                                              <p:spTgt spid="40"/>
                                            </p:tgtEl>
                                            <p:attrNameLst>
                                              <p:attrName>ppt_x</p:attrName>
                                            </p:attrNameLst>
                                          </p:cBhvr>
                                          <p:tavLst>
                                            <p:tav tm="0">
                                              <p:val>
                                                <p:strVal val="1+#ppt_w/2"/>
                                              </p:val>
                                            </p:tav>
                                            <p:tav tm="100000">
                                              <p:val>
                                                <p:strVal val="#ppt_x"/>
                                              </p:val>
                                            </p:tav>
                                          </p:tavLst>
                                        </p:anim>
                                        <p:anim calcmode="lin" valueType="num" p14:bounceEnd="59000">
                                          <p:cBhvr additive="base">
                                            <p:cTn id="8" dur="10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9000">
                                      <p:stCondLst>
                                        <p:cond delay="250"/>
                                      </p:stCondLst>
                                      <p:childTnLst>
                                        <p:set>
                                          <p:cBhvr>
                                            <p:cTn id="10" dur="1" fill="hold">
                                              <p:stCondLst>
                                                <p:cond delay="0"/>
                                              </p:stCondLst>
                                            </p:cTn>
                                            <p:tgtEl>
                                              <p:spTgt spid="41"/>
                                            </p:tgtEl>
                                            <p:attrNameLst>
                                              <p:attrName>style.visibility</p:attrName>
                                            </p:attrNameLst>
                                          </p:cBhvr>
                                          <p:to>
                                            <p:strVal val="visible"/>
                                          </p:to>
                                        </p:set>
                                        <p:anim calcmode="lin" valueType="num" p14:bounceEnd="59000">
                                          <p:cBhvr additive="base">
                                            <p:cTn id="11" dur="1000" fill="hold"/>
                                            <p:tgtEl>
                                              <p:spTgt spid="41"/>
                                            </p:tgtEl>
                                            <p:attrNameLst>
                                              <p:attrName>ppt_x</p:attrName>
                                            </p:attrNameLst>
                                          </p:cBhvr>
                                          <p:tavLst>
                                            <p:tav tm="0">
                                              <p:val>
                                                <p:strVal val="1+#ppt_w/2"/>
                                              </p:val>
                                            </p:tav>
                                            <p:tav tm="100000">
                                              <p:val>
                                                <p:strVal val="#ppt_x"/>
                                              </p:val>
                                            </p:tav>
                                          </p:tavLst>
                                        </p:anim>
                                        <p:anim calcmode="lin" valueType="num" p14:bounceEnd="59000">
                                          <p:cBhvr additive="base">
                                            <p:cTn id="12" dur="10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9000">
                                      <p:stCondLst>
                                        <p:cond delay="500"/>
                                      </p:stCondLst>
                                      <p:childTnLst>
                                        <p:set>
                                          <p:cBhvr>
                                            <p:cTn id="14" dur="1" fill="hold">
                                              <p:stCondLst>
                                                <p:cond delay="0"/>
                                              </p:stCondLst>
                                            </p:cTn>
                                            <p:tgtEl>
                                              <p:spTgt spid="42"/>
                                            </p:tgtEl>
                                            <p:attrNameLst>
                                              <p:attrName>style.visibility</p:attrName>
                                            </p:attrNameLst>
                                          </p:cBhvr>
                                          <p:to>
                                            <p:strVal val="visible"/>
                                          </p:to>
                                        </p:set>
                                        <p:anim calcmode="lin" valueType="num" p14:bounceEnd="59000">
                                          <p:cBhvr additive="base">
                                            <p:cTn id="15" dur="1000" fill="hold"/>
                                            <p:tgtEl>
                                              <p:spTgt spid="42"/>
                                            </p:tgtEl>
                                            <p:attrNameLst>
                                              <p:attrName>ppt_x</p:attrName>
                                            </p:attrNameLst>
                                          </p:cBhvr>
                                          <p:tavLst>
                                            <p:tav tm="0">
                                              <p:val>
                                                <p:strVal val="1+#ppt_w/2"/>
                                              </p:val>
                                            </p:tav>
                                            <p:tav tm="100000">
                                              <p:val>
                                                <p:strVal val="#ppt_x"/>
                                              </p:val>
                                            </p:tav>
                                          </p:tavLst>
                                        </p:anim>
                                        <p:anim calcmode="lin" valueType="num" p14:bounceEnd="59000">
                                          <p:cBhvr additive="base">
                                            <p:cTn id="16" dur="100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59000">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14:bounceEnd="59000">
                                          <p:cBhvr additive="base">
                                            <p:cTn id="19" dur="1000" fill="hold"/>
                                            <p:tgtEl>
                                              <p:spTgt spid="14"/>
                                            </p:tgtEl>
                                            <p:attrNameLst>
                                              <p:attrName>ppt_x</p:attrName>
                                            </p:attrNameLst>
                                          </p:cBhvr>
                                          <p:tavLst>
                                            <p:tav tm="0">
                                              <p:val>
                                                <p:strVal val="1+#ppt_w/2"/>
                                              </p:val>
                                            </p:tav>
                                            <p:tav tm="100000">
                                              <p:val>
                                                <p:strVal val="#ppt_x"/>
                                              </p:val>
                                            </p:tav>
                                          </p:tavLst>
                                        </p:anim>
                                        <p:anim calcmode="lin" valueType="num" p14:bounceEnd="59000">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000" fill="hold"/>
                                            <p:tgtEl>
                                              <p:spTgt spid="40"/>
                                            </p:tgtEl>
                                            <p:attrNameLst>
                                              <p:attrName>ppt_x</p:attrName>
                                            </p:attrNameLst>
                                          </p:cBhvr>
                                          <p:tavLst>
                                            <p:tav tm="0">
                                              <p:val>
                                                <p:strVal val="1+#ppt_w/2"/>
                                              </p:val>
                                            </p:tav>
                                            <p:tav tm="100000">
                                              <p:val>
                                                <p:strVal val="#ppt_x"/>
                                              </p:val>
                                            </p:tav>
                                          </p:tavLst>
                                        </p:anim>
                                        <p:anim calcmode="lin" valueType="num">
                                          <p:cBhvr additive="base">
                                            <p:cTn id="8" dur="10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1000" fill="hold"/>
                                            <p:tgtEl>
                                              <p:spTgt spid="41"/>
                                            </p:tgtEl>
                                            <p:attrNameLst>
                                              <p:attrName>ppt_x</p:attrName>
                                            </p:attrNameLst>
                                          </p:cBhvr>
                                          <p:tavLst>
                                            <p:tav tm="0">
                                              <p:val>
                                                <p:strVal val="1+#ppt_w/2"/>
                                              </p:val>
                                            </p:tav>
                                            <p:tav tm="100000">
                                              <p:val>
                                                <p:strVal val="#ppt_x"/>
                                              </p:val>
                                            </p:tav>
                                          </p:tavLst>
                                        </p:anim>
                                        <p:anim calcmode="lin" valueType="num">
                                          <p:cBhvr additive="base">
                                            <p:cTn id="12" dur="10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1000" fill="hold"/>
                                            <p:tgtEl>
                                              <p:spTgt spid="42"/>
                                            </p:tgtEl>
                                            <p:attrNameLst>
                                              <p:attrName>ppt_x</p:attrName>
                                            </p:attrNameLst>
                                          </p:cBhvr>
                                          <p:tavLst>
                                            <p:tav tm="0">
                                              <p:val>
                                                <p:strVal val="1+#ppt_w/2"/>
                                              </p:val>
                                            </p:tav>
                                            <p:tav tm="100000">
                                              <p:val>
                                                <p:strVal val="#ppt_x"/>
                                              </p:val>
                                            </p:tav>
                                          </p:tavLst>
                                        </p:anim>
                                        <p:anim calcmode="lin" valueType="num">
                                          <p:cBhvr additive="base">
                                            <p:cTn id="16" dur="100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1+#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err="1" smtClean="0">
                <a:latin typeface="Times New Roman" panose="02020603050405020304" pitchFamily="18" charset="0"/>
              </a:rPr>
              <a:t>YCbCr</a:t>
            </a:r>
            <a:r>
              <a:rPr kumimoji="1" lang="zh-CN" altLang="en-US" sz="2800" dirty="0" smtClean="0">
                <a:latin typeface="Times New Roman" panose="02020603050405020304" pitchFamily="18" charset="0"/>
              </a:rPr>
              <a:t>颜色模型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是</a:t>
            </a:r>
            <a:r>
              <a:rPr kumimoji="1" lang="en-US" altLang="zh-CN" sz="2800" dirty="0" smtClean="0">
                <a:latin typeface="Times New Roman" panose="02020603050405020304" pitchFamily="18" charset="0"/>
              </a:rPr>
              <a:t>YUV</a:t>
            </a:r>
            <a:r>
              <a:rPr kumimoji="1" lang="zh-CN" altLang="en-US" sz="2800" dirty="0" smtClean="0">
                <a:latin typeface="Times New Roman" panose="02020603050405020304" pitchFamily="18" charset="0"/>
              </a:rPr>
              <a:t>压缩和偏移的版本，摄像机等数字产品</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亮度</a:t>
            </a:r>
            <a:r>
              <a:rPr kumimoji="1" lang="zh-CN" altLang="en-US" sz="2800" dirty="0">
                <a:latin typeface="Times New Roman" panose="02020603050405020304" pitchFamily="18" charset="0"/>
              </a:rPr>
              <a:t>信号（</a:t>
            </a:r>
            <a:r>
              <a:rPr kumimoji="1" lang="en-US" altLang="zh-CN" sz="2800" dirty="0">
                <a:latin typeface="Times New Roman" panose="02020603050405020304" pitchFamily="18" charset="0"/>
              </a:rPr>
              <a:t>Y</a:t>
            </a:r>
            <a:r>
              <a:rPr kumimoji="1" lang="zh-CN" altLang="en-US" sz="2800" dirty="0" smtClean="0">
                <a:latin typeface="Times New Roman" panose="02020603050405020304" pitchFamily="18" charset="0"/>
              </a:rPr>
              <a:t>），</a:t>
            </a:r>
            <a:r>
              <a:rPr kumimoji="1" lang="en-US" altLang="zh-CN" sz="2800" dirty="0" err="1" smtClean="0">
                <a:latin typeface="Times New Roman" panose="02020603050405020304" pitchFamily="18" charset="0"/>
              </a:rPr>
              <a:t>Cb</a:t>
            </a:r>
            <a:r>
              <a:rPr kumimoji="1" lang="zh-CN" altLang="en-US" sz="2800" dirty="0" smtClean="0">
                <a:latin typeface="Times New Roman" panose="02020603050405020304" pitchFamily="18" charset="0"/>
              </a:rPr>
              <a:t>和</a:t>
            </a:r>
            <a:r>
              <a:rPr kumimoji="1" lang="en-US" altLang="zh-CN" sz="2800" dirty="0" smtClean="0">
                <a:latin typeface="Times New Roman" panose="02020603050405020304" pitchFamily="18" charset="0"/>
              </a:rPr>
              <a:t>Cr</a:t>
            </a:r>
            <a:r>
              <a:rPr kumimoji="1" lang="zh-CN" altLang="en-US" sz="2800" dirty="0" smtClean="0">
                <a:latin typeface="Times New Roman" panose="02020603050405020304" pitchFamily="18" charset="0"/>
              </a:rPr>
              <a:t>代表蓝色和红色色度分量</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kumimoji="1" lang="en-US" altLang="zh-CN" sz="2800" dirty="0" err="1" smtClean="0">
                <a:latin typeface="Times New Roman" panose="02020603050405020304" pitchFamily="18" charset="0"/>
              </a:rPr>
              <a:t>YCbCr</a:t>
            </a:r>
            <a:r>
              <a:rPr kumimoji="1" lang="en-US" altLang="zh-CN" sz="2800" dirty="0" smtClean="0">
                <a:latin typeface="Times New Roman" panose="02020603050405020304" pitchFamily="18" charset="0"/>
              </a:rPr>
              <a:t> 4:2:0</a:t>
            </a:r>
            <a:r>
              <a:rPr kumimoji="1" lang="zh-CN" altLang="en-US" sz="2800" dirty="0" smtClean="0">
                <a:latin typeface="Times New Roman" panose="02020603050405020304" pitchFamily="18" charset="0"/>
              </a:rPr>
              <a:t>：</a:t>
            </a:r>
            <a:r>
              <a:rPr kumimoji="1" lang="en-US" altLang="zh-CN" sz="2800" dirty="0" smtClean="0">
                <a:latin typeface="Times New Roman" panose="02020603050405020304" pitchFamily="18" charset="0"/>
              </a:rPr>
              <a:t>MPEG4</a:t>
            </a:r>
            <a:r>
              <a:rPr kumimoji="1" lang="zh-CN" altLang="en-US" sz="2800" dirty="0" smtClean="0">
                <a:latin typeface="Times New Roman" panose="02020603050405020304" pitchFamily="18" charset="0"/>
              </a:rPr>
              <a:t>，</a:t>
            </a:r>
            <a:r>
              <a:rPr kumimoji="1" lang="en-US" altLang="zh-CN" sz="2800" dirty="0" smtClean="0">
                <a:latin typeface="Times New Roman" panose="02020603050405020304" pitchFamily="18" charset="0"/>
              </a:rPr>
              <a:t>H</a:t>
            </a:r>
            <a:r>
              <a:rPr kumimoji="1" lang="en-US" altLang="zh-CN" sz="2800" dirty="0">
                <a:latin typeface="Times New Roman" panose="02020603050405020304" pitchFamily="18" charset="0"/>
              </a:rPr>
              <a:t>.</a:t>
            </a:r>
            <a:r>
              <a:rPr kumimoji="1" lang="en-US" altLang="zh-CN" sz="2800" dirty="0" smtClean="0">
                <a:latin typeface="Times New Roman" panose="02020603050405020304" pitchFamily="18" charset="0"/>
              </a:rPr>
              <a:t>263</a:t>
            </a:r>
            <a:endParaRPr kumimoji="1" lang="en-US" altLang="zh-CN" sz="2800" dirty="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kumimoji="1" lang="en-US" altLang="zh-CN" sz="2800" dirty="0" err="1">
                <a:latin typeface="Times New Roman" panose="02020603050405020304" pitchFamily="18" charset="0"/>
              </a:rPr>
              <a:t>YCbCr</a:t>
            </a:r>
            <a:r>
              <a:rPr kumimoji="1" lang="en-US" altLang="zh-CN" sz="2800" dirty="0">
                <a:latin typeface="Times New Roman" panose="02020603050405020304" pitchFamily="18" charset="0"/>
              </a:rPr>
              <a:t> </a:t>
            </a:r>
            <a:r>
              <a:rPr kumimoji="1" lang="en-US" altLang="zh-CN" sz="2800" dirty="0" smtClean="0">
                <a:latin typeface="Times New Roman" panose="02020603050405020304" pitchFamily="18" charset="0"/>
              </a:rPr>
              <a:t>4:2:2</a:t>
            </a:r>
            <a:r>
              <a:rPr kumimoji="1" lang="zh-CN" altLang="en-US" sz="2800" dirty="0" smtClean="0">
                <a:latin typeface="Times New Roman" panose="02020603050405020304" pitchFamily="18" charset="0"/>
              </a:rPr>
              <a:t>：</a:t>
            </a:r>
            <a:r>
              <a:rPr kumimoji="1" lang="en-US" altLang="zh-CN" sz="2800" dirty="0" smtClean="0">
                <a:latin typeface="Times New Roman" panose="02020603050405020304" pitchFamily="18" charset="0"/>
              </a:rPr>
              <a:t>DVD</a:t>
            </a:r>
            <a:r>
              <a:rPr kumimoji="1" lang="zh-CN" altLang="en-US" sz="2800" dirty="0" smtClean="0">
                <a:latin typeface="Times New Roman" panose="02020603050405020304" pitchFamily="18" charset="0"/>
              </a:rPr>
              <a:t>，数字电视，</a:t>
            </a:r>
            <a:r>
              <a:rPr kumimoji="1" lang="en-US" altLang="zh-CN" sz="2800" dirty="0" smtClean="0">
                <a:latin typeface="Times New Roman" panose="02020603050405020304" pitchFamily="18" charset="0"/>
              </a:rPr>
              <a:t>HDTV</a:t>
            </a:r>
          </a:p>
          <a:p>
            <a:pPr marL="1371600" lvl="2" indent="-457200" algn="just">
              <a:lnSpc>
                <a:spcPct val="150000"/>
              </a:lnSpc>
              <a:buClr>
                <a:srgbClr val="0070C0"/>
              </a:buClr>
              <a:buFont typeface="Wingdings" panose="05000000000000000000" pitchFamily="2" charset="2"/>
              <a:buChar char="Ø"/>
            </a:pPr>
            <a:r>
              <a:rPr kumimoji="1" lang="en-US" altLang="zh-CN" sz="2800" dirty="0" err="1">
                <a:latin typeface="Times New Roman" panose="02020603050405020304" pitchFamily="18" charset="0"/>
              </a:rPr>
              <a:t>YCbCr</a:t>
            </a:r>
            <a:r>
              <a:rPr kumimoji="1" lang="en-US" altLang="zh-CN" sz="2800" dirty="0">
                <a:latin typeface="Times New Roman" panose="02020603050405020304" pitchFamily="18" charset="0"/>
              </a:rPr>
              <a:t> </a:t>
            </a:r>
            <a:r>
              <a:rPr kumimoji="1" lang="en-US" altLang="zh-CN" sz="2800" dirty="0" smtClean="0">
                <a:latin typeface="Times New Roman" panose="02020603050405020304" pitchFamily="18" charset="0"/>
              </a:rPr>
              <a:t>4:4:4</a:t>
            </a:r>
            <a:r>
              <a:rPr kumimoji="1" lang="zh-CN" altLang="en-US" sz="2800" dirty="0" smtClean="0">
                <a:latin typeface="Times New Roman" panose="02020603050405020304" pitchFamily="18" charset="0"/>
              </a:rPr>
              <a:t>：高质量视频应用</a:t>
            </a:r>
            <a:endParaRPr kumimoji="1" lang="zh-CN" altLang="en-US" sz="2800" dirty="0">
              <a:latin typeface="Times New Roman" panose="02020603050405020304" pitchFamily="18" charset="0"/>
            </a:endParaRPr>
          </a:p>
        </p:txBody>
      </p:sp>
    </p:spTree>
    <p:extLst>
      <p:ext uri="{BB962C8B-B14F-4D97-AF65-F5344CB8AC3E}">
        <p14:creationId xmlns:p14="http://schemas.microsoft.com/office/powerpoint/2010/main" val="26202526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MIP</a:t>
            </a:r>
            <a:r>
              <a:rPr lang="zh-CN" altLang="en-US" sz="2800" dirty="0" smtClean="0">
                <a:latin typeface="微软雅黑" panose="020B0503020204020204" pitchFamily="34" charset="-122"/>
                <a:ea typeface="微软雅黑" panose="020B0503020204020204" pitchFamily="34" charset="-122"/>
              </a:rPr>
              <a:t>映射阶段</a:t>
            </a:r>
            <a:endParaRPr lang="en-US" altLang="zh-CN" sz="2800" dirty="0" smtClean="0">
              <a:latin typeface="微软雅黑" panose="020B0503020204020204" pitchFamily="34" charset="-122"/>
              <a:ea typeface="微软雅黑" panose="020B0503020204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cs typeface="Arial Unicode MS" panose="020B0604020202020204" pitchFamily="34" charset="-122"/>
              </a:rPr>
              <a:t>屏幕</a:t>
            </a:r>
            <a:r>
              <a:rPr lang="zh-CN" altLang="en-US" sz="2800" dirty="0">
                <a:latin typeface="+mn-ea"/>
                <a:cs typeface="Arial Unicode MS" panose="020B0604020202020204" pitchFamily="34" charset="-122"/>
              </a:rPr>
              <a:t>上的每一像素内的可见表面区域被映射到原始纹理图像上的一块</a:t>
            </a:r>
            <a:r>
              <a:rPr lang="zh-CN" altLang="en-US" sz="2800" dirty="0" smtClean="0">
                <a:latin typeface="+mn-ea"/>
                <a:cs typeface="Arial Unicode MS" panose="020B0604020202020204" pitchFamily="34" charset="-122"/>
              </a:rPr>
              <a:t>区域</a:t>
            </a:r>
            <a:endParaRPr lang="en-US" altLang="zh-CN" sz="2800" dirty="0" smtClean="0">
              <a:latin typeface="+mn-ea"/>
              <a:cs typeface="Arial Unicode MS" panose="020B0604020202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cs typeface="Arial Unicode MS" panose="020B0604020202020204" pitchFamily="34" charset="-122"/>
              </a:rPr>
              <a:t>估计</a:t>
            </a:r>
            <a:r>
              <a:rPr lang="zh-CN" altLang="en-US" sz="2800" dirty="0">
                <a:latin typeface="+mn-ea"/>
                <a:cs typeface="Arial Unicode MS" panose="020B0604020202020204" pitchFamily="34" charset="-122"/>
              </a:rPr>
              <a:t>该区域所覆盖的原始纹理图像中像素的个数并以此作为选取适当分辨度的纹理图像版本的一种测度</a:t>
            </a:r>
            <a:endParaRPr lang="en-US" altLang="zh-CN" sz="2800" dirty="0" smtClean="0">
              <a:latin typeface="+mn-ea"/>
            </a:endParaRPr>
          </a:p>
        </p:txBody>
      </p:sp>
      <p:pic>
        <p:nvPicPr>
          <p:cNvPr id="11" name="Picture 1" descr="slide72"/>
          <p:cNvPicPr>
            <a:picLocks noChangeAspect="1" noChangeArrowheads="1"/>
          </p:cNvPicPr>
          <p:nvPr/>
        </p:nvPicPr>
        <p:blipFill rotWithShape="1">
          <a:blip r:embed="rId3">
            <a:extLst>
              <a:ext uri="{28A0092B-C50C-407E-A947-70E740481C1C}">
                <a14:useLocalDpi xmlns:a14="http://schemas.microsoft.com/office/drawing/2010/main" val="0"/>
              </a:ext>
            </a:extLst>
          </a:blip>
          <a:srcRect l="15639" t="11990" r="8238" b="4841"/>
          <a:stretch/>
        </p:blipFill>
        <p:spPr bwMode="auto">
          <a:xfrm>
            <a:off x="4438649" y="4286250"/>
            <a:ext cx="3438526" cy="250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92591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smtClean="0">
                <a:latin typeface="+mn-ea"/>
              </a:rPr>
              <a:t>MIP</a:t>
            </a:r>
            <a:r>
              <a:rPr lang="zh-CN" altLang="en-US" sz="2800" dirty="0" smtClean="0">
                <a:latin typeface="+mn-ea"/>
              </a:rPr>
              <a:t>映射阶段</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cs typeface="Arial Unicode MS" panose="020B0604020202020204" pitchFamily="34" charset="-122"/>
              </a:rPr>
              <a:t>从</a:t>
            </a:r>
            <a:r>
              <a:rPr lang="zh-CN" altLang="en-US" sz="2800" dirty="0">
                <a:latin typeface="+mn-ea"/>
                <a:cs typeface="Arial Unicode MS" panose="020B0604020202020204" pitchFamily="34" charset="-122"/>
              </a:rPr>
              <a:t>预先构造的纹理图像序列中找出其压缩率最接近当前纹理像素与屏幕像素比率的两个纹理</a:t>
            </a:r>
            <a:r>
              <a:rPr lang="zh-CN" altLang="en-US" sz="2800" dirty="0" smtClean="0">
                <a:latin typeface="+mn-ea"/>
                <a:cs typeface="Arial Unicode MS" panose="020B0604020202020204" pitchFamily="34" charset="-122"/>
              </a:rPr>
              <a:t>图像</a:t>
            </a:r>
            <a:endParaRPr lang="en-US" altLang="zh-CN" sz="2800" dirty="0" smtClean="0">
              <a:latin typeface="+mn-ea"/>
              <a:cs typeface="Arial Unicode MS" panose="020B0604020202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cs typeface="Arial Unicode MS" panose="020B0604020202020204" pitchFamily="34" charset="-122"/>
              </a:rPr>
              <a:t>在</a:t>
            </a:r>
            <a:r>
              <a:rPr lang="zh-CN" altLang="en-US" sz="2800" dirty="0">
                <a:latin typeface="+mn-ea"/>
                <a:cs typeface="Arial Unicode MS" panose="020B0604020202020204" pitchFamily="34" charset="-122"/>
              </a:rPr>
              <a:t>相邻分辨率的两纹理图像上计算当前屏幕像素映射点的纹理颜色</a:t>
            </a:r>
            <a:r>
              <a:rPr lang="zh-CN" altLang="en-US" sz="2800" dirty="0" smtClean="0">
                <a:latin typeface="+mn-ea"/>
                <a:cs typeface="Arial Unicode MS" panose="020B0604020202020204" pitchFamily="34" charset="-122"/>
              </a:rPr>
              <a:t>值</a:t>
            </a:r>
            <a:endParaRPr lang="en-US" altLang="zh-CN" sz="2800" dirty="0" smtClean="0">
              <a:latin typeface="+mn-ea"/>
              <a:cs typeface="Arial Unicode MS" panose="020B0604020202020204" pitchFamily="34" charset="-12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cs typeface="Arial Unicode MS" panose="020B0604020202020204" pitchFamily="34" charset="-122"/>
              </a:rPr>
              <a:t>根据</a:t>
            </a:r>
            <a:r>
              <a:rPr lang="zh-CN" altLang="en-US" sz="2800" dirty="0">
                <a:latin typeface="+mn-ea"/>
                <a:cs typeface="Arial Unicode MS" panose="020B0604020202020204" pitchFamily="34" charset="-122"/>
              </a:rPr>
              <a:t>两纹理图像对原始图像的压缩率在所得到的两个纹理颜色值间取加权平均，作为当前屏幕像素可见表面区域的颜色</a:t>
            </a:r>
            <a:r>
              <a:rPr lang="zh-CN" altLang="en-US" sz="2800" dirty="0" smtClean="0">
                <a:latin typeface="+mn-ea"/>
                <a:cs typeface="Arial Unicode MS" panose="020B0604020202020204" pitchFamily="34" charset="-122"/>
              </a:rPr>
              <a:t>值</a:t>
            </a:r>
            <a:endParaRPr lang="en-US" altLang="zh-CN" sz="2800" dirty="0" smtClean="0">
              <a:latin typeface="+mn-ea"/>
            </a:endParaRPr>
          </a:p>
        </p:txBody>
      </p:sp>
    </p:spTree>
    <p:extLst>
      <p:ext uri="{BB962C8B-B14F-4D97-AF65-F5344CB8AC3E}">
        <p14:creationId xmlns:p14="http://schemas.microsoft.com/office/powerpoint/2010/main" val="20809178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smtClean="0">
                <a:latin typeface="+mn-ea"/>
              </a:rPr>
              <a:t>MIP</a:t>
            </a:r>
            <a:r>
              <a:rPr lang="zh-CN" altLang="en-US" sz="2800" dirty="0" smtClean="0">
                <a:latin typeface="+mn-ea"/>
              </a:rPr>
              <a:t>映射阶段</a:t>
            </a:r>
            <a:endParaRPr lang="en-US" altLang="zh-CN" sz="2800" dirty="0" smtClean="0">
              <a:latin typeface="+mn-ea"/>
            </a:endParaRPr>
          </a:p>
        </p:txBody>
      </p:sp>
      <p:pic>
        <p:nvPicPr>
          <p:cNvPr id="11" name="Picture 1" descr="slide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900" y="1707923"/>
            <a:ext cx="6978650" cy="467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41513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smtClean="0">
                <a:latin typeface="+mn-ea"/>
              </a:rPr>
              <a:t>MIP</a:t>
            </a:r>
            <a:r>
              <a:rPr lang="zh-CN" altLang="en-US" sz="2800" dirty="0" smtClean="0">
                <a:latin typeface="+mn-ea"/>
              </a:rPr>
              <a:t>映射阶段</a:t>
            </a:r>
            <a:endParaRPr lang="en-US" altLang="zh-CN" sz="2800" dirty="0" smtClean="0">
              <a:latin typeface="+mn-ea"/>
            </a:endParaRPr>
          </a:p>
        </p:txBody>
      </p:sp>
      <p:pic>
        <p:nvPicPr>
          <p:cNvPr id="12" name="Picture 7" descr="article_advgltextures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8025" y="1776771"/>
            <a:ext cx="432435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article_advgltextures0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3975" y="1776771"/>
            <a:ext cx="432435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9"/>
          <p:cNvSpPr txBox="1">
            <a:spLocks noChangeArrowheads="1"/>
          </p:cNvSpPr>
          <p:nvPr/>
        </p:nvSpPr>
        <p:spPr bwMode="auto">
          <a:xfrm>
            <a:off x="2948163" y="6040796"/>
            <a:ext cx="6846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zh-CN" altLang="en-US" b="0">
                <a:latin typeface="+mn-ea"/>
                <a:ea typeface="+mn-ea"/>
              </a:rPr>
              <a:t>无</a:t>
            </a:r>
            <a:r>
              <a:rPr lang="en-US" altLang="zh-CN" b="0">
                <a:latin typeface="+mn-ea"/>
                <a:ea typeface="+mn-ea"/>
              </a:rPr>
              <a:t>Mipmap                                    </a:t>
            </a:r>
            <a:r>
              <a:rPr lang="zh-CN" altLang="en-US" b="0">
                <a:latin typeface="+mn-ea"/>
                <a:ea typeface="+mn-ea"/>
              </a:rPr>
              <a:t>有</a:t>
            </a:r>
            <a:r>
              <a:rPr lang="en-US" altLang="zh-CN" b="0">
                <a:latin typeface="+mn-ea"/>
                <a:ea typeface="+mn-ea"/>
              </a:rPr>
              <a:t>Mipmap</a:t>
            </a:r>
            <a:endParaRPr lang="zh-CN" altLang="en-US" b="0">
              <a:latin typeface="+mn-ea"/>
              <a:ea typeface="+mn-ea"/>
            </a:endParaRPr>
          </a:p>
        </p:txBody>
      </p:sp>
    </p:spTree>
    <p:extLst>
      <p:ext uri="{BB962C8B-B14F-4D97-AF65-F5344CB8AC3E}">
        <p14:creationId xmlns:p14="http://schemas.microsoft.com/office/powerpoint/2010/main" val="11641851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236510"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r>
              <a:rPr lang="zh-CN" altLang="en-US" sz="3200" b="1" dirty="0">
                <a:solidFill>
                  <a:srgbClr val="2980B9"/>
                </a:solidFill>
              </a:rPr>
              <a:t>反走样</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03</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mn-ea"/>
              </a:rPr>
              <a:t>反走样的效果</a:t>
            </a:r>
            <a:endParaRPr lang="en-US" altLang="zh-CN" sz="2800" dirty="0" smtClean="0">
              <a:latin typeface="+mn-ea"/>
            </a:endParaRPr>
          </a:p>
        </p:txBody>
      </p:sp>
      <p:graphicFrame>
        <p:nvGraphicFramePr>
          <p:cNvPr id="16" name="Object 1"/>
          <p:cNvGraphicFramePr>
            <a:graphicFrameLocks noChangeAspect="1"/>
          </p:cNvGraphicFramePr>
          <p:nvPr>
            <p:extLst>
              <p:ext uri="{D42A27DB-BD31-4B8C-83A1-F6EECF244321}">
                <p14:modId xmlns:p14="http://schemas.microsoft.com/office/powerpoint/2010/main" val="761757614"/>
              </p:ext>
            </p:extLst>
          </p:nvPr>
        </p:nvGraphicFramePr>
        <p:xfrm>
          <a:off x="2798445" y="1776771"/>
          <a:ext cx="7431405" cy="4822776"/>
        </p:xfrm>
        <a:graphic>
          <a:graphicData uri="http://schemas.openxmlformats.org/presentationml/2006/ole">
            <mc:AlternateContent xmlns:mc="http://schemas.openxmlformats.org/markup-compatibility/2006">
              <mc:Choice xmlns:v="urn:schemas-microsoft-com:vml" Requires="v">
                <p:oleObj spid="_x0000_s192551" name="Picture" r:id="rId4" imgW="4229280" imgH="2743200" progId="Word.Picture.8">
                  <p:embed/>
                </p:oleObj>
              </mc:Choice>
              <mc:Fallback>
                <p:oleObj name="Picture" r:id="rId4" imgW="4229280" imgH="2743200" progId="Word.Picture.8">
                  <p:embed/>
                  <p:pic>
                    <p:nvPicPr>
                      <p:cNvPr id="9218" name="Object 1"/>
                      <p:cNvPicPr>
                        <a:picLocks noChangeAspect="1" noChangeArrowheads="1"/>
                      </p:cNvPicPr>
                      <p:nvPr/>
                    </p:nvPicPr>
                    <p:blipFill>
                      <a:blip r:embed="rId5"/>
                      <a:srcRect/>
                      <a:stretch>
                        <a:fillRect/>
                      </a:stretch>
                    </p:blipFill>
                    <p:spPr bwMode="auto">
                      <a:xfrm>
                        <a:off x="2798445" y="1776771"/>
                        <a:ext cx="7431405" cy="4822776"/>
                      </a:xfrm>
                      <a:prstGeom prst="rect">
                        <a:avLst/>
                      </a:prstGeom>
                      <a:noFill/>
                    </p:spPr>
                  </p:pic>
                </p:oleObj>
              </mc:Fallback>
            </mc:AlternateContent>
          </a:graphicData>
        </a:graphic>
      </p:graphicFrame>
    </p:spTree>
    <p:extLst>
      <p:ext uri="{BB962C8B-B14F-4D97-AF65-F5344CB8AC3E}">
        <p14:creationId xmlns:p14="http://schemas.microsoft.com/office/powerpoint/2010/main" val="40867213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p:cNvSpPr/>
          <p:nvPr/>
        </p:nvSpPr>
        <p:spPr>
          <a:xfrm rot="2700000">
            <a:off x="-803840" y="-755763"/>
            <a:ext cx="5428563" cy="5833960"/>
          </a:xfrm>
          <a:custGeom>
            <a:avLst/>
            <a:gdLst>
              <a:gd name="connsiteX0" fmla="*/ 0 w 5428563"/>
              <a:gd name="connsiteY0" fmla="*/ 2574839 h 5504327"/>
              <a:gd name="connsiteX1" fmla="*/ 2574839 w 5428563"/>
              <a:gd name="connsiteY1" fmla="*/ 0 h 5504327"/>
              <a:gd name="connsiteX2" fmla="*/ 4511157 w 5428563"/>
              <a:gd name="connsiteY2" fmla="*/ 0 h 5504327"/>
              <a:gd name="connsiteX3" fmla="*/ 5428563 w 5428563"/>
              <a:gd name="connsiteY3" fmla="*/ 917406 h 5504327"/>
              <a:gd name="connsiteX4" fmla="*/ 5428563 w 5428563"/>
              <a:gd name="connsiteY4" fmla="*/ 4586921 h 5504327"/>
              <a:gd name="connsiteX5" fmla="*/ 4511157 w 5428563"/>
              <a:gd name="connsiteY5" fmla="*/ 5504327 h 5504327"/>
              <a:gd name="connsiteX6" fmla="*/ 2929489 w 5428563"/>
              <a:gd name="connsiteY6" fmla="*/ 5504327 h 550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8563" h="5504327">
                <a:moveTo>
                  <a:pt x="0" y="2574839"/>
                </a:moveTo>
                <a:lnTo>
                  <a:pt x="2574839" y="0"/>
                </a:lnTo>
                <a:lnTo>
                  <a:pt x="4511157" y="0"/>
                </a:lnTo>
                <a:cubicBezTo>
                  <a:pt x="5017826" y="0"/>
                  <a:pt x="5428563" y="410737"/>
                  <a:pt x="5428563" y="917406"/>
                </a:cubicBezTo>
                <a:lnTo>
                  <a:pt x="5428563" y="4586921"/>
                </a:lnTo>
                <a:cubicBezTo>
                  <a:pt x="5428563" y="5093590"/>
                  <a:pt x="5017826" y="5504327"/>
                  <a:pt x="4511157" y="5504327"/>
                </a:cubicBezTo>
                <a:lnTo>
                  <a:pt x="2929489" y="5504327"/>
                </a:lnTo>
                <a:close/>
              </a:path>
            </a:pathLst>
          </a:cu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5981700" y="2419350"/>
            <a:ext cx="2843214" cy="830997"/>
          </a:xfrm>
          <a:prstGeom prst="rect">
            <a:avLst/>
          </a:prstGeom>
          <a:noFill/>
        </p:spPr>
        <p:txBody>
          <a:bodyPr wrap="none" rtlCol="0">
            <a:spAutoFit/>
            <a:scene3d>
              <a:camera prst="orthographicFront"/>
              <a:lightRig rig="threePt" dir="t"/>
            </a:scene3d>
            <a:sp3d contourW="6350"/>
          </a:bodyPr>
          <a:lstStyle>
            <a:defPPr>
              <a:defRPr lang="zh-CN"/>
            </a:defPPr>
            <a:lvl1pPr>
              <a:defRPr sz="2800" b="1">
                <a:solidFill>
                  <a:schemeClr val="tx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2980B9"/>
                </a:solidFill>
                <a:effectLst/>
                <a:uLnTx/>
                <a:uFillTx/>
                <a:latin typeface="Arial"/>
                <a:ea typeface="微软雅黑"/>
                <a:cs typeface="+mn-cs"/>
              </a:rPr>
              <a:t>PART  </a:t>
            </a:r>
            <a:r>
              <a:rPr kumimoji="0" lang="en-US" altLang="zh-CN" sz="4800" b="1" i="0" u="none" strike="noStrike" kern="1200" cap="none" spc="0" normalizeH="0" baseline="0" noProof="0" dirty="0" smtClean="0">
                <a:ln>
                  <a:noFill/>
                </a:ln>
                <a:solidFill>
                  <a:srgbClr val="2980B9"/>
                </a:solidFill>
                <a:effectLst/>
                <a:uLnTx/>
                <a:uFillTx/>
                <a:latin typeface="Arial"/>
                <a:ea typeface="微软雅黑"/>
                <a:cs typeface="+mn-cs"/>
              </a:rPr>
              <a:t>04</a:t>
            </a:r>
            <a:endParaRPr kumimoji="0" lang="zh-CN" altLang="en-US" sz="4800" b="1" i="0" u="none" strike="noStrike" kern="1200" cap="none" spc="0" normalizeH="0" baseline="0" noProof="0" dirty="0">
              <a:ln>
                <a:noFill/>
              </a:ln>
              <a:solidFill>
                <a:srgbClr val="2980B9"/>
              </a:solidFill>
              <a:effectLst/>
              <a:uLnTx/>
              <a:uFillTx/>
              <a:latin typeface="Arial"/>
              <a:ea typeface="微软雅黑"/>
              <a:cs typeface="+mn-cs"/>
            </a:endParaRPr>
          </a:p>
        </p:txBody>
      </p:sp>
      <p:sp>
        <p:nvSpPr>
          <p:cNvPr id="13" name="文本框 12"/>
          <p:cNvSpPr txBox="1"/>
          <p:nvPr/>
        </p:nvSpPr>
        <p:spPr>
          <a:xfrm>
            <a:off x="5981700" y="3288447"/>
            <a:ext cx="2621230" cy="584775"/>
          </a:xfrm>
          <a:prstGeom prst="rect">
            <a:avLst/>
          </a:prstGeom>
          <a:noFill/>
        </p:spPr>
        <p:txBody>
          <a:bodyPr wrap="none" rtlCol="0">
            <a:spAutoFit/>
            <a:scene3d>
              <a:camera prst="orthographicFront"/>
              <a:lightRig rig="threePt" dir="t"/>
            </a:scene3d>
            <a:sp3d contourW="635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dirty="0" smtClean="0">
                <a:solidFill>
                  <a:srgbClr val="2980B9"/>
                </a:solidFill>
                <a:latin typeface="Arial"/>
                <a:ea typeface="微软雅黑"/>
              </a:rPr>
              <a:t>OpenGL</a:t>
            </a:r>
            <a:r>
              <a:rPr lang="zh-CN" altLang="en-US" sz="3200" b="1" dirty="0" smtClean="0">
                <a:solidFill>
                  <a:srgbClr val="2980B9"/>
                </a:solidFill>
                <a:latin typeface="Arial"/>
                <a:ea typeface="微软雅黑"/>
              </a:rPr>
              <a:t>应用</a:t>
            </a:r>
            <a:endParaRPr kumimoji="0" lang="zh-CN" altLang="en-US" sz="3200" b="1" i="0" u="none" strike="noStrike" kern="1200" cap="none" spc="0" normalizeH="0" baseline="0" noProof="0" dirty="0">
              <a:ln>
                <a:noFill/>
              </a:ln>
              <a:solidFill>
                <a:srgbClr val="2980B9"/>
              </a:solidFill>
              <a:effectLst/>
              <a:uLnTx/>
              <a:uFillTx/>
              <a:latin typeface="Arial"/>
              <a:ea typeface="微软雅黑"/>
              <a:cs typeface="+mn-cs"/>
            </a:endParaRPr>
          </a:p>
        </p:txBody>
      </p:sp>
      <p:cxnSp>
        <p:nvCxnSpPr>
          <p:cNvPr id="14" name="直接连接符 13"/>
          <p:cNvCxnSpPr/>
          <p:nvPr/>
        </p:nvCxnSpPr>
        <p:spPr>
          <a:xfrm>
            <a:off x="6096000" y="3235833"/>
            <a:ext cx="3135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484" r="17484"/>
          <a:stretch>
            <a:fillRect/>
          </a:stretch>
        </p:blipFill>
        <p:spPr/>
      </p:pic>
    </p:spTree>
    <p:extLst>
      <p:ext uri="{BB962C8B-B14F-4D97-AF65-F5344CB8AC3E}">
        <p14:creationId xmlns:p14="http://schemas.microsoft.com/office/powerpoint/2010/main" val="22042216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21230"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smtClean="0">
                <a:solidFill>
                  <a:srgbClr val="2980B9"/>
                </a:solidFill>
              </a:rPr>
              <a:t>OpenGL</a:t>
            </a:r>
            <a:r>
              <a:rPr lang="zh-CN" altLang="en-US" sz="3200" b="1" dirty="0" smtClean="0">
                <a:solidFill>
                  <a:srgbClr val="2980B9"/>
                </a:solidFill>
              </a:rPr>
              <a:t>应用</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2031325"/>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纹理处理</a:t>
            </a:r>
            <a:endParaRPr lang="en-US" altLang="zh-CN" sz="2800" dirty="0" smtClean="0">
              <a:latin typeface="微软雅黑" panose="020B0503020204020204" pitchFamily="34" charset="-122"/>
              <a:ea typeface="微软雅黑" panose="020B0503020204020204" pitchFamily="34" charset="-122"/>
            </a:endParaRPr>
          </a:p>
          <a:p>
            <a:pPr marL="457200" indent="-457200">
              <a:lnSpc>
                <a:spcPct val="150000"/>
              </a:lnSpc>
              <a:buClr>
                <a:schemeClr val="accent1"/>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光照处理</a:t>
            </a:r>
            <a:endParaRPr lang="en-US" altLang="zh-CN" sz="2800" dirty="0" smtClean="0">
              <a:latin typeface="微软雅黑" panose="020B0503020204020204" pitchFamily="34" charset="-122"/>
              <a:ea typeface="微软雅黑" panose="020B0503020204020204" pitchFamily="34" charset="-122"/>
            </a:endParaRPr>
          </a:p>
          <a:p>
            <a:pPr marL="457200" indent="-457200">
              <a:lnSpc>
                <a:spcPct val="150000"/>
              </a:lnSpc>
              <a:buClr>
                <a:schemeClr val="accent1"/>
              </a:buClr>
              <a:buFont typeface="Wingdings" panose="05000000000000000000" pitchFamily="2" charset="2"/>
              <a:buChar char="p"/>
            </a:pPr>
            <a:endParaRPr lang="en-US" altLang="zh-CN" sz="2800" dirty="0">
              <a:latin typeface="楷体_GB2312" pitchFamily="49"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8987469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97031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t>纹素</a:t>
            </a:r>
            <a:r>
              <a:rPr lang="en-US" altLang="zh-CN" sz="2800" dirty="0"/>
              <a:t>(</a:t>
            </a:r>
            <a:r>
              <a:rPr lang="en-US" altLang="zh-CN" sz="2800" dirty="0" err="1"/>
              <a:t>texel</a:t>
            </a:r>
            <a:r>
              <a:rPr lang="en-US" altLang="zh-CN" sz="2800" dirty="0"/>
              <a:t>)</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a:t>表示纹理对象中的</a:t>
            </a:r>
            <a:r>
              <a:rPr lang="zh-CN" altLang="en-US" sz="2800" dirty="0" smtClean="0"/>
              <a:t>显示元素</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a:t>纹理对象通常是通过纹理图片读取，数据保存到一个二维数组中，这个数组中的元素称为纹素</a:t>
            </a:r>
            <a:r>
              <a:rPr lang="en-US" altLang="zh-CN" sz="2800" dirty="0"/>
              <a:t>(</a:t>
            </a:r>
            <a:r>
              <a:rPr lang="en-US" altLang="zh-CN" sz="2800" dirty="0" err="1"/>
              <a:t>texel</a:t>
            </a:r>
            <a:r>
              <a:rPr lang="en-US" altLang="zh-CN" sz="2800" dirty="0"/>
              <a:t>)</a:t>
            </a:r>
            <a:r>
              <a:rPr lang="zh-CN" altLang="en-US" sz="2800" dirty="0"/>
              <a:t>，纹素包含颜色值和</a:t>
            </a:r>
            <a:r>
              <a:rPr lang="en-US" altLang="zh-CN" sz="2800" dirty="0"/>
              <a:t>alpha</a:t>
            </a:r>
            <a:r>
              <a:rPr lang="zh-CN" altLang="en-US" sz="2800" dirty="0" smtClean="0"/>
              <a:t>值</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a:t>纹理对象的大小的宽度和高度应该为</a:t>
            </a:r>
            <a:r>
              <a:rPr lang="en-US" altLang="zh-CN" sz="2800" dirty="0"/>
              <a:t>2</a:t>
            </a:r>
            <a:r>
              <a:rPr lang="zh-CN" altLang="en-US" sz="2800" dirty="0"/>
              <a:t>的整数</a:t>
            </a:r>
            <a:r>
              <a:rPr lang="zh-CN" altLang="en-US" sz="2800" dirty="0" smtClean="0"/>
              <a:t>幂</a:t>
            </a:r>
            <a:endParaRPr lang="en-US" altLang="zh-CN" sz="2800" dirty="0">
              <a:latin typeface="楷体_GB2312" pitchFamily="49"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4210215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323987"/>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smtClean="0"/>
              <a:t>纹理</a:t>
            </a:r>
            <a:r>
              <a:rPr lang="zh-CN" altLang="en-US" sz="2800" dirty="0"/>
              <a:t>坐标</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a:t>通过纹理坐标</a:t>
            </a:r>
            <a:r>
              <a:rPr lang="en-US" altLang="zh-CN" sz="2800" dirty="0"/>
              <a:t>(texture coordinate)</a:t>
            </a:r>
            <a:r>
              <a:rPr lang="zh-CN" altLang="en-US" sz="2800" dirty="0"/>
              <a:t>获取纹理对象中的纹素</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a:t>纹理坐标与纹理对象大小无关</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a:t>纹理坐标使用规范化的值，大小范围为</a:t>
            </a:r>
            <a:r>
              <a:rPr lang="en-US" altLang="zh-CN" sz="2800" dirty="0"/>
              <a:t>[0,1]</a:t>
            </a:r>
            <a:r>
              <a:rPr lang="zh-CN" altLang="en-US" sz="2800" dirty="0"/>
              <a:t>，纹理坐标使用</a:t>
            </a:r>
            <a:r>
              <a:rPr lang="en-US" altLang="zh-CN" sz="2800" dirty="0" err="1"/>
              <a:t>uv</a:t>
            </a:r>
            <a:r>
              <a:rPr lang="zh-CN" altLang="en-US" sz="2800" dirty="0"/>
              <a:t>表示</a:t>
            </a:r>
            <a:endParaRPr lang="en-US" altLang="zh-CN" sz="2800" dirty="0">
              <a:latin typeface="楷体_GB2312" pitchFamily="49"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57652" y="3826425"/>
            <a:ext cx="2892494" cy="289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05290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323987"/>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smtClean="0"/>
              <a:t>纹理</a:t>
            </a:r>
            <a:r>
              <a:rPr lang="zh-CN" altLang="en-US" sz="2800" dirty="0"/>
              <a:t>映射的步骤</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smtClean="0"/>
              <a:t>创建</a:t>
            </a:r>
            <a:r>
              <a:rPr lang="zh-CN" altLang="en-US" sz="2800" dirty="0"/>
              <a:t>一个纹理对象并加载纹素数</a:t>
            </a:r>
            <a:r>
              <a:rPr lang="zh-CN" altLang="en-US" sz="2800" dirty="0" smtClean="0"/>
              <a:t>据</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smtClean="0"/>
              <a:t>为</a:t>
            </a:r>
            <a:r>
              <a:rPr lang="zh-CN" altLang="en-US" sz="2800" dirty="0"/>
              <a:t>顶点坐标指定纹理</a:t>
            </a:r>
            <a:r>
              <a:rPr lang="zh-CN" altLang="en-US" sz="2800" dirty="0" smtClean="0"/>
              <a:t>坐标</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smtClean="0"/>
              <a:t>将</a:t>
            </a:r>
            <a:r>
              <a:rPr lang="zh-CN" altLang="en-US" sz="2800" dirty="0"/>
              <a:t>纹理贴图关联到着色器，以便使用纹理</a:t>
            </a:r>
            <a:r>
              <a:rPr lang="zh-CN" altLang="en-US" sz="2800" dirty="0" smtClean="0"/>
              <a:t>采样器</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smtClean="0"/>
              <a:t>在</a:t>
            </a:r>
            <a:r>
              <a:rPr lang="zh-CN" altLang="en-US" sz="2800" dirty="0"/>
              <a:t>着色器中通过纹理采样器获取纹素信息</a:t>
            </a: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6296003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0" y="1045369"/>
            <a:ext cx="5923639"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Times New Roman" panose="02020603050405020304" pitchFamily="18" charset="0"/>
              </a:rPr>
              <a:t>HSI</a:t>
            </a:r>
            <a:r>
              <a:rPr kumimoji="1" lang="zh-CN" altLang="en-US" sz="2800" dirty="0" smtClean="0">
                <a:latin typeface="Times New Roman" panose="02020603050405020304" pitchFamily="18" charset="0"/>
              </a:rPr>
              <a:t>模型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lang="zh-CN" altLang="en-US" sz="2800" dirty="0"/>
              <a:t>色调</a:t>
            </a:r>
            <a:r>
              <a:rPr lang="en-US" altLang="zh-CN" sz="2800" dirty="0"/>
              <a:t>H</a:t>
            </a:r>
            <a:r>
              <a:rPr lang="zh-CN" altLang="en-US" sz="2800" dirty="0"/>
              <a:t>（</a:t>
            </a:r>
            <a:r>
              <a:rPr lang="en-US" altLang="zh-CN" sz="2800" dirty="0"/>
              <a:t>Hue</a:t>
            </a:r>
            <a:r>
              <a:rPr lang="zh-CN" altLang="en-US" sz="2800" dirty="0"/>
              <a:t>）：与光波的频率有关，它表示人的感官对不同颜色的感受</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a:t>饱和度</a:t>
            </a:r>
            <a:r>
              <a:rPr lang="en-US" altLang="zh-CN" sz="2800" dirty="0"/>
              <a:t>S</a:t>
            </a:r>
            <a:r>
              <a:rPr lang="zh-CN" altLang="en-US" sz="2800" dirty="0"/>
              <a:t>（</a:t>
            </a:r>
            <a:r>
              <a:rPr lang="en-US" altLang="zh-CN" sz="2800" dirty="0"/>
              <a:t>Saturation</a:t>
            </a:r>
            <a:r>
              <a:rPr lang="zh-CN" altLang="en-US" sz="2800" dirty="0"/>
              <a:t>）</a:t>
            </a:r>
            <a:r>
              <a:rPr lang="zh-CN" altLang="en-US" sz="2800" dirty="0"/>
              <a:t>：</a:t>
            </a:r>
            <a:r>
              <a:rPr lang="zh-CN" altLang="en-US" sz="2800" dirty="0"/>
              <a:t>表示颜色接近光谱色的程度</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a:t>强度或亮度</a:t>
            </a:r>
            <a:r>
              <a:rPr lang="en-US" altLang="zh-CN" sz="2800" dirty="0"/>
              <a:t>I</a:t>
            </a:r>
            <a:r>
              <a:rPr lang="zh-CN" altLang="en-US" sz="2800" dirty="0"/>
              <a:t>（</a:t>
            </a:r>
            <a:r>
              <a:rPr lang="en-US" altLang="zh-CN" sz="2800" dirty="0"/>
              <a:t>Intensity</a:t>
            </a:r>
            <a:r>
              <a:rPr lang="zh-CN" altLang="en-US" sz="2800" dirty="0"/>
              <a:t>）</a:t>
            </a:r>
            <a:r>
              <a:rPr lang="zh-CN" altLang="en-US" sz="2800" dirty="0"/>
              <a:t>：</a:t>
            </a:r>
            <a:r>
              <a:rPr lang="zh-CN" altLang="en-US" sz="2800" dirty="0"/>
              <a:t>表示颜色明亮的程度</a:t>
            </a:r>
            <a:endParaRPr lang="en-US" altLang="zh-CN" sz="2800" dirty="0"/>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3361" t="12072" r="40148"/>
          <a:stretch/>
        </p:blipFill>
        <p:spPr>
          <a:xfrm>
            <a:off x="7291259" y="1401689"/>
            <a:ext cx="4065104" cy="4723572"/>
          </a:xfrm>
          <a:prstGeom prst="rect">
            <a:avLst/>
          </a:prstGeom>
        </p:spPr>
      </p:pic>
    </p:spTree>
    <p:extLst>
      <p:ext uri="{BB962C8B-B14F-4D97-AF65-F5344CB8AC3E}">
        <p14:creationId xmlns:p14="http://schemas.microsoft.com/office/powerpoint/2010/main" val="39523593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1384995"/>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Step1.1</a:t>
            </a:r>
            <a:r>
              <a:rPr lang="zh-CN" altLang="en-US" sz="2800" dirty="0" smtClean="0"/>
              <a:t>：</a:t>
            </a:r>
            <a:r>
              <a:rPr lang="zh-CN" altLang="en-US" sz="2800" dirty="0"/>
              <a:t>加载纹素数据</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smtClean="0">
                <a:latin typeface="微软雅黑" panose="020B0503020204020204" pitchFamily="34" charset="-122"/>
                <a:ea typeface="微软雅黑" panose="020B0503020204020204" pitchFamily="34" charset="-122"/>
              </a:rPr>
              <a:t>使用数组创建一个纹理</a:t>
            </a:r>
            <a:endParaRPr lang="en-US" altLang="zh-CN" sz="2800" dirty="0" smtClean="0">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 name="矩形 2"/>
          <p:cNvSpPr/>
          <p:nvPr/>
        </p:nvSpPr>
        <p:spPr>
          <a:xfrm>
            <a:off x="1413220" y="2552354"/>
            <a:ext cx="7645454" cy="3477875"/>
          </a:xfrm>
          <a:prstGeom prst="rect">
            <a:avLst/>
          </a:prstGeom>
        </p:spPr>
        <p:txBody>
          <a:bodyPr wrap="square">
            <a:spAutoFit/>
          </a:bodyPr>
          <a:lstStyle/>
          <a:p>
            <a:r>
              <a:rPr lang="en-US" altLang="zh-CN" sz="2000" dirty="0">
                <a:solidFill>
                  <a:srgbClr val="0000FF"/>
                </a:solidFill>
                <a:latin typeface="微软雅黑" panose="020B0503020204020204" pitchFamily="34" charset="-122"/>
                <a:ea typeface="微软雅黑" panose="020B0503020204020204" pitchFamily="34" charset="-122"/>
              </a:rPr>
              <a:t>static</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err="1">
                <a:solidFill>
                  <a:srgbClr val="0000FF"/>
                </a:solidFill>
                <a:latin typeface="微软雅黑" panose="020B0503020204020204" pitchFamily="34" charset="-122"/>
                <a:ea typeface="微软雅黑" panose="020B0503020204020204" pitchFamily="34" charset="-122"/>
              </a:rPr>
              <a:t>const</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unsigned</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char</a:t>
            </a: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err="1">
                <a:solidFill>
                  <a:srgbClr val="000000"/>
                </a:solidFill>
                <a:latin typeface="微软雅黑" panose="020B0503020204020204" pitchFamily="34" charset="-122"/>
                <a:ea typeface="微软雅黑" panose="020B0503020204020204" pitchFamily="34" charset="-122"/>
              </a:rPr>
              <a:t>texture_data</a:t>
            </a:r>
            <a:r>
              <a:rPr lang="en-US" altLang="zh-CN" sz="2000" dirty="0">
                <a:solidFill>
                  <a:srgbClr val="000000"/>
                </a:solidFill>
                <a:latin typeface="微软雅黑" panose="020B0503020204020204" pitchFamily="34" charset="-122"/>
                <a:ea typeface="微软雅黑" panose="020B0503020204020204" pitchFamily="34" charset="-122"/>
              </a:rPr>
              <a:t>[] =</a:t>
            </a:r>
          </a:p>
          <a:p>
            <a:r>
              <a:rPr lang="en-US" altLang="zh-CN" sz="2000" dirty="0">
                <a:solidFill>
                  <a:srgbClr val="000000"/>
                </a:solidFill>
                <a:latin typeface="微软雅黑" panose="020B0503020204020204" pitchFamily="34" charset="-122"/>
                <a:ea typeface="微软雅黑" panose="020B0503020204020204" pitchFamily="34" charset="-122"/>
              </a:rPr>
              <a:t>{</a:t>
            </a:r>
          </a:p>
          <a:p>
            <a:pPr lvl="1"/>
            <a:r>
              <a:rPr lang="en-US" altLang="zh-CN" sz="2000" dirty="0">
                <a:solidFill>
                  <a:srgbClr val="000000"/>
                </a:solidFill>
                <a:latin typeface="微软雅黑" panose="020B0503020204020204" pitchFamily="34" charset="-122"/>
                <a:ea typeface="微软雅黑" panose="020B0503020204020204" pitchFamily="34" charset="-122"/>
              </a:rPr>
              <a:t>0xFF, 0x00, 0xFF, 0x00, 0xFF, 0x00, 0xFF, 0x00,</a:t>
            </a:r>
          </a:p>
          <a:p>
            <a:pPr lvl="1"/>
            <a:r>
              <a:rPr lang="en-US" altLang="zh-CN" sz="2000" dirty="0">
                <a:solidFill>
                  <a:srgbClr val="000000"/>
                </a:solidFill>
                <a:latin typeface="微软雅黑" panose="020B0503020204020204" pitchFamily="34" charset="-122"/>
                <a:ea typeface="微软雅黑" panose="020B0503020204020204" pitchFamily="34" charset="-122"/>
              </a:rPr>
              <a:t>0x00, 0xFF, 0x00, 0xFF, 0x00, 0xFF, 0x00, 0xFF,</a:t>
            </a:r>
          </a:p>
          <a:p>
            <a:pPr lvl="1"/>
            <a:r>
              <a:rPr lang="en-US" altLang="zh-CN" sz="2000" dirty="0">
                <a:solidFill>
                  <a:srgbClr val="000000"/>
                </a:solidFill>
                <a:latin typeface="微软雅黑" panose="020B0503020204020204" pitchFamily="34" charset="-122"/>
                <a:ea typeface="微软雅黑" panose="020B0503020204020204" pitchFamily="34" charset="-122"/>
              </a:rPr>
              <a:t>0xFF, 0x00, 0xFF, 0x00, 0xFF, 0x00, 0xFF, 0x00,</a:t>
            </a:r>
          </a:p>
          <a:p>
            <a:pPr lvl="1"/>
            <a:r>
              <a:rPr lang="en-US" altLang="zh-CN" sz="2000" dirty="0">
                <a:solidFill>
                  <a:srgbClr val="000000"/>
                </a:solidFill>
                <a:latin typeface="微软雅黑" panose="020B0503020204020204" pitchFamily="34" charset="-122"/>
                <a:ea typeface="微软雅黑" panose="020B0503020204020204" pitchFamily="34" charset="-122"/>
              </a:rPr>
              <a:t>0x00, 0xFF, 0x00, 0xFF, 0x00, 0xFF, 0x00, 0xFF,</a:t>
            </a:r>
          </a:p>
          <a:p>
            <a:pPr lvl="1"/>
            <a:r>
              <a:rPr lang="en-US" altLang="zh-CN" sz="2000" dirty="0">
                <a:solidFill>
                  <a:srgbClr val="000000"/>
                </a:solidFill>
                <a:latin typeface="微软雅黑" panose="020B0503020204020204" pitchFamily="34" charset="-122"/>
                <a:ea typeface="微软雅黑" panose="020B0503020204020204" pitchFamily="34" charset="-122"/>
              </a:rPr>
              <a:t>0xFF, 0x00, 0xFF, 0x00, 0xFF, 0x00, 0xFF, 0x00,</a:t>
            </a:r>
          </a:p>
          <a:p>
            <a:pPr lvl="1"/>
            <a:r>
              <a:rPr lang="en-US" altLang="zh-CN" sz="2000" dirty="0">
                <a:solidFill>
                  <a:srgbClr val="000000"/>
                </a:solidFill>
                <a:latin typeface="微软雅黑" panose="020B0503020204020204" pitchFamily="34" charset="-122"/>
                <a:ea typeface="微软雅黑" panose="020B0503020204020204" pitchFamily="34" charset="-122"/>
              </a:rPr>
              <a:t>0x00, 0xFF, 0x00, 0xFF, 0x00, 0xFF, 0x00, 0xFF,</a:t>
            </a:r>
          </a:p>
          <a:p>
            <a:pPr lvl="1"/>
            <a:r>
              <a:rPr lang="en-US" altLang="zh-CN" sz="2000" dirty="0">
                <a:solidFill>
                  <a:srgbClr val="000000"/>
                </a:solidFill>
                <a:latin typeface="微软雅黑" panose="020B0503020204020204" pitchFamily="34" charset="-122"/>
                <a:ea typeface="微软雅黑" panose="020B0503020204020204" pitchFamily="34" charset="-122"/>
              </a:rPr>
              <a:t>0xFF, 0x00, 0xFF, 0x00, 0xFF, 0x00, 0xFF, 0x00,</a:t>
            </a:r>
          </a:p>
          <a:p>
            <a:pPr lvl="1"/>
            <a:r>
              <a:rPr lang="en-US" altLang="zh-CN" sz="2000" dirty="0">
                <a:solidFill>
                  <a:srgbClr val="000000"/>
                </a:solidFill>
                <a:latin typeface="微软雅黑" panose="020B0503020204020204" pitchFamily="34" charset="-122"/>
                <a:ea typeface="微软雅黑" panose="020B0503020204020204" pitchFamily="34" charset="-122"/>
              </a:rPr>
              <a:t>0x00, 0xFF, 0x00, 0xFF, 0x00, 0xFF, 0x00, 0xFF</a:t>
            </a:r>
          </a:p>
          <a:p>
            <a:r>
              <a:rPr lang="en-US" altLang="zh-CN" sz="2000" dirty="0">
                <a:solidFill>
                  <a:srgbClr val="000000"/>
                </a:solidFill>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2200" t="15854" r="12863" b="12621"/>
          <a:stretch/>
        </p:blipFill>
        <p:spPr>
          <a:xfrm>
            <a:off x="8076450" y="3065521"/>
            <a:ext cx="3279913" cy="2451540"/>
          </a:xfrm>
          <a:prstGeom prst="rect">
            <a:avLst/>
          </a:prstGeom>
        </p:spPr>
      </p:pic>
    </p:spTree>
    <p:extLst>
      <p:ext uri="{BB962C8B-B14F-4D97-AF65-F5344CB8AC3E}">
        <p14:creationId xmlns:p14="http://schemas.microsoft.com/office/powerpoint/2010/main" val="39103838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323987"/>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Step1.1</a:t>
            </a:r>
            <a:r>
              <a:rPr lang="zh-CN" altLang="en-US" sz="2800" dirty="0" smtClean="0"/>
              <a:t>：</a:t>
            </a:r>
            <a:r>
              <a:rPr lang="zh-CN" altLang="en-US" sz="2800" dirty="0"/>
              <a:t>加载纹素数据</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kern="0" dirty="0" smtClean="0"/>
              <a:t>使用图像解码库</a:t>
            </a:r>
            <a:r>
              <a:rPr lang="en-US" altLang="zh-CN" sz="2800" kern="0" dirty="0" err="1" smtClean="0"/>
              <a:t>stb_image</a:t>
            </a:r>
            <a:r>
              <a:rPr lang="zh-CN" altLang="en-US" sz="2800" kern="0" dirty="0" smtClean="0"/>
              <a:t>进行纹理图像的加载</a:t>
            </a:r>
            <a:endParaRPr lang="en-US" altLang="zh-CN" sz="2800" kern="0" dirty="0" smtClean="0"/>
          </a:p>
          <a:p>
            <a:pPr marL="1371600" lvl="2" indent="-457200">
              <a:lnSpc>
                <a:spcPct val="150000"/>
              </a:lnSpc>
              <a:buClr>
                <a:schemeClr val="accent1"/>
              </a:buClr>
              <a:buFont typeface="Wingdings" panose="05000000000000000000" pitchFamily="2" charset="2"/>
              <a:buChar char="Ø"/>
            </a:pPr>
            <a:r>
              <a:rPr lang="en-US" altLang="zh-CN" sz="2800" kern="0" dirty="0" err="1" smtClean="0"/>
              <a:t>stb_image.h</a:t>
            </a:r>
            <a:r>
              <a:rPr lang="zh-CN" altLang="en-US" sz="2800" kern="0" dirty="0"/>
              <a:t>用于图像加载</a:t>
            </a:r>
            <a:endParaRPr lang="en-US" altLang="zh-CN" sz="2800" kern="0" dirty="0"/>
          </a:p>
          <a:p>
            <a:pPr marL="1371600" lvl="2" indent="-457200">
              <a:lnSpc>
                <a:spcPct val="150000"/>
              </a:lnSpc>
              <a:buClr>
                <a:schemeClr val="accent1"/>
              </a:buClr>
              <a:buFont typeface="Wingdings" panose="05000000000000000000" pitchFamily="2" charset="2"/>
              <a:buChar char="Ø"/>
            </a:pPr>
            <a:r>
              <a:rPr lang="en-US" altLang="zh-CN" sz="2800" kern="0" dirty="0" err="1"/>
              <a:t>stb_image_write.h</a:t>
            </a:r>
            <a:r>
              <a:rPr lang="zh-CN" altLang="en-US" sz="2800" kern="0" dirty="0"/>
              <a:t>用于写入图像文件</a:t>
            </a:r>
            <a:endParaRPr lang="en-US" altLang="zh-CN" sz="2800" kern="0" dirty="0"/>
          </a:p>
          <a:p>
            <a:pPr marL="1371600" lvl="2" indent="-457200">
              <a:lnSpc>
                <a:spcPct val="150000"/>
              </a:lnSpc>
              <a:buClr>
                <a:schemeClr val="accent1"/>
              </a:buClr>
              <a:buFont typeface="Wingdings" panose="05000000000000000000" pitchFamily="2" charset="2"/>
              <a:buChar char="Ø"/>
            </a:pPr>
            <a:r>
              <a:rPr lang="en-US" altLang="zh-CN" sz="2800" kern="0" dirty="0" err="1"/>
              <a:t>stb_image_resize.h</a:t>
            </a:r>
            <a:r>
              <a:rPr lang="zh-CN" altLang="en-US" sz="2800" kern="0" dirty="0"/>
              <a:t>用于改变图像</a:t>
            </a:r>
            <a:r>
              <a:rPr lang="zh-CN" altLang="en-US" sz="2800" kern="0" dirty="0" smtClean="0"/>
              <a:t>尺寸</a:t>
            </a:r>
            <a:r>
              <a:rPr lang="en-US" altLang="zh-CN" sz="2800" dirty="0" smtClean="0">
                <a:solidFill>
                  <a:srgbClr val="006600"/>
                </a:solidFill>
                <a:latin typeface="微软雅黑" panose="020B0503020204020204" pitchFamily="34" charset="-122"/>
                <a:ea typeface="微软雅黑" panose="020B0503020204020204" pitchFamily="34" charset="-122"/>
              </a:rPr>
              <a:t>   </a:t>
            </a:r>
            <a:endParaRPr lang="en-US" altLang="zh-CN" sz="2800" dirty="0" smtClean="0">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2006047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1384995"/>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Step1.1</a:t>
            </a:r>
            <a:r>
              <a:rPr lang="zh-CN" altLang="en-US" sz="2800" dirty="0" smtClean="0"/>
              <a:t>：</a:t>
            </a:r>
            <a:r>
              <a:rPr lang="zh-CN" altLang="en-US" sz="2800" dirty="0"/>
              <a:t>加载纹素数据</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kern="0" dirty="0" smtClean="0"/>
              <a:t>使用</a:t>
            </a:r>
            <a:r>
              <a:rPr lang="zh-CN" altLang="en-US" sz="2800" kern="0" dirty="0"/>
              <a:t>图像解码库</a:t>
            </a:r>
            <a:r>
              <a:rPr lang="en-US" altLang="zh-CN" sz="2800" kern="0" dirty="0" err="1"/>
              <a:t>stb_image</a:t>
            </a:r>
            <a:r>
              <a:rPr lang="zh-CN" altLang="en-US" sz="2800" kern="0" dirty="0"/>
              <a:t>进行纹理图像的</a:t>
            </a:r>
            <a:r>
              <a:rPr lang="zh-CN" altLang="en-US" sz="2800" kern="0" dirty="0" smtClean="0"/>
              <a:t>加载</a:t>
            </a:r>
            <a:endParaRPr lang="en-US" altLang="zh-CN" sz="2800" kern="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矩形 11"/>
          <p:cNvSpPr/>
          <p:nvPr/>
        </p:nvSpPr>
        <p:spPr>
          <a:xfrm>
            <a:off x="1403349" y="2341321"/>
            <a:ext cx="10603121" cy="4505849"/>
          </a:xfrm>
          <a:prstGeom prst="rect">
            <a:avLst/>
          </a:prstGeom>
        </p:spPr>
        <p:txBody>
          <a:bodyPr wrap="square">
            <a:spAutoFit/>
            <a:scene3d>
              <a:camera prst="orthographicFront"/>
              <a:lightRig rig="threePt" dir="t"/>
            </a:scene3d>
            <a:sp3d contourW="6350"/>
          </a:bodyPr>
          <a:lstStyle/>
          <a:p>
            <a:r>
              <a:rPr lang="en-US" altLang="zh-CN" dirty="0"/>
              <a:t>void initial </a:t>
            </a:r>
            <a:r>
              <a:rPr lang="en-US" altLang="zh-CN" dirty="0" smtClean="0"/>
              <a:t>(void</a:t>
            </a:r>
            <a:r>
              <a:rPr lang="en-US" altLang="zh-CN" dirty="0"/>
              <a:t>)</a:t>
            </a:r>
          </a:p>
          <a:p>
            <a:r>
              <a:rPr lang="en-US" altLang="zh-CN" dirty="0" smtClean="0"/>
              <a:t>{…</a:t>
            </a:r>
            <a:endParaRPr lang="en-US" altLang="zh-CN" dirty="0"/>
          </a:p>
          <a:p>
            <a:pPr lvl="1">
              <a:lnSpc>
                <a:spcPct val="120000"/>
              </a:lnSpc>
            </a:pPr>
            <a:r>
              <a:rPr lang="en-US" altLang="zh-CN" dirty="0"/>
              <a:t>//</a:t>
            </a:r>
            <a:r>
              <a:rPr lang="zh-CN" altLang="en-US" dirty="0"/>
              <a:t>加载纹理</a:t>
            </a:r>
          </a:p>
          <a:p>
            <a:pPr lvl="1">
              <a:lnSpc>
                <a:spcPct val="120000"/>
              </a:lnSpc>
            </a:pPr>
            <a:r>
              <a:rPr lang="en-US" altLang="zh-CN" sz="2800" dirty="0" err="1">
                <a:solidFill>
                  <a:srgbClr val="006600"/>
                </a:solidFill>
                <a:latin typeface="微软雅黑" panose="020B0503020204020204" pitchFamily="34" charset="-122"/>
                <a:ea typeface="微软雅黑" panose="020B0503020204020204" pitchFamily="34" charset="-122"/>
              </a:rPr>
              <a:t>int</a:t>
            </a:r>
            <a:r>
              <a:rPr lang="en-US" altLang="zh-CN" sz="2800" dirty="0">
                <a:solidFill>
                  <a:srgbClr val="006600"/>
                </a:solidFill>
                <a:latin typeface="微软雅黑" panose="020B0503020204020204" pitchFamily="34" charset="-122"/>
                <a:ea typeface="微软雅黑" panose="020B0503020204020204" pitchFamily="34" charset="-122"/>
              </a:rPr>
              <a:t> width, height, </a:t>
            </a:r>
            <a:r>
              <a:rPr lang="en-US" altLang="zh-CN" sz="2800" dirty="0" err="1">
                <a:solidFill>
                  <a:srgbClr val="006600"/>
                </a:solidFill>
                <a:latin typeface="微软雅黑" panose="020B0503020204020204" pitchFamily="34" charset="-122"/>
                <a:ea typeface="微软雅黑" panose="020B0503020204020204" pitchFamily="34" charset="-122"/>
              </a:rPr>
              <a:t>nrchannels</a:t>
            </a:r>
            <a:r>
              <a:rPr lang="en-US" altLang="zh-CN" sz="2800" dirty="0">
                <a:solidFill>
                  <a:srgbClr val="006600"/>
                </a:solidFill>
                <a:latin typeface="微软雅黑" panose="020B0503020204020204" pitchFamily="34" charset="-122"/>
                <a:ea typeface="微软雅黑" panose="020B0503020204020204" pitchFamily="34" charset="-122"/>
              </a:rPr>
              <a:t>;//</a:t>
            </a:r>
            <a:r>
              <a:rPr lang="zh-CN" altLang="en-US" dirty="0"/>
              <a:t>纹理长宽，通道数</a:t>
            </a:r>
          </a:p>
          <a:p>
            <a:pPr lvl="1">
              <a:lnSpc>
                <a:spcPct val="120000"/>
              </a:lnSpc>
            </a:pPr>
            <a:r>
              <a:rPr lang="en-US" altLang="zh-CN" sz="2800" dirty="0" err="1">
                <a:solidFill>
                  <a:srgbClr val="006600"/>
                </a:solidFill>
                <a:latin typeface="微软雅黑" panose="020B0503020204020204" pitchFamily="34" charset="-122"/>
                <a:ea typeface="微软雅黑" panose="020B0503020204020204" pitchFamily="34" charset="-122"/>
              </a:rPr>
              <a:t>stbi_set_flip_vertically_on_load</a:t>
            </a:r>
            <a:r>
              <a:rPr lang="en-US" altLang="zh-CN" sz="2800" dirty="0">
                <a:solidFill>
                  <a:srgbClr val="006600"/>
                </a:solidFill>
                <a:latin typeface="微软雅黑" panose="020B0503020204020204" pitchFamily="34" charset="-122"/>
                <a:ea typeface="微软雅黑" panose="020B0503020204020204" pitchFamily="34" charset="-122"/>
              </a:rPr>
              <a:t>(true);</a:t>
            </a:r>
          </a:p>
          <a:p>
            <a:pPr lvl="1">
              <a:lnSpc>
                <a:spcPct val="120000"/>
              </a:lnSpc>
            </a:pPr>
            <a:r>
              <a:rPr lang="en-US" altLang="zh-CN" dirty="0"/>
              <a:t>//</a:t>
            </a:r>
            <a:r>
              <a:rPr lang="zh-CN" altLang="en-US" dirty="0"/>
              <a:t>加载纹理图片</a:t>
            </a:r>
            <a:r>
              <a:rPr lang="en-US" altLang="zh-CN" dirty="0"/>
              <a:t>wall.jpg</a:t>
            </a:r>
            <a:r>
              <a:rPr lang="zh-CN" altLang="en-US" dirty="0"/>
              <a:t>或者</a:t>
            </a:r>
            <a:r>
              <a:rPr lang="en-US" altLang="zh-CN" dirty="0"/>
              <a:t>htmdb.png</a:t>
            </a:r>
            <a:endParaRPr lang="zh-CN" altLang="en-US" dirty="0"/>
          </a:p>
          <a:p>
            <a:pPr lvl="1">
              <a:lnSpc>
                <a:spcPct val="120000"/>
              </a:lnSpc>
            </a:pPr>
            <a:r>
              <a:rPr lang="en-US" altLang="zh-CN" sz="2800" dirty="0">
                <a:solidFill>
                  <a:srgbClr val="006600"/>
                </a:solidFill>
                <a:latin typeface="微软雅黑" panose="020B0503020204020204" pitchFamily="34" charset="-122"/>
                <a:ea typeface="微软雅黑" panose="020B0503020204020204" pitchFamily="34" charset="-122"/>
              </a:rPr>
              <a:t>unsigned char *data = </a:t>
            </a:r>
            <a:r>
              <a:rPr lang="en-US" altLang="zh-CN" sz="2800" dirty="0" err="1">
                <a:solidFill>
                  <a:srgbClr val="006600"/>
                </a:solidFill>
                <a:latin typeface="微软雅黑" panose="020B0503020204020204" pitchFamily="34" charset="-122"/>
                <a:ea typeface="微软雅黑" panose="020B0503020204020204" pitchFamily="34" charset="-122"/>
              </a:rPr>
              <a:t>stbi_load</a:t>
            </a:r>
            <a:r>
              <a:rPr lang="en-US" altLang="zh-CN" sz="2800" dirty="0">
                <a:solidFill>
                  <a:srgbClr val="006600"/>
                </a:solidFill>
                <a:latin typeface="微软雅黑" panose="020B0503020204020204" pitchFamily="34" charset="-122"/>
                <a:ea typeface="微软雅黑" panose="020B0503020204020204" pitchFamily="34" charset="-122"/>
              </a:rPr>
              <a:t>("res/htmdb.png", &amp;width, &amp;height, &amp;</a:t>
            </a:r>
            <a:r>
              <a:rPr lang="en-US" altLang="zh-CN" sz="2800" dirty="0" err="1">
                <a:solidFill>
                  <a:srgbClr val="006600"/>
                </a:solidFill>
                <a:latin typeface="微软雅黑" panose="020B0503020204020204" pitchFamily="34" charset="-122"/>
                <a:ea typeface="微软雅黑" panose="020B0503020204020204" pitchFamily="34" charset="-122"/>
              </a:rPr>
              <a:t>nrchannels</a:t>
            </a:r>
            <a:r>
              <a:rPr lang="en-US" altLang="zh-CN" sz="2800" dirty="0">
                <a:solidFill>
                  <a:srgbClr val="006600"/>
                </a:solidFill>
                <a:latin typeface="微软雅黑" panose="020B0503020204020204" pitchFamily="34" charset="-122"/>
                <a:ea typeface="微软雅黑" panose="020B0503020204020204" pitchFamily="34" charset="-122"/>
              </a:rPr>
              <a:t>, 0);</a:t>
            </a:r>
          </a:p>
          <a:p>
            <a:pPr lvl="1">
              <a:lnSpc>
                <a:spcPct val="120000"/>
              </a:lnSpc>
            </a:pPr>
            <a:r>
              <a:rPr lang="en-US" altLang="zh-CN" dirty="0" smtClean="0"/>
              <a:t>……</a:t>
            </a:r>
          </a:p>
          <a:p>
            <a:pPr lvl="1">
              <a:lnSpc>
                <a:spcPct val="120000"/>
              </a:lnSpc>
            </a:pPr>
            <a:r>
              <a:rPr lang="en-US" altLang="zh-CN" sz="2800" dirty="0" err="1">
                <a:solidFill>
                  <a:srgbClr val="006600"/>
                </a:solidFill>
                <a:latin typeface="微软雅黑" panose="020B0503020204020204" pitchFamily="34" charset="-122"/>
                <a:ea typeface="微软雅黑" panose="020B0503020204020204" pitchFamily="34" charset="-122"/>
              </a:rPr>
              <a:t>stbi_image_free</a:t>
            </a:r>
            <a:r>
              <a:rPr lang="en-US" altLang="zh-CN" sz="2800" dirty="0">
                <a:solidFill>
                  <a:srgbClr val="006600"/>
                </a:solidFill>
                <a:latin typeface="微软雅黑" panose="020B0503020204020204" pitchFamily="34" charset="-122"/>
                <a:ea typeface="微软雅黑" panose="020B0503020204020204" pitchFamily="34" charset="-122"/>
              </a:rPr>
              <a:t>(data);</a:t>
            </a:r>
            <a:r>
              <a:rPr lang="en-US" altLang="zh-CN" dirty="0"/>
              <a:t>//</a:t>
            </a:r>
            <a:r>
              <a:rPr lang="zh-CN" altLang="en-US" dirty="0"/>
              <a:t>释放资源</a:t>
            </a:r>
            <a:endParaRPr lang="en-US" altLang="zh-CN" sz="5400" dirty="0" smtClean="0">
              <a:solidFill>
                <a:srgbClr val="006600"/>
              </a:solidFill>
              <a:latin typeface="微软雅黑" panose="020B0503020204020204" pitchFamily="34" charset="-122"/>
              <a:ea typeface="微软雅黑" panose="020B0503020204020204" pitchFamily="34" charset="-122"/>
            </a:endParaRPr>
          </a:p>
          <a:p>
            <a:r>
              <a:rPr lang="en-US" altLang="zh-CN" dirty="0" smtClean="0"/>
              <a:t>…}</a:t>
            </a:r>
            <a:endParaRPr lang="en-US" altLang="zh-CN" dirty="0"/>
          </a:p>
        </p:txBody>
      </p:sp>
      <p:sp>
        <p:nvSpPr>
          <p:cNvPr id="3" name="圆角矩形 2"/>
          <p:cNvSpPr/>
          <p:nvPr/>
        </p:nvSpPr>
        <p:spPr>
          <a:xfrm>
            <a:off x="1819989" y="4659856"/>
            <a:ext cx="9961053" cy="102018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1819989" y="3798203"/>
            <a:ext cx="9961053" cy="47255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68271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3" grpId="1" animBg="1"/>
      <p:bldP spid="13"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323987"/>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Step1.1</a:t>
            </a:r>
            <a:r>
              <a:rPr lang="zh-CN" altLang="en-US" sz="2800" dirty="0" smtClean="0"/>
              <a:t>：</a:t>
            </a:r>
            <a:r>
              <a:rPr lang="zh-CN" altLang="en-US" sz="2800" dirty="0"/>
              <a:t>加载纹素数据</a:t>
            </a:r>
            <a:endParaRPr lang="en-US" altLang="zh-CN" sz="2800" dirty="0" smtClean="0"/>
          </a:p>
          <a:p>
            <a:pPr marL="914400" lvl="1" indent="-457200">
              <a:lnSpc>
                <a:spcPct val="150000"/>
              </a:lnSpc>
              <a:buClr>
                <a:schemeClr val="accent1"/>
              </a:buClr>
              <a:buFont typeface="Wingdings" panose="05000000000000000000" pitchFamily="2" charset="2"/>
              <a:buChar char="n"/>
            </a:pPr>
            <a:r>
              <a:rPr lang="en-US" altLang="zh-CN" sz="2800" dirty="0" err="1">
                <a:solidFill>
                  <a:srgbClr val="006600"/>
                </a:solidFill>
                <a:latin typeface="微软雅黑" panose="020B0503020204020204" pitchFamily="34" charset="-122"/>
                <a:ea typeface="微软雅黑" panose="020B0503020204020204" pitchFamily="34" charset="-122"/>
              </a:rPr>
              <a:t>stbi_set_flip_vertically_on_load</a:t>
            </a:r>
            <a:r>
              <a:rPr lang="en-US" altLang="zh-CN" sz="2800" dirty="0">
                <a:solidFill>
                  <a:srgbClr val="006600"/>
                </a:solidFill>
                <a:latin typeface="微软雅黑" panose="020B0503020204020204" pitchFamily="34" charset="-122"/>
                <a:ea typeface="微软雅黑" panose="020B0503020204020204" pitchFamily="34" charset="-122"/>
              </a:rPr>
              <a:t>(true);</a:t>
            </a:r>
          </a:p>
          <a:p>
            <a:pPr marL="1371600" lvl="2" indent="-457200">
              <a:lnSpc>
                <a:spcPct val="150000"/>
              </a:lnSpc>
              <a:buClr>
                <a:schemeClr val="accent1"/>
              </a:buClr>
              <a:buFont typeface="Wingdings" panose="05000000000000000000" pitchFamily="2" charset="2"/>
              <a:buChar char="Ø"/>
            </a:pPr>
            <a:r>
              <a:rPr lang="zh-CN" altLang="en-US" sz="2800" dirty="0"/>
              <a:t>加载图像时，对</a:t>
            </a:r>
            <a:r>
              <a:rPr lang="en-US" altLang="zh-CN" sz="2800" dirty="0"/>
              <a:t>y</a:t>
            </a:r>
            <a:r>
              <a:rPr lang="zh-CN" altLang="en-US" sz="2800" dirty="0"/>
              <a:t>坐标进行翻转</a:t>
            </a:r>
            <a:endParaRPr lang="en-US" altLang="zh-CN" sz="2800" dirty="0" smtClean="0"/>
          </a:p>
          <a:p>
            <a:pPr marL="1371600" lvl="2" indent="-457200">
              <a:lnSpc>
                <a:spcPct val="150000"/>
              </a:lnSpc>
              <a:buClr>
                <a:schemeClr val="accent1"/>
              </a:buClr>
              <a:buFont typeface="Wingdings" panose="05000000000000000000" pitchFamily="2" charset="2"/>
              <a:buChar char="Ø"/>
            </a:pPr>
            <a:r>
              <a:rPr lang="zh-CN" altLang="en-US" sz="2800" dirty="0" smtClean="0"/>
              <a:t>因为 </a:t>
            </a:r>
            <a:r>
              <a:rPr lang="en-US" altLang="zh-CN" sz="2800" dirty="0"/>
              <a:t>OpenGL</a:t>
            </a:r>
            <a:r>
              <a:rPr lang="zh-CN" altLang="en-US" sz="2800" dirty="0"/>
              <a:t>的纹理坐标起点在于左下</a:t>
            </a:r>
            <a:r>
              <a:rPr lang="zh-CN" altLang="en-US" sz="2800" dirty="0" smtClean="0"/>
              <a:t>角，而</a:t>
            </a:r>
            <a:r>
              <a:rPr lang="zh-CN" altLang="en-US" sz="2800" dirty="0"/>
              <a:t>图像纹理坐标的起点在于左</a:t>
            </a:r>
            <a:r>
              <a:rPr lang="zh-CN" altLang="en-US" sz="2800" dirty="0" smtClean="0"/>
              <a:t>上角</a:t>
            </a:r>
            <a:endParaRPr lang="en-US" altLang="zh-CN" sz="2800" dirty="0" smtClean="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14" name="组合 13"/>
          <p:cNvGrpSpPr/>
          <p:nvPr/>
        </p:nvGrpSpPr>
        <p:grpSpPr>
          <a:xfrm>
            <a:off x="1403349" y="4292504"/>
            <a:ext cx="2239846" cy="2311733"/>
            <a:chOff x="1403349" y="4292504"/>
            <a:chExt cx="2239846" cy="2311733"/>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349" y="4292504"/>
              <a:ext cx="2239846" cy="2239846"/>
            </a:xfrm>
            <a:prstGeom prst="rect">
              <a:avLst/>
            </a:prstGeom>
          </p:spPr>
        </p:pic>
        <p:sp>
          <p:nvSpPr>
            <p:cNvPr id="5" name="文本框 4"/>
            <p:cNvSpPr txBox="1"/>
            <p:nvPr/>
          </p:nvSpPr>
          <p:spPr>
            <a:xfrm>
              <a:off x="1849257" y="6204127"/>
              <a:ext cx="1210588" cy="400110"/>
            </a:xfrm>
            <a:prstGeom prst="rect">
              <a:avLst/>
            </a:prstGeom>
            <a:noFill/>
          </p:spPr>
          <p:txBody>
            <a:bodyPr wrap="none" rtlCol="0">
              <a:spAutoFit/>
            </a:bodyPr>
            <a:lstStyle/>
            <a:p>
              <a:r>
                <a:rPr lang="zh-CN" altLang="en-US" sz="2000" dirty="0"/>
                <a:t>原始</a:t>
              </a:r>
              <a:r>
                <a:rPr lang="zh-CN" altLang="en-US" sz="2000" dirty="0" smtClean="0"/>
                <a:t>图形</a:t>
              </a:r>
              <a:endParaRPr lang="zh-CN" altLang="en-US" sz="2000" dirty="0"/>
            </a:p>
          </p:txBody>
        </p:sp>
      </p:grpSp>
      <p:grpSp>
        <p:nvGrpSpPr>
          <p:cNvPr id="16" name="组合 15"/>
          <p:cNvGrpSpPr/>
          <p:nvPr/>
        </p:nvGrpSpPr>
        <p:grpSpPr>
          <a:xfrm>
            <a:off x="4767104" y="4257535"/>
            <a:ext cx="2581275" cy="2346702"/>
            <a:chOff x="4767104" y="4257535"/>
            <a:chExt cx="2581275" cy="2346702"/>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104" y="4257535"/>
              <a:ext cx="2581275" cy="2000250"/>
            </a:xfrm>
            <a:prstGeom prst="rect">
              <a:avLst/>
            </a:prstGeom>
          </p:spPr>
        </p:pic>
        <p:sp>
          <p:nvSpPr>
            <p:cNvPr id="13" name="文本框 12"/>
            <p:cNvSpPr txBox="1"/>
            <p:nvPr/>
          </p:nvSpPr>
          <p:spPr>
            <a:xfrm>
              <a:off x="5053301" y="6204127"/>
              <a:ext cx="2008883" cy="400110"/>
            </a:xfrm>
            <a:prstGeom prst="rect">
              <a:avLst/>
            </a:prstGeom>
            <a:noFill/>
          </p:spPr>
          <p:txBody>
            <a:bodyPr wrap="none" rtlCol="0">
              <a:spAutoFit/>
            </a:bodyPr>
            <a:lstStyle/>
            <a:p>
              <a:r>
                <a:rPr lang="zh-CN" altLang="en-US" sz="2000" dirty="0" smtClean="0"/>
                <a:t>不翻转时的图形</a:t>
              </a:r>
              <a:endParaRPr lang="zh-CN" altLang="en-US" sz="2000" dirty="0"/>
            </a:p>
          </p:txBody>
        </p:sp>
      </p:grpSp>
      <p:grpSp>
        <p:nvGrpSpPr>
          <p:cNvPr id="17" name="组合 16"/>
          <p:cNvGrpSpPr/>
          <p:nvPr/>
        </p:nvGrpSpPr>
        <p:grpSpPr>
          <a:xfrm>
            <a:off x="8562821" y="4419460"/>
            <a:ext cx="2438400" cy="2154529"/>
            <a:chOff x="8562821" y="4419460"/>
            <a:chExt cx="2438400" cy="2154529"/>
          </a:xfrm>
        </p:grpSpPr>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2821" y="4419460"/>
              <a:ext cx="2438400" cy="1676400"/>
            </a:xfrm>
            <a:prstGeom prst="rect">
              <a:avLst/>
            </a:prstGeom>
          </p:spPr>
        </p:pic>
        <p:sp>
          <p:nvSpPr>
            <p:cNvPr id="15" name="文本框 14"/>
            <p:cNvSpPr txBox="1"/>
            <p:nvPr/>
          </p:nvSpPr>
          <p:spPr>
            <a:xfrm>
              <a:off x="8920246" y="6173879"/>
              <a:ext cx="1723549" cy="400110"/>
            </a:xfrm>
            <a:prstGeom prst="rect">
              <a:avLst/>
            </a:prstGeom>
            <a:noFill/>
          </p:spPr>
          <p:txBody>
            <a:bodyPr wrap="none" rtlCol="0">
              <a:spAutoFit/>
            </a:bodyPr>
            <a:lstStyle/>
            <a:p>
              <a:r>
                <a:rPr lang="zh-CN" altLang="en-US" sz="2000" dirty="0" smtClean="0"/>
                <a:t>翻转时的图形</a:t>
              </a:r>
              <a:endParaRPr lang="zh-CN" altLang="en-US" sz="2000" dirty="0"/>
            </a:p>
          </p:txBody>
        </p:sp>
      </p:grpSp>
    </p:spTree>
    <p:extLst>
      <p:ext uri="{BB962C8B-B14F-4D97-AF65-F5344CB8AC3E}">
        <p14:creationId xmlns:p14="http://schemas.microsoft.com/office/powerpoint/2010/main" val="9852667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025717"/>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Step1.2</a:t>
            </a:r>
            <a:r>
              <a:rPr lang="zh-CN" altLang="en-US" sz="2800" dirty="0" smtClean="0"/>
              <a:t>：</a:t>
            </a:r>
            <a:r>
              <a:rPr lang="zh-CN" altLang="en-US" sz="2800" dirty="0"/>
              <a:t>处理</a:t>
            </a:r>
            <a:r>
              <a:rPr lang="zh-CN" altLang="en-US" sz="2800" dirty="0" smtClean="0"/>
              <a:t>纹理对象</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400" dirty="0" smtClean="0"/>
              <a:t>创建</a:t>
            </a:r>
            <a:r>
              <a:rPr lang="zh-CN" altLang="en-US" sz="2400" dirty="0"/>
              <a:t>纹理对象</a:t>
            </a:r>
            <a:endParaRPr lang="en-US" altLang="zh-CN" sz="2400" dirty="0"/>
          </a:p>
          <a:p>
            <a:pPr lvl="1">
              <a:lnSpc>
                <a:spcPct val="150000"/>
              </a:lnSpc>
              <a:buClr>
                <a:schemeClr val="accent1"/>
              </a:buClr>
            </a:pP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glGenTextures</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GLsizei</a:t>
            </a:r>
            <a:r>
              <a:rPr lang="en-US" altLang="zh-CN" sz="2400" dirty="0">
                <a:solidFill>
                  <a:srgbClr val="006600"/>
                </a:solidFill>
                <a:latin typeface="微软雅黑" panose="020B0503020204020204" pitchFamily="34" charset="-122"/>
                <a:ea typeface="微软雅黑" panose="020B0503020204020204" pitchFamily="34" charset="-122"/>
              </a:rPr>
              <a:t> n, </a:t>
            </a:r>
            <a:r>
              <a:rPr lang="en-US" altLang="zh-CN" sz="2400" dirty="0" err="1">
                <a:solidFill>
                  <a:srgbClr val="006600"/>
                </a:solidFill>
                <a:latin typeface="微软雅黑" panose="020B0503020204020204" pitchFamily="34" charset="-122"/>
                <a:ea typeface="微软雅黑" panose="020B0503020204020204" pitchFamily="34" charset="-122"/>
              </a:rPr>
              <a:t>GLunit</a:t>
            </a:r>
            <a:r>
              <a:rPr lang="en-US" altLang="zh-CN" sz="2400" dirty="0">
                <a:solidFill>
                  <a:srgbClr val="006600"/>
                </a:solidFill>
                <a:latin typeface="微软雅黑" panose="020B0503020204020204" pitchFamily="34" charset="-122"/>
                <a:ea typeface="微软雅黑" panose="020B0503020204020204" pitchFamily="34" charset="-122"/>
              </a:rPr>
              <a:t> *textures);</a:t>
            </a:r>
          </a:p>
          <a:p>
            <a:pPr marL="914400" lvl="1" indent="-457200">
              <a:lnSpc>
                <a:spcPct val="150000"/>
              </a:lnSpc>
              <a:buClr>
                <a:schemeClr val="accent1"/>
              </a:buClr>
              <a:buFont typeface="Wingdings" panose="05000000000000000000" pitchFamily="2" charset="2"/>
              <a:buChar char="n"/>
            </a:pPr>
            <a:r>
              <a:rPr lang="zh-CN" altLang="en-US" sz="2400" dirty="0"/>
              <a:t>绑定纹理对象</a:t>
            </a:r>
            <a:endParaRPr lang="en-US" altLang="zh-CN" sz="2400" dirty="0"/>
          </a:p>
          <a:p>
            <a:pPr algn="just">
              <a:lnSpc>
                <a:spcPct val="140000"/>
              </a:lnSpc>
              <a:defRPr/>
            </a:pPr>
            <a:r>
              <a:rPr lang="en-US" altLang="zh-CN" sz="2400" dirty="0">
                <a:solidFill>
                  <a:srgbClr val="006600"/>
                </a:solidFill>
                <a:latin typeface="微软雅黑" panose="020B0503020204020204" pitchFamily="34" charset="-122"/>
                <a:ea typeface="微软雅黑" panose="020B0503020204020204" pitchFamily="34" charset="-122"/>
              </a:rPr>
              <a:t>          Void </a:t>
            </a:r>
            <a:r>
              <a:rPr lang="en-US" altLang="zh-CN" sz="2400" dirty="0" err="1">
                <a:solidFill>
                  <a:srgbClr val="006600"/>
                </a:solidFill>
                <a:latin typeface="微软雅黑" panose="020B0503020204020204" pitchFamily="34" charset="-122"/>
                <a:ea typeface="微软雅黑" panose="020B0503020204020204" pitchFamily="34" charset="-122"/>
              </a:rPr>
              <a:t>glBindTextureUnit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GLuint</a:t>
            </a:r>
            <a:r>
              <a:rPr lang="en-US" altLang="zh-CN" sz="2400" dirty="0">
                <a:solidFill>
                  <a:srgbClr val="006600"/>
                </a:solidFill>
                <a:latin typeface="微软雅黑" panose="020B0503020204020204" pitchFamily="34" charset="-122"/>
                <a:ea typeface="微软雅黑" panose="020B0503020204020204" pitchFamily="34" charset="-122"/>
              </a:rPr>
              <a:t> unit, </a:t>
            </a:r>
            <a:r>
              <a:rPr lang="en-US" altLang="zh-CN" sz="2400" dirty="0" err="1">
                <a:solidFill>
                  <a:srgbClr val="006600"/>
                </a:solidFill>
                <a:latin typeface="微软雅黑" panose="020B0503020204020204" pitchFamily="34" charset="-122"/>
                <a:ea typeface="微软雅黑" panose="020B0503020204020204" pitchFamily="34" charset="-122"/>
              </a:rPr>
              <a:t>GLuint</a:t>
            </a:r>
            <a:r>
              <a:rPr lang="en-US" altLang="zh-CN" sz="2400" dirty="0">
                <a:solidFill>
                  <a:srgbClr val="006600"/>
                </a:solidFill>
                <a:latin typeface="微软雅黑" panose="020B0503020204020204" pitchFamily="34" charset="-122"/>
                <a:ea typeface="微软雅黑" panose="020B0503020204020204" pitchFamily="34" charset="-122"/>
              </a:rPr>
              <a:t> texture)</a:t>
            </a:r>
            <a:endParaRPr lang="zh-CN" altLang="en-US" sz="2400" dirty="0"/>
          </a:p>
          <a:p>
            <a:pPr marL="914400" lvl="1" indent="-457200">
              <a:lnSpc>
                <a:spcPct val="150000"/>
              </a:lnSpc>
              <a:buClr>
                <a:schemeClr val="accent1"/>
              </a:buClr>
              <a:buFont typeface="Wingdings" panose="05000000000000000000" pitchFamily="2" charset="2"/>
              <a:buChar char="n"/>
            </a:pPr>
            <a:r>
              <a:rPr lang="zh-CN" altLang="en-US" sz="2400" dirty="0" smtClean="0"/>
              <a:t>删除</a:t>
            </a:r>
            <a:r>
              <a:rPr lang="zh-CN" altLang="en-US" sz="2400" dirty="0"/>
              <a:t>纹理对象</a:t>
            </a:r>
            <a:endParaRPr lang="en-US" altLang="zh-CN" sz="2400" dirty="0"/>
          </a:p>
          <a:p>
            <a:pPr lvl="1">
              <a:lnSpc>
                <a:spcPct val="150000"/>
              </a:lnSpc>
              <a:buClr>
                <a:schemeClr val="accent1"/>
              </a:buClr>
            </a:pPr>
            <a:r>
              <a:rPr lang="en-US" altLang="zh-CN" sz="2400" dirty="0">
                <a:solidFill>
                  <a:srgbClr val="006600"/>
                </a:solidFill>
                <a:latin typeface="微软雅黑" panose="020B0503020204020204" pitchFamily="34" charset="-122"/>
                <a:ea typeface="微软雅黑" panose="020B0503020204020204" pitchFamily="34" charset="-122"/>
              </a:rPr>
              <a:t>      Void </a:t>
            </a:r>
            <a:r>
              <a:rPr lang="en-US" altLang="zh-CN" sz="2400" dirty="0" err="1">
                <a:solidFill>
                  <a:srgbClr val="006600"/>
                </a:solidFill>
                <a:latin typeface="微软雅黑" panose="020B0503020204020204" pitchFamily="34" charset="-122"/>
                <a:ea typeface="微软雅黑" panose="020B0503020204020204" pitchFamily="34" charset="-122"/>
              </a:rPr>
              <a:t>glDeleteTextures</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GLsizei</a:t>
            </a:r>
            <a:r>
              <a:rPr lang="en-US" altLang="zh-CN" sz="2400" dirty="0">
                <a:solidFill>
                  <a:srgbClr val="006600"/>
                </a:solidFill>
                <a:latin typeface="微软雅黑" panose="020B0503020204020204" pitchFamily="34" charset="-122"/>
                <a:ea typeface="微软雅黑" panose="020B0503020204020204" pitchFamily="34" charset="-122"/>
              </a:rPr>
              <a:t> n, </a:t>
            </a:r>
            <a:r>
              <a:rPr lang="en-US" altLang="zh-CN" sz="2400" dirty="0" err="1">
                <a:solidFill>
                  <a:srgbClr val="006600"/>
                </a:solidFill>
                <a:latin typeface="微软雅黑" panose="020B0503020204020204" pitchFamily="34" charset="-122"/>
                <a:ea typeface="微软雅黑" panose="020B0503020204020204" pitchFamily="34" charset="-122"/>
              </a:rPr>
              <a:t>GLunit</a:t>
            </a:r>
            <a:r>
              <a:rPr lang="en-US" altLang="zh-CN" sz="2400" dirty="0">
                <a:solidFill>
                  <a:srgbClr val="006600"/>
                </a:solidFill>
                <a:latin typeface="微软雅黑" panose="020B0503020204020204" pitchFamily="34" charset="-122"/>
                <a:ea typeface="微软雅黑" panose="020B0503020204020204" pitchFamily="34" charset="-122"/>
              </a:rPr>
              <a:t> *textures</a:t>
            </a:r>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en-US" altLang="zh-CN" sz="28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1734815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370427"/>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Step1.3</a:t>
            </a:r>
            <a:r>
              <a:rPr lang="zh-CN" altLang="en-US" sz="2800" dirty="0" smtClean="0"/>
              <a:t>：指定纹理参数</a:t>
            </a:r>
            <a:endParaRPr lang="en-US" altLang="zh-CN" sz="2800" dirty="0" smtClean="0"/>
          </a:p>
          <a:p>
            <a:r>
              <a:rPr lang="en-US" altLang="zh-CN" dirty="0"/>
              <a:t>void initial (void)</a:t>
            </a:r>
          </a:p>
          <a:p>
            <a:r>
              <a:rPr lang="en-US" altLang="zh-CN" dirty="0"/>
              <a:t>{…</a:t>
            </a:r>
          </a:p>
          <a:p>
            <a:pPr lvl="1"/>
            <a:r>
              <a:rPr lang="en-US" altLang="zh-CN" dirty="0"/>
              <a:t>//</a:t>
            </a:r>
            <a:r>
              <a:rPr lang="zh-CN" altLang="en-US" dirty="0"/>
              <a:t>指定纹理属性</a:t>
            </a:r>
          </a:p>
          <a:p>
            <a:pPr lvl="1"/>
            <a:r>
              <a:rPr lang="en-US" altLang="zh-CN" sz="2000" dirty="0">
                <a:solidFill>
                  <a:srgbClr val="006600"/>
                </a:solidFill>
                <a:latin typeface="微软雅黑" panose="020B0503020204020204" pitchFamily="34" charset="-122"/>
                <a:ea typeface="微软雅黑" panose="020B0503020204020204" pitchFamily="34" charset="-122"/>
              </a:rPr>
              <a:t>static </a:t>
            </a:r>
            <a:r>
              <a:rPr lang="en-US" altLang="zh-CN" sz="2000" dirty="0" err="1">
                <a:solidFill>
                  <a:srgbClr val="006600"/>
                </a:solidFill>
                <a:latin typeface="微软雅黑" panose="020B0503020204020204" pitchFamily="34" charset="-122"/>
                <a:ea typeface="微软雅黑" panose="020B0503020204020204" pitchFamily="34" charset="-122"/>
              </a:rPr>
              <a:t>const</a:t>
            </a:r>
            <a:r>
              <a:rPr lang="en-US" altLang="zh-CN" sz="2000" dirty="0">
                <a:solidFill>
                  <a:srgbClr val="006600"/>
                </a:solidFill>
                <a:latin typeface="微软雅黑" panose="020B0503020204020204" pitchFamily="34" charset="-122"/>
                <a:ea typeface="微软雅黑" panose="020B0503020204020204" pitchFamily="34" charset="-122"/>
              </a:rPr>
              <a:t> </a:t>
            </a:r>
            <a:r>
              <a:rPr lang="en-US" altLang="zh-CN" sz="2000" dirty="0" err="1">
                <a:solidFill>
                  <a:srgbClr val="006600"/>
                </a:solidFill>
                <a:latin typeface="微软雅黑" panose="020B0503020204020204" pitchFamily="34" charset="-122"/>
                <a:ea typeface="微软雅黑" panose="020B0503020204020204" pitchFamily="34" charset="-122"/>
              </a:rPr>
              <a:t>GLint</a:t>
            </a:r>
            <a:r>
              <a:rPr lang="en-US" altLang="zh-CN" sz="2000" dirty="0">
                <a:solidFill>
                  <a:srgbClr val="006600"/>
                </a:solidFill>
                <a:latin typeface="微软雅黑" panose="020B0503020204020204" pitchFamily="34" charset="-122"/>
                <a:ea typeface="微软雅黑" panose="020B0503020204020204" pitchFamily="34" charset="-122"/>
              </a:rPr>
              <a:t> swizzles[] = { GL_RED, GL_RED, GL_RED, GL_ONE };</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glTexParameteriv</a:t>
            </a:r>
            <a:r>
              <a:rPr lang="en-US" altLang="zh-CN" sz="2000" dirty="0">
                <a:solidFill>
                  <a:srgbClr val="006600"/>
                </a:solidFill>
                <a:latin typeface="微软雅黑" panose="020B0503020204020204" pitchFamily="34" charset="-122"/>
                <a:ea typeface="微软雅黑" panose="020B0503020204020204" pitchFamily="34" charset="-122"/>
              </a:rPr>
              <a:t>(GL_TEXTURE_2D, GL_TEXTURE_SWIZZLE_RGBA, swizzles);</a:t>
            </a:r>
            <a:br>
              <a:rPr lang="en-US" altLang="zh-CN" sz="2000" dirty="0">
                <a:solidFill>
                  <a:srgbClr val="006600"/>
                </a:solidFill>
                <a:latin typeface="微软雅黑" panose="020B0503020204020204" pitchFamily="34" charset="-122"/>
                <a:ea typeface="微软雅黑" panose="020B0503020204020204" pitchFamily="34" charset="-122"/>
              </a:rPr>
            </a:br>
            <a:endParaRPr lang="en-US" altLang="zh-CN" sz="2000" dirty="0">
              <a:solidFill>
                <a:srgbClr val="006600"/>
              </a:solidFill>
              <a:latin typeface="微软雅黑" panose="020B0503020204020204" pitchFamily="34" charset="-122"/>
              <a:ea typeface="微软雅黑" panose="020B0503020204020204" pitchFamily="34" charset="-122"/>
            </a:endParaRP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GL_TEXTURE_MIN_FILTER, GL_NEAREST);</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GL_TEXTURE_MAG_FILTER, GL_NEAREST);</a:t>
            </a:r>
          </a:p>
          <a:p>
            <a:pPr lvl="1"/>
            <a:endParaRPr lang="en-US" altLang="zh-CN" sz="2400" dirty="0">
              <a:solidFill>
                <a:srgbClr val="006600"/>
              </a:solidFill>
              <a:latin typeface="微软雅黑" panose="020B0503020204020204" pitchFamily="34" charset="-122"/>
              <a:ea typeface="微软雅黑" panose="020B0503020204020204" pitchFamily="34" charset="-122"/>
            </a:endParaRP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GL_TEXTURE_WRAP_S, GL_REPEAT);</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GL_TEXTURE_WRAP_T, GL_REPEAT);</a:t>
            </a:r>
          </a:p>
          <a:p>
            <a:r>
              <a:rPr lang="en-US" altLang="zh-CN" dirty="0"/>
              <a:t>…}</a:t>
            </a: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42889486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01675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Step1.3</a:t>
            </a:r>
            <a:r>
              <a:rPr lang="zh-CN" altLang="en-US" sz="2800" dirty="0" smtClean="0"/>
              <a:t>：指定纹理参数</a:t>
            </a:r>
            <a:endParaRPr lang="en-US" altLang="zh-CN" sz="2800" dirty="0" smtClean="0"/>
          </a:p>
          <a:p>
            <a:r>
              <a:rPr lang="en-US" altLang="zh-CN" dirty="0"/>
              <a:t>void initial (void)</a:t>
            </a:r>
          </a:p>
          <a:p>
            <a:r>
              <a:rPr lang="en-US" altLang="zh-CN" dirty="0"/>
              <a:t>{…</a:t>
            </a:r>
          </a:p>
          <a:p>
            <a:pPr lvl="1"/>
            <a:r>
              <a:rPr lang="en-US" altLang="zh-CN" dirty="0"/>
              <a:t>//</a:t>
            </a:r>
            <a:r>
              <a:rPr lang="zh-CN" altLang="en-US" dirty="0"/>
              <a:t>指定纹理属性</a:t>
            </a:r>
          </a:p>
          <a:p>
            <a:pPr lvl="1"/>
            <a:r>
              <a:rPr lang="en-US" altLang="zh-CN" sz="2000" dirty="0">
                <a:solidFill>
                  <a:srgbClr val="006600"/>
                </a:solidFill>
                <a:latin typeface="微软雅黑" panose="020B0503020204020204" pitchFamily="34" charset="-122"/>
                <a:ea typeface="微软雅黑" panose="020B0503020204020204" pitchFamily="34" charset="-122"/>
              </a:rPr>
              <a:t>static </a:t>
            </a:r>
            <a:r>
              <a:rPr lang="en-US" altLang="zh-CN" sz="2000" dirty="0" err="1">
                <a:solidFill>
                  <a:srgbClr val="006600"/>
                </a:solidFill>
                <a:latin typeface="微软雅黑" panose="020B0503020204020204" pitchFamily="34" charset="-122"/>
                <a:ea typeface="微软雅黑" panose="020B0503020204020204" pitchFamily="34" charset="-122"/>
              </a:rPr>
              <a:t>const</a:t>
            </a:r>
            <a:r>
              <a:rPr lang="en-US" altLang="zh-CN" sz="2000" dirty="0">
                <a:solidFill>
                  <a:srgbClr val="006600"/>
                </a:solidFill>
                <a:latin typeface="微软雅黑" panose="020B0503020204020204" pitchFamily="34" charset="-122"/>
                <a:ea typeface="微软雅黑" panose="020B0503020204020204" pitchFamily="34" charset="-122"/>
              </a:rPr>
              <a:t> </a:t>
            </a:r>
            <a:r>
              <a:rPr lang="en-US" altLang="zh-CN" sz="2000" dirty="0" err="1">
                <a:solidFill>
                  <a:srgbClr val="006600"/>
                </a:solidFill>
                <a:latin typeface="微软雅黑" panose="020B0503020204020204" pitchFamily="34" charset="-122"/>
                <a:ea typeface="微软雅黑" panose="020B0503020204020204" pitchFamily="34" charset="-122"/>
              </a:rPr>
              <a:t>GLint</a:t>
            </a:r>
            <a:r>
              <a:rPr lang="en-US" altLang="zh-CN" sz="2000" dirty="0">
                <a:solidFill>
                  <a:srgbClr val="006600"/>
                </a:solidFill>
                <a:latin typeface="微软雅黑" panose="020B0503020204020204" pitchFamily="34" charset="-122"/>
                <a:ea typeface="微软雅黑" panose="020B0503020204020204" pitchFamily="34" charset="-122"/>
              </a:rPr>
              <a:t> swizzles[] = { GL_RED, GL_RED, GL_RED, GL_ONE };</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glTexParameteriv</a:t>
            </a:r>
            <a:r>
              <a:rPr lang="en-US" altLang="zh-CN" sz="2000" dirty="0">
                <a:solidFill>
                  <a:srgbClr val="006600"/>
                </a:solidFill>
                <a:latin typeface="微软雅黑" panose="020B0503020204020204" pitchFamily="34" charset="-122"/>
                <a:ea typeface="微软雅黑" panose="020B0503020204020204" pitchFamily="34" charset="-122"/>
              </a:rPr>
              <a:t>(GL_TEXTURE_2D, GL_TEXTURE_SWIZZLE_RGBA, swizzles);</a:t>
            </a:r>
            <a:br>
              <a:rPr lang="en-US" altLang="zh-CN" sz="2000" dirty="0">
                <a:solidFill>
                  <a:srgbClr val="006600"/>
                </a:solidFill>
                <a:latin typeface="微软雅黑" panose="020B0503020204020204" pitchFamily="34" charset="-122"/>
                <a:ea typeface="微软雅黑" panose="020B0503020204020204" pitchFamily="34" charset="-122"/>
              </a:rPr>
            </a:br>
            <a:endParaRPr lang="en-US" altLang="zh-CN" sz="2000" dirty="0">
              <a:solidFill>
                <a:srgbClr val="006600"/>
              </a:solidFill>
              <a:latin typeface="微软雅黑" panose="020B0503020204020204" pitchFamily="34" charset="-122"/>
              <a:ea typeface="微软雅黑" panose="020B0503020204020204" pitchFamily="34" charset="-122"/>
            </a:endParaRP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GL_TEXTURE_MIN_FILTER, GL_NEAREST);</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GL_TEXTURE_MAG_FILTER, GL_NEAREST);</a:t>
            </a:r>
          </a:p>
          <a:p>
            <a:pPr lvl="1"/>
            <a:endParaRPr lang="en-US" altLang="zh-CN" sz="2400" dirty="0">
              <a:solidFill>
                <a:srgbClr val="006600"/>
              </a:solidFill>
              <a:latin typeface="微软雅黑" panose="020B0503020204020204" pitchFamily="34" charset="-122"/>
              <a:ea typeface="微软雅黑" panose="020B0503020204020204" pitchFamily="34" charset="-122"/>
            </a:endParaRP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GL_TEXTURE_WRAP_S, GL_REPEAT);</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GL_TEXTURE_WRAP_T, GL_REPEAT);</a:t>
            </a:r>
          </a:p>
          <a:p>
            <a:r>
              <a:rPr lang="en-US" altLang="zh-CN" dirty="0"/>
              <a:t>…}</a:t>
            </a:r>
          </a:p>
          <a:p>
            <a:pPr marL="914400" lvl="1" indent="-457200">
              <a:lnSpc>
                <a:spcPct val="150000"/>
              </a:lnSpc>
              <a:buClr>
                <a:schemeClr val="accent1"/>
              </a:buClr>
              <a:buFont typeface="Wingdings" panose="05000000000000000000" pitchFamily="2" charset="2"/>
              <a:buChar char="n"/>
            </a:pPr>
            <a:r>
              <a:rPr lang="zh-CN" altLang="en-US" sz="2800" dirty="0" smtClean="0"/>
              <a:t>设定颜色的重新排列</a:t>
            </a:r>
            <a:endParaRPr lang="en-US" altLang="zh-CN"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圆角矩形 4"/>
          <p:cNvSpPr/>
          <p:nvPr/>
        </p:nvSpPr>
        <p:spPr>
          <a:xfrm>
            <a:off x="1403349" y="2598533"/>
            <a:ext cx="9194976" cy="67144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58409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01675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Step1.3</a:t>
            </a:r>
            <a:r>
              <a:rPr lang="zh-CN" altLang="en-US" sz="2800" dirty="0" smtClean="0"/>
              <a:t>：指定纹理参数</a:t>
            </a:r>
            <a:endParaRPr lang="en-US" altLang="zh-CN" sz="2800" dirty="0" smtClean="0"/>
          </a:p>
          <a:p>
            <a:r>
              <a:rPr lang="en-US" altLang="zh-CN" dirty="0"/>
              <a:t>void initial (void)</a:t>
            </a:r>
          </a:p>
          <a:p>
            <a:r>
              <a:rPr lang="en-US" altLang="zh-CN" dirty="0"/>
              <a:t>{…</a:t>
            </a:r>
          </a:p>
          <a:p>
            <a:pPr lvl="1"/>
            <a:r>
              <a:rPr lang="en-US" altLang="zh-CN" dirty="0"/>
              <a:t>//</a:t>
            </a:r>
            <a:r>
              <a:rPr lang="zh-CN" altLang="en-US" dirty="0"/>
              <a:t>指定纹理属性</a:t>
            </a:r>
          </a:p>
          <a:p>
            <a:pPr lvl="1"/>
            <a:r>
              <a:rPr lang="en-US" altLang="zh-CN" sz="2000" dirty="0">
                <a:solidFill>
                  <a:srgbClr val="006600"/>
                </a:solidFill>
                <a:latin typeface="微软雅黑" panose="020B0503020204020204" pitchFamily="34" charset="-122"/>
                <a:ea typeface="微软雅黑" panose="020B0503020204020204" pitchFamily="34" charset="-122"/>
              </a:rPr>
              <a:t>static </a:t>
            </a:r>
            <a:r>
              <a:rPr lang="en-US" altLang="zh-CN" sz="2000" dirty="0" err="1">
                <a:solidFill>
                  <a:srgbClr val="006600"/>
                </a:solidFill>
                <a:latin typeface="微软雅黑" panose="020B0503020204020204" pitchFamily="34" charset="-122"/>
                <a:ea typeface="微软雅黑" panose="020B0503020204020204" pitchFamily="34" charset="-122"/>
              </a:rPr>
              <a:t>const</a:t>
            </a:r>
            <a:r>
              <a:rPr lang="en-US" altLang="zh-CN" sz="2000" dirty="0">
                <a:solidFill>
                  <a:srgbClr val="006600"/>
                </a:solidFill>
                <a:latin typeface="微软雅黑" panose="020B0503020204020204" pitchFamily="34" charset="-122"/>
                <a:ea typeface="微软雅黑" panose="020B0503020204020204" pitchFamily="34" charset="-122"/>
              </a:rPr>
              <a:t> </a:t>
            </a:r>
            <a:r>
              <a:rPr lang="en-US" altLang="zh-CN" sz="2000" dirty="0" err="1">
                <a:solidFill>
                  <a:srgbClr val="006600"/>
                </a:solidFill>
                <a:latin typeface="微软雅黑" panose="020B0503020204020204" pitchFamily="34" charset="-122"/>
                <a:ea typeface="微软雅黑" panose="020B0503020204020204" pitchFamily="34" charset="-122"/>
              </a:rPr>
              <a:t>GLint</a:t>
            </a:r>
            <a:r>
              <a:rPr lang="en-US" altLang="zh-CN" sz="2000" dirty="0">
                <a:solidFill>
                  <a:srgbClr val="006600"/>
                </a:solidFill>
                <a:latin typeface="微软雅黑" panose="020B0503020204020204" pitchFamily="34" charset="-122"/>
                <a:ea typeface="微软雅黑" panose="020B0503020204020204" pitchFamily="34" charset="-122"/>
              </a:rPr>
              <a:t> swizzles[] = { GL_RED, GL_RED, GL_RED, GL_ONE };</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glTexParameteriv</a:t>
            </a:r>
            <a:r>
              <a:rPr lang="en-US" altLang="zh-CN" sz="2000" dirty="0">
                <a:solidFill>
                  <a:srgbClr val="006600"/>
                </a:solidFill>
                <a:latin typeface="微软雅黑" panose="020B0503020204020204" pitchFamily="34" charset="-122"/>
                <a:ea typeface="微软雅黑" panose="020B0503020204020204" pitchFamily="34" charset="-122"/>
              </a:rPr>
              <a:t>(GL_TEXTURE_2D, GL_TEXTURE_SWIZZLE_RGBA, swizzles);</a:t>
            </a:r>
            <a:br>
              <a:rPr lang="en-US" altLang="zh-CN" sz="2000" dirty="0">
                <a:solidFill>
                  <a:srgbClr val="006600"/>
                </a:solidFill>
                <a:latin typeface="微软雅黑" panose="020B0503020204020204" pitchFamily="34" charset="-122"/>
                <a:ea typeface="微软雅黑" panose="020B0503020204020204" pitchFamily="34" charset="-122"/>
              </a:rPr>
            </a:br>
            <a:endParaRPr lang="en-US" altLang="zh-CN" sz="2000" dirty="0">
              <a:solidFill>
                <a:srgbClr val="006600"/>
              </a:solidFill>
              <a:latin typeface="微软雅黑" panose="020B0503020204020204" pitchFamily="34" charset="-122"/>
              <a:ea typeface="微软雅黑" panose="020B0503020204020204" pitchFamily="34" charset="-122"/>
            </a:endParaRP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GL_TEXTURE_MIN_FILTER, GL_NEAREST);</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GL_TEXTURE_MAG_FILTER, GL_NEAREST);</a:t>
            </a:r>
          </a:p>
          <a:p>
            <a:pPr lvl="1"/>
            <a:endParaRPr lang="en-US" altLang="zh-CN" sz="2400" dirty="0">
              <a:solidFill>
                <a:srgbClr val="006600"/>
              </a:solidFill>
              <a:latin typeface="微软雅黑" panose="020B0503020204020204" pitchFamily="34" charset="-122"/>
              <a:ea typeface="微软雅黑" panose="020B0503020204020204" pitchFamily="34" charset="-122"/>
            </a:endParaRP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GL_TEXTURE_WRAP_S, GL_REPEAT);</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GL_TEXTURE_WRAP_T, GL_REPEAT);</a:t>
            </a:r>
          </a:p>
          <a:p>
            <a:r>
              <a:rPr lang="en-US" altLang="zh-CN" dirty="0"/>
              <a:t>…}</a:t>
            </a:r>
          </a:p>
          <a:p>
            <a:pPr marL="914400" lvl="1" indent="-457200">
              <a:lnSpc>
                <a:spcPct val="150000"/>
              </a:lnSpc>
              <a:buClr>
                <a:schemeClr val="accent1"/>
              </a:buClr>
              <a:buFont typeface="Wingdings" panose="05000000000000000000" pitchFamily="2" charset="2"/>
              <a:buChar char="n"/>
            </a:pPr>
            <a:r>
              <a:rPr lang="zh-CN" altLang="en-US" sz="2800" dirty="0" smtClean="0"/>
              <a:t>设定</a:t>
            </a:r>
            <a:r>
              <a:rPr lang="en-US" altLang="zh-CN" sz="2800" dirty="0" smtClean="0"/>
              <a:t>filter</a:t>
            </a:r>
            <a:r>
              <a:rPr lang="zh-CN" altLang="en-US" sz="2800" dirty="0" smtClean="0"/>
              <a:t>参数</a:t>
            </a:r>
            <a:endParaRPr lang="en-US" altLang="zh-CN"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圆角矩形 4"/>
          <p:cNvSpPr/>
          <p:nvPr/>
        </p:nvSpPr>
        <p:spPr>
          <a:xfrm>
            <a:off x="1403349" y="3409122"/>
            <a:ext cx="9194976" cy="8547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84631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61664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Step1.3</a:t>
            </a:r>
            <a:r>
              <a:rPr lang="zh-CN" altLang="en-US" sz="2800" dirty="0"/>
              <a:t>：指定纹理参数</a:t>
            </a:r>
            <a:endParaRPr lang="zh-CN" altLang="en-US" sz="2800" dirty="0" smtClean="0"/>
          </a:p>
          <a:p>
            <a:pPr marL="914400" lvl="1" indent="-457200">
              <a:lnSpc>
                <a:spcPct val="150000"/>
              </a:lnSpc>
              <a:buClr>
                <a:schemeClr val="accent1"/>
              </a:buClr>
              <a:buFont typeface="Wingdings" panose="05000000000000000000" pitchFamily="2" charset="2"/>
              <a:buChar char="n"/>
            </a:pPr>
            <a:r>
              <a:rPr lang="zh-CN" altLang="en-US" sz="2800" dirty="0"/>
              <a:t>纹素与像素的对应</a:t>
            </a:r>
            <a:r>
              <a:rPr lang="zh-CN" altLang="en-US" sz="2800" dirty="0" smtClean="0"/>
              <a:t>关系</a:t>
            </a:r>
            <a:endParaRPr lang="en-US" altLang="zh-CN" sz="2800" dirty="0" smtClean="0"/>
          </a:p>
          <a:p>
            <a:pPr marL="1371600" lvl="2" indent="-457200">
              <a:lnSpc>
                <a:spcPct val="150000"/>
              </a:lnSpc>
              <a:buClr>
                <a:schemeClr val="accent1"/>
              </a:buClr>
              <a:buFont typeface="Wingdings" panose="05000000000000000000" pitchFamily="2" charset="2"/>
              <a:buChar char="Ø"/>
            </a:pPr>
            <a:r>
              <a:rPr lang="zh-CN" altLang="en-US" sz="2800" dirty="0" smtClean="0"/>
              <a:t>一</a:t>
            </a:r>
            <a:r>
              <a:rPr lang="zh-CN" altLang="en-US" sz="2800" dirty="0"/>
              <a:t>个纹素最终对应屏幕上的多个像素，这称之为放大</a:t>
            </a:r>
            <a:r>
              <a:rPr lang="en-US" altLang="zh-CN" sz="2800" dirty="0"/>
              <a:t>(magnification</a:t>
            </a:r>
            <a:r>
              <a:rPr lang="en-US" altLang="zh-CN" sz="2800" dirty="0" smtClean="0"/>
              <a:t>)</a:t>
            </a:r>
          </a:p>
          <a:p>
            <a:pPr marL="1371600" lvl="2" indent="-457200">
              <a:lnSpc>
                <a:spcPct val="150000"/>
              </a:lnSpc>
              <a:buClr>
                <a:schemeClr val="accent1"/>
              </a:buClr>
              <a:buFont typeface="Wingdings" panose="05000000000000000000" pitchFamily="2" charset="2"/>
              <a:buChar char="Ø"/>
            </a:pPr>
            <a:r>
              <a:rPr lang="zh-CN" altLang="en-US" sz="2800" dirty="0" smtClean="0"/>
              <a:t>一</a:t>
            </a:r>
            <a:r>
              <a:rPr lang="zh-CN" altLang="en-US" sz="2800" dirty="0"/>
              <a:t>个纹素对应屏幕上的一</a:t>
            </a:r>
            <a:r>
              <a:rPr lang="zh-CN" altLang="en-US" sz="2800" dirty="0" smtClean="0"/>
              <a:t>个像素</a:t>
            </a:r>
            <a:endParaRPr lang="en-US" altLang="zh-CN" sz="2800" dirty="0" smtClean="0"/>
          </a:p>
          <a:p>
            <a:pPr marL="1371600" lvl="2" indent="-457200">
              <a:lnSpc>
                <a:spcPct val="150000"/>
              </a:lnSpc>
              <a:buClr>
                <a:schemeClr val="accent1"/>
              </a:buClr>
              <a:buFont typeface="Wingdings" panose="05000000000000000000" pitchFamily="2" charset="2"/>
              <a:buChar char="Ø"/>
            </a:pPr>
            <a:r>
              <a:rPr lang="zh-CN" altLang="en-US" sz="2800" dirty="0" smtClean="0"/>
              <a:t>一</a:t>
            </a:r>
            <a:r>
              <a:rPr lang="zh-CN" altLang="en-US" sz="2800" dirty="0"/>
              <a:t>个纹素对应少于一个像素，或者说多个纹素对应屏幕上的一个像素，这个称之为缩小</a:t>
            </a:r>
            <a:r>
              <a:rPr lang="en-US" altLang="zh-CN" sz="2800" dirty="0"/>
              <a:t>(</a:t>
            </a:r>
            <a:r>
              <a:rPr lang="en-US" altLang="zh-CN" sz="2800" dirty="0" err="1"/>
              <a:t>minification</a:t>
            </a:r>
            <a:r>
              <a:rPr lang="en-US" altLang="zh-CN" sz="2800" dirty="0" smtClean="0"/>
              <a:t>)</a:t>
            </a:r>
            <a:r>
              <a:rPr lang="en-US" altLang="zh-CN" sz="2800" dirty="0" smtClean="0">
                <a:solidFill>
                  <a:srgbClr val="006600"/>
                </a:solidFill>
                <a:latin typeface="微软雅黑" panose="020B0503020204020204" pitchFamily="34" charset="-122"/>
                <a:ea typeface="微软雅黑" panose="020B0503020204020204" pitchFamily="34" charset="-122"/>
              </a:rPr>
              <a:t> </a:t>
            </a:r>
            <a:endParaRPr lang="zh-CN" altLang="en-US"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5304848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1384995"/>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Step1.3</a:t>
            </a:r>
            <a:r>
              <a:rPr lang="zh-CN" altLang="en-US" sz="2800" dirty="0"/>
              <a:t>：指定纹理参数</a:t>
            </a:r>
            <a:endParaRPr lang="zh-CN" altLang="en-US" sz="2800" dirty="0" smtClean="0"/>
          </a:p>
          <a:p>
            <a:pPr marL="914400" lvl="1" indent="-457200">
              <a:lnSpc>
                <a:spcPct val="150000"/>
              </a:lnSpc>
              <a:buClr>
                <a:schemeClr val="accent1"/>
              </a:buClr>
              <a:buFont typeface="Wingdings" panose="05000000000000000000" pitchFamily="2" charset="2"/>
              <a:buChar char="n"/>
            </a:pPr>
            <a:r>
              <a:rPr lang="zh-CN" altLang="en-US" sz="2800" dirty="0"/>
              <a:t>纹素与像素的对应</a:t>
            </a:r>
            <a:r>
              <a:rPr lang="zh-CN" altLang="en-US" sz="2800" dirty="0" smtClean="0"/>
              <a:t>关系</a:t>
            </a:r>
            <a:endParaRPr lang="en-US" altLang="zh-CN" sz="2800" dirty="0" smtClean="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49" y="2701096"/>
            <a:ext cx="9897067" cy="329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70140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颜色处理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0" y="1045369"/>
            <a:ext cx="5923639"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a:latin typeface="Times New Roman" panose="02020603050405020304" pitchFamily="18" charset="0"/>
              </a:rPr>
              <a:t>HSV</a:t>
            </a:r>
            <a:r>
              <a:rPr kumimoji="1" lang="zh-CN" altLang="en-US" sz="2800" dirty="0" smtClean="0">
                <a:latin typeface="Times New Roman" panose="02020603050405020304" pitchFamily="18" charset="0"/>
              </a:rPr>
              <a:t>模型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色调</a:t>
            </a:r>
            <a:r>
              <a:rPr kumimoji="1" lang="en-US" altLang="zh-CN" sz="2800" dirty="0">
                <a:latin typeface="Times New Roman" panose="02020603050405020304" pitchFamily="18" charset="0"/>
              </a:rPr>
              <a:t>H</a:t>
            </a:r>
            <a:r>
              <a:rPr kumimoji="1" lang="zh-CN" altLang="en-US" sz="2800" dirty="0">
                <a:latin typeface="Times New Roman" panose="02020603050405020304" pitchFamily="18" charset="0"/>
              </a:rPr>
              <a:t>：用角度度量，取值范围为</a:t>
            </a:r>
            <a:r>
              <a:rPr kumimoji="1" lang="en-US" altLang="zh-CN" sz="2800" dirty="0">
                <a:latin typeface="Times New Roman" panose="02020603050405020304" pitchFamily="18" charset="0"/>
              </a:rPr>
              <a:t>0°</a:t>
            </a:r>
            <a:r>
              <a:rPr kumimoji="1" lang="zh-CN" altLang="en-US" sz="2800" dirty="0">
                <a:latin typeface="Times New Roman" panose="02020603050405020304" pitchFamily="18" charset="0"/>
              </a:rPr>
              <a:t>～</a:t>
            </a:r>
            <a:r>
              <a:rPr kumimoji="1" lang="en-US" altLang="zh-CN" sz="2800" dirty="0">
                <a:latin typeface="Times New Roman" panose="02020603050405020304" pitchFamily="18" charset="0"/>
              </a:rPr>
              <a:t>360</a:t>
            </a:r>
            <a:r>
              <a:rPr kumimoji="1" lang="en-US" altLang="zh-CN" sz="2800" dirty="0" smtClean="0">
                <a:latin typeface="Times New Roman" panose="02020603050405020304" pitchFamily="18" charset="0"/>
              </a:rPr>
              <a:t>°</a:t>
            </a:r>
            <a:r>
              <a:rPr kumimoji="1" lang="zh-CN" altLang="en-US" sz="2800" dirty="0" smtClean="0">
                <a:latin typeface="Times New Roman" panose="02020603050405020304" pitchFamily="18" charset="0"/>
              </a:rPr>
              <a:t>，从</a:t>
            </a:r>
            <a:r>
              <a:rPr kumimoji="1" lang="zh-CN" altLang="en-US" sz="2800" dirty="0">
                <a:latin typeface="Times New Roman" panose="02020603050405020304" pitchFamily="18" charset="0"/>
              </a:rPr>
              <a:t>红色开始按逆时针方向计算，红色为</a:t>
            </a:r>
            <a:r>
              <a:rPr kumimoji="1" lang="en-US" altLang="zh-CN" sz="2800" dirty="0">
                <a:latin typeface="Times New Roman" panose="02020603050405020304" pitchFamily="18" charset="0"/>
              </a:rPr>
              <a:t>0°</a:t>
            </a:r>
            <a:r>
              <a:rPr kumimoji="1" lang="zh-CN" altLang="en-US" sz="2800" dirty="0">
                <a:latin typeface="Times New Roman" panose="02020603050405020304" pitchFamily="18" charset="0"/>
              </a:rPr>
              <a:t>，绿色为</a:t>
            </a:r>
            <a:r>
              <a:rPr kumimoji="1" lang="en-US" altLang="zh-CN" sz="2800" dirty="0">
                <a:latin typeface="Times New Roman" panose="02020603050405020304" pitchFamily="18" charset="0"/>
              </a:rPr>
              <a:t>120</a:t>
            </a:r>
            <a:r>
              <a:rPr kumimoji="1" lang="en-US" altLang="zh-CN" sz="2800" dirty="0" smtClean="0">
                <a:latin typeface="Times New Roman" panose="02020603050405020304" pitchFamily="18" charset="0"/>
              </a:rPr>
              <a:t>°</a:t>
            </a:r>
            <a:r>
              <a:rPr kumimoji="1" lang="zh-CN" altLang="en-US" sz="2800" dirty="0">
                <a:latin typeface="Times New Roman" panose="02020603050405020304" pitchFamily="18" charset="0"/>
              </a:rPr>
              <a:t> ，</a:t>
            </a:r>
            <a:r>
              <a:rPr kumimoji="1" lang="zh-CN" altLang="en-US" sz="2800" dirty="0" smtClean="0">
                <a:latin typeface="Times New Roman" panose="02020603050405020304" pitchFamily="18" charset="0"/>
              </a:rPr>
              <a:t>蓝色</a:t>
            </a:r>
            <a:r>
              <a:rPr kumimoji="1" lang="zh-CN" altLang="en-US" sz="2800" dirty="0">
                <a:latin typeface="Times New Roman" panose="02020603050405020304" pitchFamily="18" charset="0"/>
              </a:rPr>
              <a:t>为</a:t>
            </a:r>
            <a:r>
              <a:rPr kumimoji="1" lang="en-US" altLang="zh-CN" sz="2800" dirty="0">
                <a:latin typeface="Times New Roman" panose="02020603050405020304" pitchFamily="18" charset="0"/>
              </a:rPr>
              <a:t>240</a:t>
            </a:r>
            <a:r>
              <a:rPr kumimoji="1" lang="en-US" altLang="zh-CN" sz="2800" dirty="0" smtClean="0">
                <a:latin typeface="Times New Roman" panose="02020603050405020304" pitchFamily="18" charset="0"/>
              </a:rPr>
              <a:t>°</a:t>
            </a: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饱和度</a:t>
            </a:r>
            <a:r>
              <a:rPr kumimoji="1" lang="en-US" altLang="zh-CN" sz="2800" dirty="0" smtClean="0">
                <a:latin typeface="Times New Roman" panose="02020603050405020304" pitchFamily="18" charset="0"/>
              </a:rPr>
              <a:t>S</a:t>
            </a: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明度</a:t>
            </a:r>
            <a:r>
              <a:rPr kumimoji="1" lang="en-US" altLang="zh-CN" sz="2800" dirty="0" smtClean="0">
                <a:latin typeface="Times New Roman" panose="02020603050405020304" pitchFamily="18" charset="0"/>
              </a:rPr>
              <a:t>V</a:t>
            </a:r>
            <a:endParaRPr kumimoji="1" lang="en-US" altLang="zh-CN" sz="2800" dirty="0">
              <a:latin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576" y="1401689"/>
            <a:ext cx="4816951" cy="4816951"/>
          </a:xfrm>
          <a:prstGeom prst="rect">
            <a:avLst/>
          </a:prstGeom>
        </p:spPr>
      </p:pic>
    </p:spTree>
    <p:extLst>
      <p:ext uri="{BB962C8B-B14F-4D97-AF65-F5344CB8AC3E}">
        <p14:creationId xmlns:p14="http://schemas.microsoft.com/office/powerpoint/2010/main" val="2770864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2677656"/>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Step1.3</a:t>
            </a:r>
            <a:r>
              <a:rPr lang="zh-CN" altLang="en-US" sz="2800" dirty="0"/>
              <a:t>：指定纹理参数</a:t>
            </a:r>
            <a:endParaRPr lang="zh-CN" altLang="en-US" sz="2800" dirty="0" smtClean="0"/>
          </a:p>
          <a:p>
            <a:pPr marL="914400" lvl="1" indent="-457200">
              <a:lnSpc>
                <a:spcPct val="150000"/>
              </a:lnSpc>
              <a:buClr>
                <a:schemeClr val="accent1"/>
              </a:buClr>
              <a:buFont typeface="Wingdings" panose="05000000000000000000" pitchFamily="2" charset="2"/>
              <a:buChar char="n"/>
            </a:pPr>
            <a:r>
              <a:rPr lang="en-US" altLang="zh-CN" sz="2800" dirty="0"/>
              <a:t>Filter</a:t>
            </a:r>
            <a:r>
              <a:rPr lang="zh-CN" altLang="en-US" sz="2800" dirty="0" smtClean="0"/>
              <a:t>参数</a:t>
            </a:r>
            <a:endParaRPr lang="en-US" altLang="zh-CN" sz="2800" dirty="0" smtClean="0"/>
          </a:p>
          <a:p>
            <a:pPr marL="1371600" lvl="2" indent="-457200">
              <a:lnSpc>
                <a:spcPct val="150000"/>
              </a:lnSpc>
              <a:buClr>
                <a:schemeClr val="accent1"/>
              </a:buClr>
              <a:buFont typeface="Wingdings" panose="05000000000000000000" pitchFamily="2" charset="2"/>
              <a:buChar char="Ø"/>
            </a:pPr>
            <a:r>
              <a:rPr lang="en-US" altLang="zh-CN" sz="2800" dirty="0"/>
              <a:t>GL_NEAREST:</a:t>
            </a:r>
            <a:r>
              <a:rPr lang="zh-CN" altLang="en-US" sz="2800" dirty="0"/>
              <a:t>最近邻滤波</a:t>
            </a:r>
            <a:r>
              <a:rPr lang="en-US" altLang="zh-CN" sz="2800" dirty="0"/>
              <a:t>( nearest neighbor filtering),</a:t>
            </a:r>
            <a:r>
              <a:rPr lang="zh-CN" altLang="en-US" sz="2800" dirty="0"/>
              <a:t>对这个坐标进行取整，使用最佳逼近点来获取纹素</a:t>
            </a:r>
            <a:endParaRPr lang="zh-CN" altLang="en-US" sz="28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0455" y="3631143"/>
            <a:ext cx="4905858" cy="304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8749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2677656"/>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Step1.3</a:t>
            </a:r>
            <a:r>
              <a:rPr lang="zh-CN" altLang="en-US" sz="2800" dirty="0"/>
              <a:t>：指定纹理参数</a:t>
            </a:r>
            <a:endParaRPr lang="zh-CN" altLang="en-US" sz="2800" dirty="0" smtClean="0"/>
          </a:p>
          <a:p>
            <a:pPr marL="914400" lvl="1" indent="-457200">
              <a:lnSpc>
                <a:spcPct val="150000"/>
              </a:lnSpc>
              <a:buClr>
                <a:schemeClr val="accent1"/>
              </a:buClr>
              <a:buFont typeface="Wingdings" panose="05000000000000000000" pitchFamily="2" charset="2"/>
              <a:buChar char="n"/>
            </a:pPr>
            <a:r>
              <a:rPr lang="en-US" altLang="zh-CN" sz="2800" dirty="0"/>
              <a:t>Filter</a:t>
            </a:r>
            <a:r>
              <a:rPr lang="zh-CN" altLang="en-US" sz="2800" dirty="0" smtClean="0"/>
              <a:t>参数</a:t>
            </a:r>
            <a:endParaRPr lang="en-US" altLang="zh-CN" sz="2800" dirty="0" smtClean="0"/>
          </a:p>
          <a:p>
            <a:pPr marL="1371600" lvl="2" indent="-457200">
              <a:lnSpc>
                <a:spcPct val="150000"/>
              </a:lnSpc>
              <a:buClr>
                <a:schemeClr val="accent1"/>
              </a:buClr>
              <a:buFont typeface="Wingdings" panose="05000000000000000000" pitchFamily="2" charset="2"/>
              <a:buChar char="Ø"/>
            </a:pPr>
            <a:r>
              <a:rPr lang="en-US" altLang="zh-CN" sz="2800" dirty="0"/>
              <a:t>GL_LINEAR :</a:t>
            </a:r>
            <a:r>
              <a:rPr lang="zh-CN" altLang="en-US" sz="2800" dirty="0"/>
              <a:t>线性滤波方法</a:t>
            </a:r>
            <a:r>
              <a:rPr lang="en-US" altLang="zh-CN" sz="2800" dirty="0"/>
              <a:t>(linear filtering)</a:t>
            </a:r>
            <a:r>
              <a:rPr lang="zh-CN" altLang="en-US" sz="2800" dirty="0"/>
              <a:t>，使用一组纹素的加权平均值来确定最终的纹素值</a:t>
            </a:r>
            <a:endParaRPr lang="zh-CN" altLang="en-US" sz="28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65821" y="3592017"/>
            <a:ext cx="5269822" cy="32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07175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01675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Step1.3</a:t>
            </a:r>
            <a:r>
              <a:rPr lang="zh-CN" altLang="en-US" sz="2800" dirty="0" smtClean="0"/>
              <a:t>：指定纹理参数</a:t>
            </a:r>
            <a:endParaRPr lang="en-US" altLang="zh-CN" sz="2800" dirty="0" smtClean="0"/>
          </a:p>
          <a:p>
            <a:r>
              <a:rPr lang="en-US" altLang="zh-CN" dirty="0"/>
              <a:t>void initial (void)</a:t>
            </a:r>
          </a:p>
          <a:p>
            <a:r>
              <a:rPr lang="en-US" altLang="zh-CN" dirty="0"/>
              <a:t>{…</a:t>
            </a:r>
          </a:p>
          <a:p>
            <a:pPr lvl="1"/>
            <a:r>
              <a:rPr lang="en-US" altLang="zh-CN" dirty="0"/>
              <a:t>//</a:t>
            </a:r>
            <a:r>
              <a:rPr lang="zh-CN" altLang="en-US" dirty="0"/>
              <a:t>指定纹理属性</a:t>
            </a:r>
          </a:p>
          <a:p>
            <a:pPr lvl="1"/>
            <a:r>
              <a:rPr lang="en-US" altLang="zh-CN" sz="2000" dirty="0">
                <a:solidFill>
                  <a:srgbClr val="006600"/>
                </a:solidFill>
                <a:latin typeface="微软雅黑" panose="020B0503020204020204" pitchFamily="34" charset="-122"/>
                <a:ea typeface="微软雅黑" panose="020B0503020204020204" pitchFamily="34" charset="-122"/>
              </a:rPr>
              <a:t>static </a:t>
            </a:r>
            <a:r>
              <a:rPr lang="en-US" altLang="zh-CN" sz="2000" dirty="0" err="1">
                <a:solidFill>
                  <a:srgbClr val="006600"/>
                </a:solidFill>
                <a:latin typeface="微软雅黑" panose="020B0503020204020204" pitchFamily="34" charset="-122"/>
                <a:ea typeface="微软雅黑" panose="020B0503020204020204" pitchFamily="34" charset="-122"/>
              </a:rPr>
              <a:t>const</a:t>
            </a:r>
            <a:r>
              <a:rPr lang="en-US" altLang="zh-CN" sz="2000" dirty="0">
                <a:solidFill>
                  <a:srgbClr val="006600"/>
                </a:solidFill>
                <a:latin typeface="微软雅黑" panose="020B0503020204020204" pitchFamily="34" charset="-122"/>
                <a:ea typeface="微软雅黑" panose="020B0503020204020204" pitchFamily="34" charset="-122"/>
              </a:rPr>
              <a:t> </a:t>
            </a:r>
            <a:r>
              <a:rPr lang="en-US" altLang="zh-CN" sz="2000" dirty="0" err="1">
                <a:solidFill>
                  <a:srgbClr val="006600"/>
                </a:solidFill>
                <a:latin typeface="微软雅黑" panose="020B0503020204020204" pitchFamily="34" charset="-122"/>
                <a:ea typeface="微软雅黑" panose="020B0503020204020204" pitchFamily="34" charset="-122"/>
              </a:rPr>
              <a:t>GLint</a:t>
            </a:r>
            <a:r>
              <a:rPr lang="en-US" altLang="zh-CN" sz="2000" dirty="0">
                <a:solidFill>
                  <a:srgbClr val="006600"/>
                </a:solidFill>
                <a:latin typeface="微软雅黑" panose="020B0503020204020204" pitchFamily="34" charset="-122"/>
                <a:ea typeface="微软雅黑" panose="020B0503020204020204" pitchFamily="34" charset="-122"/>
              </a:rPr>
              <a:t> swizzles[] = { GL_RED, GL_RED, GL_RED, GL_ONE };</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glTexParameteriv</a:t>
            </a:r>
            <a:r>
              <a:rPr lang="en-US" altLang="zh-CN" sz="2000" dirty="0">
                <a:solidFill>
                  <a:srgbClr val="006600"/>
                </a:solidFill>
                <a:latin typeface="微软雅黑" panose="020B0503020204020204" pitchFamily="34" charset="-122"/>
                <a:ea typeface="微软雅黑" panose="020B0503020204020204" pitchFamily="34" charset="-122"/>
              </a:rPr>
              <a:t>(GL_TEXTURE_2D, GL_TEXTURE_SWIZZLE_RGBA, swizzles);</a:t>
            </a:r>
            <a:br>
              <a:rPr lang="en-US" altLang="zh-CN" sz="2000" dirty="0">
                <a:solidFill>
                  <a:srgbClr val="006600"/>
                </a:solidFill>
                <a:latin typeface="微软雅黑" panose="020B0503020204020204" pitchFamily="34" charset="-122"/>
                <a:ea typeface="微软雅黑" panose="020B0503020204020204" pitchFamily="34" charset="-122"/>
              </a:rPr>
            </a:br>
            <a:endParaRPr lang="en-US" altLang="zh-CN" sz="2000" dirty="0">
              <a:solidFill>
                <a:srgbClr val="006600"/>
              </a:solidFill>
              <a:latin typeface="微软雅黑" panose="020B0503020204020204" pitchFamily="34" charset="-122"/>
              <a:ea typeface="微软雅黑" panose="020B0503020204020204" pitchFamily="34" charset="-122"/>
            </a:endParaRP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GL_TEXTURE_MIN_FILTER, GL_NEAREST);</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GL_TEXTURE_MAG_FILTER, GL_NEAREST);</a:t>
            </a:r>
          </a:p>
          <a:p>
            <a:pPr lvl="1"/>
            <a:endParaRPr lang="en-US" altLang="zh-CN" sz="2400" dirty="0">
              <a:solidFill>
                <a:srgbClr val="006600"/>
              </a:solidFill>
              <a:latin typeface="微软雅黑" panose="020B0503020204020204" pitchFamily="34" charset="-122"/>
              <a:ea typeface="微软雅黑" panose="020B0503020204020204" pitchFamily="34" charset="-122"/>
            </a:endParaRP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GL_TEXTURE_WRAP_S, GL_REPEAT);</a:t>
            </a:r>
          </a:p>
          <a:p>
            <a:pPr lvl="1"/>
            <a:r>
              <a:rPr lang="en-US" altLang="zh-CN" sz="2000" dirty="0" err="1">
                <a:solidFill>
                  <a:srgbClr val="006600"/>
                </a:solidFill>
                <a:latin typeface="微软雅黑" panose="020B0503020204020204" pitchFamily="34" charset="-122"/>
                <a:ea typeface="微软雅黑" panose="020B0503020204020204" pitchFamily="34" charset="-122"/>
              </a:rPr>
              <a:t>glTexParameteri</a:t>
            </a:r>
            <a:r>
              <a:rPr lang="en-US" altLang="zh-CN" sz="2000" dirty="0">
                <a:solidFill>
                  <a:srgbClr val="006600"/>
                </a:solidFill>
                <a:latin typeface="微软雅黑" panose="020B0503020204020204" pitchFamily="34" charset="-122"/>
                <a:ea typeface="微软雅黑" panose="020B0503020204020204" pitchFamily="34" charset="-122"/>
              </a:rPr>
              <a:t>(GL_TEXTURE_2D, GL_TEXTURE_WRAP_T, GL_REPEAT);</a:t>
            </a:r>
          </a:p>
          <a:p>
            <a:r>
              <a:rPr lang="en-US" altLang="zh-CN" dirty="0"/>
              <a:t>…}</a:t>
            </a:r>
          </a:p>
          <a:p>
            <a:pPr marL="914400" lvl="1" indent="-457200">
              <a:lnSpc>
                <a:spcPct val="150000"/>
              </a:lnSpc>
              <a:buClr>
                <a:schemeClr val="accent1"/>
              </a:buClr>
              <a:buFont typeface="Wingdings" panose="05000000000000000000" pitchFamily="2" charset="2"/>
              <a:buChar char="n"/>
            </a:pPr>
            <a:r>
              <a:rPr lang="zh-CN" altLang="en-US" sz="2800" dirty="0" smtClean="0"/>
              <a:t>设定</a:t>
            </a:r>
            <a:r>
              <a:rPr lang="en-US" altLang="zh-CN" sz="2800" dirty="0" smtClean="0"/>
              <a:t>WRAP</a:t>
            </a:r>
            <a:r>
              <a:rPr lang="zh-CN" altLang="en-US" sz="2800" dirty="0" smtClean="0"/>
              <a:t>参数</a:t>
            </a:r>
            <a:endParaRPr lang="en-US" altLang="zh-CN"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圆角矩形 4"/>
          <p:cNvSpPr/>
          <p:nvPr/>
        </p:nvSpPr>
        <p:spPr>
          <a:xfrm>
            <a:off x="1403349" y="4333461"/>
            <a:ext cx="9194976" cy="8547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23442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2677656"/>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Step1.3</a:t>
            </a:r>
            <a:r>
              <a:rPr lang="zh-CN" altLang="en-US" sz="2800" dirty="0"/>
              <a:t>：指定纹理参数</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en-US" altLang="zh-CN" sz="2800" dirty="0"/>
              <a:t>WRAP</a:t>
            </a:r>
            <a:r>
              <a:rPr lang="zh-CN" altLang="en-US" sz="2800" dirty="0"/>
              <a:t>参数</a:t>
            </a:r>
            <a:r>
              <a:rPr lang="en-US" altLang="zh-CN" sz="2800" dirty="0"/>
              <a:t>(</a:t>
            </a:r>
            <a:r>
              <a:rPr lang="zh-CN" altLang="en-US" sz="2800" dirty="0"/>
              <a:t>纹理环绕</a:t>
            </a:r>
            <a:r>
              <a:rPr lang="en-US" altLang="zh-CN" sz="2800" dirty="0"/>
              <a:t>)</a:t>
            </a:r>
            <a:endParaRPr lang="en-US" altLang="zh-CN" sz="2800" dirty="0" smtClean="0"/>
          </a:p>
          <a:p>
            <a:pPr marL="1371600" lvl="2" indent="-457200">
              <a:lnSpc>
                <a:spcPct val="150000"/>
              </a:lnSpc>
              <a:buClr>
                <a:schemeClr val="accent1"/>
              </a:buClr>
              <a:buFont typeface="Wingdings" panose="05000000000000000000" pitchFamily="2" charset="2"/>
              <a:buChar char="Ø"/>
            </a:pPr>
            <a:r>
              <a:rPr lang="en-US" altLang="zh-CN" sz="2800" dirty="0" smtClean="0"/>
              <a:t>GL_REPEAT</a:t>
            </a:r>
            <a:r>
              <a:rPr lang="en-US" altLang="zh-CN" sz="2800" dirty="0"/>
              <a:t>:</a:t>
            </a:r>
            <a:r>
              <a:rPr lang="zh-CN" altLang="en-US" sz="2800" dirty="0"/>
              <a:t>坐标的整数部分被忽略，重复纹理，这是</a:t>
            </a:r>
            <a:r>
              <a:rPr lang="en-US" altLang="zh-CN" sz="2800" dirty="0"/>
              <a:t>OpenGL</a:t>
            </a:r>
            <a:r>
              <a:rPr lang="zh-CN" altLang="en-US" sz="2800" dirty="0"/>
              <a:t>纹理默认的处理</a:t>
            </a:r>
            <a:r>
              <a:rPr lang="zh-CN" altLang="en-US" sz="2800" dirty="0" smtClean="0"/>
              <a:t>方式</a:t>
            </a:r>
            <a:endParaRPr lang="en-US" altLang="zh-CN" sz="2800" dirty="0" smtClean="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
          <p:cNvPicPr>
            <a:picLocks noChangeAspect="1"/>
          </p:cNvPicPr>
          <p:nvPr/>
        </p:nvPicPr>
        <p:blipFill rotWithShape="1">
          <a:blip r:embed="rId3">
            <a:extLst>
              <a:ext uri="{28A0092B-C50C-407E-A947-70E740481C1C}">
                <a14:useLocalDpi xmlns:a14="http://schemas.microsoft.com/office/drawing/2010/main" val="0"/>
              </a:ext>
            </a:extLst>
          </a:blip>
          <a:srcRect l="1666" t="5245" r="76172" b="15182"/>
          <a:stretch/>
        </p:blipFill>
        <p:spPr bwMode="auto">
          <a:xfrm>
            <a:off x="4701208" y="3617843"/>
            <a:ext cx="2991679" cy="302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06495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2677656"/>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Step1.3</a:t>
            </a:r>
            <a:r>
              <a:rPr lang="zh-CN" altLang="en-US" sz="2800" dirty="0"/>
              <a:t>：指定纹理参数</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en-US" altLang="zh-CN" sz="2800" dirty="0"/>
              <a:t>WRAP</a:t>
            </a:r>
            <a:r>
              <a:rPr lang="zh-CN" altLang="en-US" sz="2800" dirty="0"/>
              <a:t>参数</a:t>
            </a:r>
            <a:r>
              <a:rPr lang="en-US" altLang="zh-CN" sz="2800" dirty="0"/>
              <a:t>(</a:t>
            </a:r>
            <a:r>
              <a:rPr lang="zh-CN" altLang="en-US" sz="2800" dirty="0"/>
              <a:t>纹理环绕</a:t>
            </a:r>
            <a:r>
              <a:rPr lang="en-US" altLang="zh-CN" sz="2800" dirty="0"/>
              <a:t>)</a:t>
            </a:r>
            <a:endParaRPr lang="en-US" altLang="zh-CN" sz="2800" dirty="0" smtClean="0"/>
          </a:p>
          <a:p>
            <a:pPr marL="1371600" lvl="2" indent="-457200">
              <a:lnSpc>
                <a:spcPct val="150000"/>
              </a:lnSpc>
              <a:buClr>
                <a:schemeClr val="accent1"/>
              </a:buClr>
              <a:buFont typeface="Wingdings" panose="05000000000000000000" pitchFamily="2" charset="2"/>
              <a:buChar char="Ø"/>
            </a:pPr>
            <a:r>
              <a:rPr lang="en-US" altLang="zh-CN" sz="2800" dirty="0" smtClean="0"/>
              <a:t>GL_MIRRORED_REPEAT</a:t>
            </a:r>
            <a:r>
              <a:rPr lang="en-US" altLang="zh-CN" sz="2800" dirty="0"/>
              <a:t>: </a:t>
            </a:r>
            <a:r>
              <a:rPr lang="zh-CN" altLang="en-US" sz="2800" dirty="0"/>
              <a:t>纹理也会被重复，但是当纹理坐标的整数部分是奇数时会使用镜像</a:t>
            </a:r>
            <a:r>
              <a:rPr lang="zh-CN" altLang="en-US" sz="2800" dirty="0" smtClean="0"/>
              <a:t>重复</a:t>
            </a:r>
            <a:endParaRPr lang="en-US" altLang="zh-CN" sz="2800" dirty="0" smtClean="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
          <p:cNvPicPr>
            <a:picLocks noChangeAspect="1"/>
          </p:cNvPicPr>
          <p:nvPr/>
        </p:nvPicPr>
        <p:blipFill rotWithShape="1">
          <a:blip r:embed="rId3">
            <a:extLst>
              <a:ext uri="{28A0092B-C50C-407E-A947-70E740481C1C}">
                <a14:useLocalDpi xmlns:a14="http://schemas.microsoft.com/office/drawing/2010/main" val="0"/>
              </a:ext>
            </a:extLst>
          </a:blip>
          <a:srcRect l="25863" t="5401" r="52053" b="15812"/>
          <a:stretch/>
        </p:blipFill>
        <p:spPr bwMode="auto">
          <a:xfrm>
            <a:off x="4770782" y="3687416"/>
            <a:ext cx="2842592" cy="285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96742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2677656"/>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Step1.3</a:t>
            </a:r>
            <a:r>
              <a:rPr lang="zh-CN" altLang="en-US" sz="2800" dirty="0"/>
              <a:t>：指定纹理参数</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en-US" altLang="zh-CN" sz="2800" dirty="0"/>
              <a:t>WRAP</a:t>
            </a:r>
            <a:r>
              <a:rPr lang="zh-CN" altLang="en-US" sz="2800" dirty="0"/>
              <a:t>参数</a:t>
            </a:r>
            <a:r>
              <a:rPr lang="en-US" altLang="zh-CN" sz="2800" dirty="0"/>
              <a:t>(</a:t>
            </a:r>
            <a:r>
              <a:rPr lang="zh-CN" altLang="en-US" sz="2800" dirty="0"/>
              <a:t>纹理环绕</a:t>
            </a:r>
            <a:r>
              <a:rPr lang="en-US" altLang="zh-CN" sz="2800" dirty="0"/>
              <a:t>)</a:t>
            </a:r>
            <a:endParaRPr lang="en-US" altLang="zh-CN" sz="2800" dirty="0" smtClean="0"/>
          </a:p>
          <a:p>
            <a:pPr marL="1371600" lvl="2" indent="-457200">
              <a:lnSpc>
                <a:spcPct val="150000"/>
              </a:lnSpc>
              <a:buClr>
                <a:schemeClr val="accent1"/>
              </a:buClr>
              <a:buFont typeface="Wingdings" panose="05000000000000000000" pitchFamily="2" charset="2"/>
              <a:buChar char="Ø"/>
            </a:pPr>
            <a:r>
              <a:rPr lang="en-US" altLang="zh-CN" sz="2800" dirty="0" smtClean="0"/>
              <a:t>GL_CLAMP_TO_EDGE</a:t>
            </a:r>
            <a:r>
              <a:rPr lang="en-US" altLang="zh-CN" sz="2800" dirty="0"/>
              <a:t>: </a:t>
            </a:r>
            <a:r>
              <a:rPr lang="zh-CN" altLang="en-US" sz="2800" dirty="0"/>
              <a:t>坐标会被截断到</a:t>
            </a:r>
            <a:r>
              <a:rPr lang="en-US" altLang="zh-CN" sz="2800" dirty="0"/>
              <a:t>[0,1]</a:t>
            </a:r>
            <a:r>
              <a:rPr lang="zh-CN" altLang="en-US" sz="2800" dirty="0"/>
              <a:t>之间，超出的部分会重复纹理坐标的边缘，产生一种边缘被拉伸的</a:t>
            </a:r>
            <a:r>
              <a:rPr lang="zh-CN" altLang="en-US" sz="2800" dirty="0" smtClean="0"/>
              <a:t>效果</a:t>
            </a:r>
            <a:endParaRPr lang="en-US" altLang="zh-CN" sz="2800" dirty="0" smtClean="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
          <p:cNvPicPr>
            <a:picLocks noChangeAspect="1"/>
          </p:cNvPicPr>
          <p:nvPr/>
        </p:nvPicPr>
        <p:blipFill rotWithShape="1">
          <a:blip r:embed="rId3">
            <a:extLst>
              <a:ext uri="{28A0092B-C50C-407E-A947-70E740481C1C}">
                <a14:useLocalDpi xmlns:a14="http://schemas.microsoft.com/office/drawing/2010/main" val="0"/>
              </a:ext>
            </a:extLst>
          </a:blip>
          <a:srcRect l="50363" t="5350" r="27831" b="15939"/>
          <a:stretch/>
        </p:blipFill>
        <p:spPr bwMode="auto">
          <a:xfrm>
            <a:off x="4770783" y="3667537"/>
            <a:ext cx="2932044" cy="297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0000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2677656"/>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Step1.3</a:t>
            </a:r>
            <a:r>
              <a:rPr lang="zh-CN" altLang="en-US" sz="2800" dirty="0"/>
              <a:t>：指定纹理参数</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en-US" altLang="zh-CN" sz="2800" dirty="0"/>
              <a:t>WRAP</a:t>
            </a:r>
            <a:r>
              <a:rPr lang="zh-CN" altLang="en-US" sz="2800" dirty="0"/>
              <a:t>参数</a:t>
            </a:r>
            <a:r>
              <a:rPr lang="en-US" altLang="zh-CN" sz="2800" dirty="0"/>
              <a:t>(</a:t>
            </a:r>
            <a:r>
              <a:rPr lang="zh-CN" altLang="en-US" sz="2800" dirty="0"/>
              <a:t>纹理环绕</a:t>
            </a:r>
            <a:r>
              <a:rPr lang="en-US" altLang="zh-CN" sz="2800" dirty="0"/>
              <a:t>)</a:t>
            </a:r>
            <a:endParaRPr lang="en-US" altLang="zh-CN" sz="2800" dirty="0" smtClean="0"/>
          </a:p>
          <a:p>
            <a:pPr marL="1371600" lvl="2" indent="-457200">
              <a:lnSpc>
                <a:spcPct val="150000"/>
              </a:lnSpc>
              <a:buClr>
                <a:schemeClr val="accent1"/>
              </a:buClr>
              <a:buFont typeface="Wingdings" panose="05000000000000000000" pitchFamily="2" charset="2"/>
              <a:buChar char="Ø"/>
            </a:pPr>
            <a:r>
              <a:rPr lang="en-US" altLang="zh-CN" sz="2800" dirty="0" smtClean="0"/>
              <a:t>GL_CLAMP_TO_BORDER</a:t>
            </a:r>
            <a:r>
              <a:rPr lang="en-US" altLang="zh-CN" sz="2800" dirty="0"/>
              <a:t>: </a:t>
            </a:r>
            <a:r>
              <a:rPr lang="zh-CN" altLang="en-US" sz="2800" dirty="0"/>
              <a:t>不在</a:t>
            </a:r>
            <a:r>
              <a:rPr lang="en-US" altLang="zh-CN" sz="2800" dirty="0"/>
              <a:t>[0,1]</a:t>
            </a:r>
            <a:r>
              <a:rPr lang="zh-CN" altLang="en-US" sz="2800" dirty="0"/>
              <a:t>范围内的纹理坐标会使用用户指定的边缘</a:t>
            </a:r>
            <a:r>
              <a:rPr lang="zh-CN" altLang="en-US" sz="2800" dirty="0" smtClean="0"/>
              <a:t>颜色</a:t>
            </a:r>
            <a:endParaRPr lang="zh-CN" altLang="en-US"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
          <p:cNvPicPr>
            <a:picLocks noChangeAspect="1"/>
          </p:cNvPicPr>
          <p:nvPr/>
        </p:nvPicPr>
        <p:blipFill rotWithShape="1">
          <a:blip r:embed="rId3">
            <a:extLst>
              <a:ext uri="{28A0092B-C50C-407E-A947-70E740481C1C}">
                <a14:useLocalDpi xmlns:a14="http://schemas.microsoft.com/office/drawing/2010/main" val="0"/>
              </a:ext>
            </a:extLst>
          </a:blip>
          <a:srcRect l="74625" t="5249" r="3486" b="16335"/>
          <a:stretch/>
        </p:blipFill>
        <p:spPr bwMode="auto">
          <a:xfrm>
            <a:off x="5098706" y="3627782"/>
            <a:ext cx="2922172" cy="294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20932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61664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Step1.4</a:t>
            </a:r>
            <a:r>
              <a:rPr lang="zh-CN" altLang="en-US" sz="2800" dirty="0"/>
              <a:t>：</a:t>
            </a:r>
            <a:r>
              <a:rPr lang="zh-CN" altLang="en-US" sz="2800" dirty="0" smtClean="0"/>
              <a:t>分配纹理内存空间</a:t>
            </a:r>
            <a:endParaRPr lang="en-US" altLang="zh-CN" sz="2800" dirty="0" smtClean="0"/>
          </a:p>
          <a:p>
            <a:pPr lvl="1">
              <a:lnSpc>
                <a:spcPct val="150000"/>
              </a:lnSpc>
              <a:buClr>
                <a:schemeClr val="accent1"/>
              </a:buClr>
            </a:pPr>
            <a:r>
              <a:rPr lang="en-US" altLang="zh-CN" sz="2800" dirty="0" smtClean="0">
                <a:solidFill>
                  <a:srgbClr val="006600"/>
                </a:solidFill>
                <a:latin typeface="微软雅黑" panose="020B0503020204020204" pitchFamily="34" charset="-122"/>
                <a:ea typeface="微软雅黑" panose="020B0503020204020204" pitchFamily="34" charset="-122"/>
              </a:rPr>
              <a:t>      glTexImage2D(</a:t>
            </a:r>
            <a:r>
              <a:rPr lang="en-US" altLang="zh-CN" sz="2800" dirty="0" err="1" smtClean="0">
                <a:solidFill>
                  <a:srgbClr val="006600"/>
                </a:solidFill>
                <a:latin typeface="微软雅黑" panose="020B0503020204020204" pitchFamily="34" charset="-122"/>
                <a:ea typeface="微软雅黑" panose="020B0503020204020204" pitchFamily="34" charset="-122"/>
              </a:rPr>
              <a:t>GLenum</a:t>
            </a:r>
            <a:r>
              <a:rPr lang="en-US" altLang="zh-CN" sz="2800" dirty="0" smtClean="0">
                <a:solidFill>
                  <a:srgbClr val="006600"/>
                </a:solidFill>
                <a:latin typeface="微软雅黑" panose="020B0503020204020204" pitchFamily="34" charset="-122"/>
                <a:ea typeface="微软雅黑" panose="020B0503020204020204" pitchFamily="34" charset="-122"/>
              </a:rPr>
              <a:t> </a:t>
            </a:r>
            <a:r>
              <a:rPr lang="en-US" altLang="zh-CN" sz="2800" dirty="0">
                <a:solidFill>
                  <a:srgbClr val="006600"/>
                </a:solidFill>
                <a:latin typeface="微软雅黑" panose="020B0503020204020204" pitchFamily="34" charset="-122"/>
                <a:ea typeface="微软雅黑" panose="020B0503020204020204" pitchFamily="34" charset="-122"/>
              </a:rPr>
              <a:t>target, </a:t>
            </a:r>
            <a:r>
              <a:rPr lang="en-US" altLang="zh-CN" sz="2800" dirty="0" err="1">
                <a:solidFill>
                  <a:srgbClr val="006600"/>
                </a:solidFill>
                <a:latin typeface="微软雅黑" panose="020B0503020204020204" pitchFamily="34" charset="-122"/>
                <a:ea typeface="微软雅黑" panose="020B0503020204020204" pitchFamily="34" charset="-122"/>
              </a:rPr>
              <a:t>GLint</a:t>
            </a:r>
            <a:r>
              <a:rPr lang="en-US" altLang="zh-CN" sz="2800" dirty="0">
                <a:solidFill>
                  <a:srgbClr val="006600"/>
                </a:solidFill>
                <a:latin typeface="微软雅黑" panose="020B0503020204020204" pitchFamily="34" charset="-122"/>
                <a:ea typeface="微软雅黑" panose="020B0503020204020204" pitchFamily="34" charset="-122"/>
              </a:rPr>
              <a:t> level, </a:t>
            </a:r>
            <a:r>
              <a:rPr lang="en-US" altLang="zh-CN" sz="2800" dirty="0" err="1">
                <a:solidFill>
                  <a:srgbClr val="006600"/>
                </a:solidFill>
                <a:latin typeface="微软雅黑" panose="020B0503020204020204" pitchFamily="34" charset="-122"/>
                <a:ea typeface="微软雅黑" panose="020B0503020204020204" pitchFamily="34" charset="-122"/>
              </a:rPr>
              <a:t>GLint</a:t>
            </a: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internalFormat</a:t>
            </a: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GLsizei</a:t>
            </a:r>
            <a:r>
              <a:rPr lang="en-US" altLang="zh-CN" sz="2800" dirty="0">
                <a:solidFill>
                  <a:srgbClr val="006600"/>
                </a:solidFill>
                <a:latin typeface="微软雅黑" panose="020B0503020204020204" pitchFamily="34" charset="-122"/>
                <a:ea typeface="微软雅黑" panose="020B0503020204020204" pitchFamily="34" charset="-122"/>
              </a:rPr>
              <a:t> width, </a:t>
            </a:r>
            <a:r>
              <a:rPr lang="en-US" altLang="zh-CN" sz="2800" dirty="0" err="1">
                <a:solidFill>
                  <a:srgbClr val="006600"/>
                </a:solidFill>
                <a:latin typeface="微软雅黑" panose="020B0503020204020204" pitchFamily="34" charset="-122"/>
                <a:ea typeface="微软雅黑" panose="020B0503020204020204" pitchFamily="34" charset="-122"/>
              </a:rPr>
              <a:t>GLsizei</a:t>
            </a:r>
            <a:r>
              <a:rPr lang="en-US" altLang="zh-CN" sz="2800" dirty="0">
                <a:solidFill>
                  <a:srgbClr val="006600"/>
                </a:solidFill>
                <a:latin typeface="微软雅黑" panose="020B0503020204020204" pitchFamily="34" charset="-122"/>
                <a:ea typeface="微软雅黑" panose="020B0503020204020204" pitchFamily="34" charset="-122"/>
              </a:rPr>
              <a:t> height, </a:t>
            </a:r>
            <a:r>
              <a:rPr lang="en-US" altLang="zh-CN" sz="2800" dirty="0" err="1">
                <a:solidFill>
                  <a:srgbClr val="006600"/>
                </a:solidFill>
                <a:latin typeface="微软雅黑" panose="020B0503020204020204" pitchFamily="34" charset="-122"/>
                <a:ea typeface="微软雅黑" panose="020B0503020204020204" pitchFamily="34" charset="-122"/>
              </a:rPr>
              <a:t>GLint</a:t>
            </a:r>
            <a:r>
              <a:rPr lang="en-US" altLang="zh-CN" sz="2800" dirty="0">
                <a:solidFill>
                  <a:srgbClr val="006600"/>
                </a:solidFill>
                <a:latin typeface="微软雅黑" panose="020B0503020204020204" pitchFamily="34" charset="-122"/>
                <a:ea typeface="微软雅黑" panose="020B0503020204020204" pitchFamily="34" charset="-122"/>
              </a:rPr>
              <a:t> border, </a:t>
            </a:r>
            <a:r>
              <a:rPr lang="en-US" altLang="zh-CN" sz="2800" dirty="0" err="1">
                <a:solidFill>
                  <a:srgbClr val="006600"/>
                </a:solidFill>
                <a:latin typeface="微软雅黑" panose="020B0503020204020204" pitchFamily="34" charset="-122"/>
                <a:ea typeface="微软雅黑" panose="020B0503020204020204" pitchFamily="34" charset="-122"/>
              </a:rPr>
              <a:t>GLenum</a:t>
            </a:r>
            <a:r>
              <a:rPr lang="en-US" altLang="zh-CN" sz="2800" dirty="0">
                <a:solidFill>
                  <a:srgbClr val="006600"/>
                </a:solidFill>
                <a:latin typeface="微软雅黑" panose="020B0503020204020204" pitchFamily="34" charset="-122"/>
                <a:ea typeface="微软雅黑" panose="020B0503020204020204" pitchFamily="34" charset="-122"/>
              </a:rPr>
              <a:t> format, </a:t>
            </a:r>
            <a:r>
              <a:rPr lang="en-US" altLang="zh-CN" sz="2800" dirty="0" err="1">
                <a:solidFill>
                  <a:srgbClr val="006600"/>
                </a:solidFill>
                <a:latin typeface="微软雅黑" panose="020B0503020204020204" pitchFamily="34" charset="-122"/>
                <a:ea typeface="微软雅黑" panose="020B0503020204020204" pitchFamily="34" charset="-122"/>
              </a:rPr>
              <a:t>GLenum</a:t>
            </a:r>
            <a:r>
              <a:rPr lang="en-US" altLang="zh-CN" sz="2800" dirty="0">
                <a:solidFill>
                  <a:srgbClr val="006600"/>
                </a:solidFill>
                <a:latin typeface="微软雅黑" panose="020B0503020204020204" pitchFamily="34" charset="-122"/>
                <a:ea typeface="微软雅黑" panose="020B0503020204020204" pitchFamily="34" charset="-122"/>
              </a:rPr>
              <a:t> type, </a:t>
            </a:r>
            <a:r>
              <a:rPr lang="en-US" altLang="zh-CN" sz="2800" dirty="0" err="1">
                <a:solidFill>
                  <a:srgbClr val="006600"/>
                </a:solidFill>
                <a:latin typeface="微软雅黑" panose="020B0503020204020204" pitchFamily="34" charset="-122"/>
                <a:ea typeface="微软雅黑" panose="020B0503020204020204" pitchFamily="34" charset="-122"/>
              </a:rPr>
              <a:t>const</a:t>
            </a: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GLvoid</a:t>
            </a:r>
            <a:r>
              <a:rPr lang="en-US" altLang="zh-CN" sz="2800" dirty="0">
                <a:solidFill>
                  <a:srgbClr val="006600"/>
                </a:solidFill>
                <a:latin typeface="微软雅黑" panose="020B0503020204020204" pitchFamily="34" charset="-122"/>
                <a:ea typeface="微软雅黑" panose="020B0503020204020204" pitchFamily="34" charset="-122"/>
              </a:rPr>
              <a:t> * data</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marL="1371600" lvl="2" indent="-457200">
              <a:lnSpc>
                <a:spcPct val="150000"/>
              </a:lnSpc>
              <a:buClr>
                <a:schemeClr val="accent1"/>
              </a:buClr>
              <a:buFont typeface="Wingdings" panose="05000000000000000000" pitchFamily="2" charset="2"/>
              <a:buChar char="Ø"/>
            </a:pPr>
            <a:r>
              <a:rPr lang="en-US" altLang="zh-CN" sz="2800" dirty="0" smtClean="0"/>
              <a:t>target</a:t>
            </a:r>
            <a:r>
              <a:rPr lang="zh-CN" altLang="en-US" sz="2800" kern="0" dirty="0"/>
              <a:t>为纹理对象的</a:t>
            </a:r>
            <a:r>
              <a:rPr lang="zh-CN" altLang="en-US" sz="2800" kern="0" dirty="0" smtClean="0"/>
              <a:t>名称</a:t>
            </a:r>
            <a:endParaRPr lang="en-US" altLang="zh-CN" sz="2800" kern="0" dirty="0" smtClean="0"/>
          </a:p>
          <a:p>
            <a:pPr marL="1371600" lvl="2" indent="-457200">
              <a:lnSpc>
                <a:spcPct val="150000"/>
              </a:lnSpc>
              <a:buClr>
                <a:schemeClr val="accent1"/>
              </a:buClr>
              <a:buFont typeface="Wingdings" panose="05000000000000000000" pitchFamily="2" charset="2"/>
              <a:buChar char="Ø"/>
            </a:pPr>
            <a:r>
              <a:rPr lang="en-US" altLang="zh-CN" sz="2800" kern="0" dirty="0"/>
              <a:t>Level</a:t>
            </a:r>
            <a:r>
              <a:rPr lang="zh-CN" altLang="en-US" sz="2800" kern="0" dirty="0"/>
              <a:t>是纹理对象的</a:t>
            </a:r>
            <a:r>
              <a:rPr lang="en-US" altLang="zh-CN" sz="2800" kern="0" dirty="0" err="1"/>
              <a:t>Mipmap</a:t>
            </a:r>
            <a:r>
              <a:rPr lang="zh-CN" altLang="en-US" sz="2800" kern="0" dirty="0"/>
              <a:t>的层数，</a:t>
            </a:r>
            <a:r>
              <a:rPr lang="en-US" altLang="zh-CN" sz="2800" kern="0" dirty="0"/>
              <a:t>0</a:t>
            </a:r>
            <a:r>
              <a:rPr lang="zh-CN" altLang="en-US" sz="2800" kern="0" dirty="0"/>
              <a:t>表示基础</a:t>
            </a:r>
            <a:r>
              <a:rPr lang="zh-CN" altLang="en-US" sz="2800" kern="0" dirty="0" smtClean="0"/>
              <a:t>层</a:t>
            </a:r>
            <a:endParaRPr lang="en-US" altLang="zh-CN" sz="2800" kern="0" dirty="0" smtClean="0"/>
          </a:p>
          <a:p>
            <a:pPr marL="1371600" lvl="2" indent="-457200">
              <a:lnSpc>
                <a:spcPct val="150000"/>
              </a:lnSpc>
              <a:buClr>
                <a:schemeClr val="accent1"/>
              </a:buClr>
              <a:buFont typeface="Wingdings" panose="05000000000000000000" pitchFamily="2" charset="2"/>
              <a:buChar char="Ø"/>
            </a:pPr>
            <a:r>
              <a:rPr lang="en-US" altLang="zh-CN" sz="2800" dirty="0" err="1"/>
              <a:t>Internalformat</a:t>
            </a:r>
            <a:r>
              <a:rPr lang="zh-CN" altLang="en-US" sz="2800" dirty="0"/>
              <a:t>设置纹理存储时使用的内部数据格式</a:t>
            </a:r>
            <a:endParaRPr lang="en-US" altLang="zh-CN" sz="2800" dirty="0" smtClean="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9783774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61664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Step1.4</a:t>
            </a:r>
            <a:r>
              <a:rPr lang="zh-CN" altLang="en-US" sz="2800" dirty="0"/>
              <a:t>：</a:t>
            </a:r>
            <a:r>
              <a:rPr lang="zh-CN" altLang="en-US" sz="2800" dirty="0" smtClean="0"/>
              <a:t>分配纹理内存空间</a:t>
            </a:r>
            <a:endParaRPr lang="en-US" altLang="zh-CN" sz="2800" dirty="0" smtClean="0"/>
          </a:p>
          <a:p>
            <a:pPr lvl="1">
              <a:lnSpc>
                <a:spcPct val="150000"/>
              </a:lnSpc>
              <a:buClr>
                <a:schemeClr val="accent1"/>
              </a:buClr>
            </a:pPr>
            <a:r>
              <a:rPr lang="en-US" altLang="zh-CN" sz="2800" dirty="0" smtClean="0">
                <a:solidFill>
                  <a:srgbClr val="006600"/>
                </a:solidFill>
                <a:latin typeface="微软雅黑" panose="020B0503020204020204" pitchFamily="34" charset="-122"/>
                <a:ea typeface="微软雅黑" panose="020B0503020204020204" pitchFamily="34" charset="-122"/>
              </a:rPr>
              <a:t>      glTexImage2D(</a:t>
            </a:r>
            <a:r>
              <a:rPr lang="en-US" altLang="zh-CN" sz="2800" dirty="0" err="1" smtClean="0">
                <a:solidFill>
                  <a:srgbClr val="006600"/>
                </a:solidFill>
                <a:latin typeface="微软雅黑" panose="020B0503020204020204" pitchFamily="34" charset="-122"/>
                <a:ea typeface="微软雅黑" panose="020B0503020204020204" pitchFamily="34" charset="-122"/>
              </a:rPr>
              <a:t>GLenum</a:t>
            </a:r>
            <a:r>
              <a:rPr lang="en-US" altLang="zh-CN" sz="2800" dirty="0" smtClean="0">
                <a:solidFill>
                  <a:srgbClr val="006600"/>
                </a:solidFill>
                <a:latin typeface="微软雅黑" panose="020B0503020204020204" pitchFamily="34" charset="-122"/>
                <a:ea typeface="微软雅黑" panose="020B0503020204020204" pitchFamily="34" charset="-122"/>
              </a:rPr>
              <a:t> </a:t>
            </a:r>
            <a:r>
              <a:rPr lang="en-US" altLang="zh-CN" sz="2800" dirty="0">
                <a:solidFill>
                  <a:srgbClr val="006600"/>
                </a:solidFill>
                <a:latin typeface="微软雅黑" panose="020B0503020204020204" pitchFamily="34" charset="-122"/>
                <a:ea typeface="微软雅黑" panose="020B0503020204020204" pitchFamily="34" charset="-122"/>
              </a:rPr>
              <a:t>target, </a:t>
            </a:r>
            <a:r>
              <a:rPr lang="en-US" altLang="zh-CN" sz="2800" dirty="0" err="1">
                <a:solidFill>
                  <a:srgbClr val="006600"/>
                </a:solidFill>
                <a:latin typeface="微软雅黑" panose="020B0503020204020204" pitchFamily="34" charset="-122"/>
                <a:ea typeface="微软雅黑" panose="020B0503020204020204" pitchFamily="34" charset="-122"/>
              </a:rPr>
              <a:t>GLint</a:t>
            </a:r>
            <a:r>
              <a:rPr lang="en-US" altLang="zh-CN" sz="2800" dirty="0">
                <a:solidFill>
                  <a:srgbClr val="006600"/>
                </a:solidFill>
                <a:latin typeface="微软雅黑" panose="020B0503020204020204" pitchFamily="34" charset="-122"/>
                <a:ea typeface="微软雅黑" panose="020B0503020204020204" pitchFamily="34" charset="-122"/>
              </a:rPr>
              <a:t> level, </a:t>
            </a:r>
            <a:r>
              <a:rPr lang="en-US" altLang="zh-CN" sz="2800" dirty="0" err="1">
                <a:solidFill>
                  <a:srgbClr val="006600"/>
                </a:solidFill>
                <a:latin typeface="微软雅黑" panose="020B0503020204020204" pitchFamily="34" charset="-122"/>
                <a:ea typeface="微软雅黑" panose="020B0503020204020204" pitchFamily="34" charset="-122"/>
              </a:rPr>
              <a:t>GLint</a:t>
            </a: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internalFormat</a:t>
            </a: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GLsizei</a:t>
            </a:r>
            <a:r>
              <a:rPr lang="en-US" altLang="zh-CN" sz="2800" dirty="0">
                <a:solidFill>
                  <a:srgbClr val="006600"/>
                </a:solidFill>
                <a:latin typeface="微软雅黑" panose="020B0503020204020204" pitchFamily="34" charset="-122"/>
                <a:ea typeface="微软雅黑" panose="020B0503020204020204" pitchFamily="34" charset="-122"/>
              </a:rPr>
              <a:t> width, </a:t>
            </a:r>
            <a:r>
              <a:rPr lang="en-US" altLang="zh-CN" sz="2800" dirty="0" err="1">
                <a:solidFill>
                  <a:srgbClr val="006600"/>
                </a:solidFill>
                <a:latin typeface="微软雅黑" panose="020B0503020204020204" pitchFamily="34" charset="-122"/>
                <a:ea typeface="微软雅黑" panose="020B0503020204020204" pitchFamily="34" charset="-122"/>
              </a:rPr>
              <a:t>GLsizei</a:t>
            </a:r>
            <a:r>
              <a:rPr lang="en-US" altLang="zh-CN" sz="2800" dirty="0">
                <a:solidFill>
                  <a:srgbClr val="006600"/>
                </a:solidFill>
                <a:latin typeface="微软雅黑" panose="020B0503020204020204" pitchFamily="34" charset="-122"/>
                <a:ea typeface="微软雅黑" panose="020B0503020204020204" pitchFamily="34" charset="-122"/>
              </a:rPr>
              <a:t> height, </a:t>
            </a:r>
            <a:r>
              <a:rPr lang="en-US" altLang="zh-CN" sz="2800" dirty="0" err="1">
                <a:solidFill>
                  <a:srgbClr val="006600"/>
                </a:solidFill>
                <a:latin typeface="微软雅黑" panose="020B0503020204020204" pitchFamily="34" charset="-122"/>
                <a:ea typeface="微软雅黑" panose="020B0503020204020204" pitchFamily="34" charset="-122"/>
              </a:rPr>
              <a:t>GLint</a:t>
            </a:r>
            <a:r>
              <a:rPr lang="en-US" altLang="zh-CN" sz="2800" dirty="0">
                <a:solidFill>
                  <a:srgbClr val="006600"/>
                </a:solidFill>
                <a:latin typeface="微软雅黑" panose="020B0503020204020204" pitchFamily="34" charset="-122"/>
                <a:ea typeface="微软雅黑" panose="020B0503020204020204" pitchFamily="34" charset="-122"/>
              </a:rPr>
              <a:t> border, </a:t>
            </a:r>
            <a:r>
              <a:rPr lang="en-US" altLang="zh-CN" sz="2800" dirty="0" err="1">
                <a:solidFill>
                  <a:srgbClr val="006600"/>
                </a:solidFill>
                <a:latin typeface="微软雅黑" panose="020B0503020204020204" pitchFamily="34" charset="-122"/>
                <a:ea typeface="微软雅黑" panose="020B0503020204020204" pitchFamily="34" charset="-122"/>
              </a:rPr>
              <a:t>GLenum</a:t>
            </a:r>
            <a:r>
              <a:rPr lang="en-US" altLang="zh-CN" sz="2800" dirty="0">
                <a:solidFill>
                  <a:srgbClr val="006600"/>
                </a:solidFill>
                <a:latin typeface="微软雅黑" panose="020B0503020204020204" pitchFamily="34" charset="-122"/>
                <a:ea typeface="微软雅黑" panose="020B0503020204020204" pitchFamily="34" charset="-122"/>
              </a:rPr>
              <a:t> format, </a:t>
            </a:r>
            <a:r>
              <a:rPr lang="en-US" altLang="zh-CN" sz="2800" dirty="0" err="1">
                <a:solidFill>
                  <a:srgbClr val="006600"/>
                </a:solidFill>
                <a:latin typeface="微软雅黑" panose="020B0503020204020204" pitchFamily="34" charset="-122"/>
                <a:ea typeface="微软雅黑" panose="020B0503020204020204" pitchFamily="34" charset="-122"/>
              </a:rPr>
              <a:t>GLenum</a:t>
            </a:r>
            <a:r>
              <a:rPr lang="en-US" altLang="zh-CN" sz="2800" dirty="0">
                <a:solidFill>
                  <a:srgbClr val="006600"/>
                </a:solidFill>
                <a:latin typeface="微软雅黑" panose="020B0503020204020204" pitchFamily="34" charset="-122"/>
                <a:ea typeface="微软雅黑" panose="020B0503020204020204" pitchFamily="34" charset="-122"/>
              </a:rPr>
              <a:t> type, </a:t>
            </a:r>
            <a:r>
              <a:rPr lang="en-US" altLang="zh-CN" sz="2800" dirty="0" err="1">
                <a:solidFill>
                  <a:srgbClr val="006600"/>
                </a:solidFill>
                <a:latin typeface="微软雅黑" panose="020B0503020204020204" pitchFamily="34" charset="-122"/>
                <a:ea typeface="微软雅黑" panose="020B0503020204020204" pitchFamily="34" charset="-122"/>
              </a:rPr>
              <a:t>const</a:t>
            </a: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GLvoid</a:t>
            </a:r>
            <a:r>
              <a:rPr lang="en-US" altLang="zh-CN" sz="2800" dirty="0">
                <a:solidFill>
                  <a:srgbClr val="006600"/>
                </a:solidFill>
                <a:latin typeface="微软雅黑" panose="020B0503020204020204" pitchFamily="34" charset="-122"/>
                <a:ea typeface="微软雅黑" panose="020B0503020204020204" pitchFamily="34" charset="-122"/>
              </a:rPr>
              <a:t> * data</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marL="1371600" lvl="2" indent="-457200">
              <a:lnSpc>
                <a:spcPct val="150000"/>
              </a:lnSpc>
              <a:buClr>
                <a:schemeClr val="accent1"/>
              </a:buClr>
              <a:buFont typeface="Wingdings" panose="05000000000000000000" pitchFamily="2" charset="2"/>
              <a:buChar char="Ø"/>
            </a:pPr>
            <a:r>
              <a:rPr lang="en-US" altLang="zh-CN" sz="2800" dirty="0"/>
              <a:t>width</a:t>
            </a:r>
            <a:r>
              <a:rPr lang="zh-CN" altLang="en-US" sz="2800" dirty="0"/>
              <a:t>，</a:t>
            </a:r>
            <a:r>
              <a:rPr lang="en-US" altLang="zh-CN" sz="2800" dirty="0"/>
              <a:t>height</a:t>
            </a:r>
            <a:r>
              <a:rPr lang="zh-CN" altLang="en-US" sz="2800" dirty="0"/>
              <a:t>表示纹理层的宽度，高度和深度</a:t>
            </a:r>
            <a:endParaRPr lang="en-US" altLang="zh-CN" sz="2800" kern="0" dirty="0"/>
          </a:p>
          <a:p>
            <a:pPr marL="1371600" lvl="2" indent="-457200">
              <a:lnSpc>
                <a:spcPct val="150000"/>
              </a:lnSpc>
              <a:buClr>
                <a:schemeClr val="accent1"/>
              </a:buClr>
              <a:buFont typeface="Wingdings" panose="05000000000000000000" pitchFamily="2" charset="2"/>
              <a:buChar char="Ø"/>
            </a:pPr>
            <a:r>
              <a:rPr lang="en-US" altLang="zh-CN" sz="2800" dirty="0"/>
              <a:t>border</a:t>
            </a:r>
            <a:r>
              <a:rPr lang="zh-CN" altLang="en-US" sz="2800" dirty="0"/>
              <a:t>指定边框的宽度。必须为</a:t>
            </a:r>
            <a:r>
              <a:rPr lang="en-US" altLang="zh-CN" sz="2800" dirty="0"/>
              <a:t>0</a:t>
            </a:r>
            <a:endParaRPr lang="en-US" altLang="zh-CN" sz="2800" kern="0" dirty="0"/>
          </a:p>
          <a:p>
            <a:pPr marL="1371600" lvl="2" indent="-457200">
              <a:lnSpc>
                <a:spcPct val="150000"/>
              </a:lnSpc>
              <a:buClr>
                <a:schemeClr val="accent1"/>
              </a:buClr>
              <a:buFont typeface="Wingdings" panose="05000000000000000000" pitchFamily="2" charset="2"/>
              <a:buChar char="Ø"/>
            </a:pPr>
            <a:r>
              <a:rPr lang="en-US" altLang="zh-CN" sz="2800" dirty="0"/>
              <a:t>format</a:t>
            </a:r>
            <a:r>
              <a:rPr lang="zh-CN" altLang="en-US" sz="2800" dirty="0"/>
              <a:t>指定纹理数据的格式。必须匹配</a:t>
            </a:r>
            <a:r>
              <a:rPr lang="en-US" altLang="zh-CN" sz="2800" dirty="0" err="1"/>
              <a:t>internalformat</a:t>
            </a:r>
            <a:endParaRPr lang="en-US" altLang="zh-CN"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42597413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97031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Step1.4</a:t>
            </a:r>
            <a:r>
              <a:rPr lang="zh-CN" altLang="en-US" sz="2800" dirty="0"/>
              <a:t>：</a:t>
            </a:r>
            <a:r>
              <a:rPr lang="zh-CN" altLang="en-US" sz="2800" dirty="0" smtClean="0"/>
              <a:t>分配纹理内存空间</a:t>
            </a:r>
            <a:endParaRPr lang="en-US" altLang="zh-CN" sz="2800" dirty="0" smtClean="0"/>
          </a:p>
          <a:p>
            <a:pPr lvl="1">
              <a:lnSpc>
                <a:spcPct val="150000"/>
              </a:lnSpc>
              <a:buClr>
                <a:schemeClr val="accent1"/>
              </a:buClr>
            </a:pPr>
            <a:r>
              <a:rPr lang="en-US" altLang="zh-CN" sz="2800" dirty="0" smtClean="0">
                <a:solidFill>
                  <a:srgbClr val="006600"/>
                </a:solidFill>
                <a:latin typeface="微软雅黑" panose="020B0503020204020204" pitchFamily="34" charset="-122"/>
                <a:ea typeface="微软雅黑" panose="020B0503020204020204" pitchFamily="34" charset="-122"/>
              </a:rPr>
              <a:t>      glTexImage2D(</a:t>
            </a:r>
            <a:r>
              <a:rPr lang="en-US" altLang="zh-CN" sz="2800" dirty="0" err="1" smtClean="0">
                <a:solidFill>
                  <a:srgbClr val="006600"/>
                </a:solidFill>
                <a:latin typeface="微软雅黑" panose="020B0503020204020204" pitchFamily="34" charset="-122"/>
                <a:ea typeface="微软雅黑" panose="020B0503020204020204" pitchFamily="34" charset="-122"/>
              </a:rPr>
              <a:t>GLenum</a:t>
            </a:r>
            <a:r>
              <a:rPr lang="en-US" altLang="zh-CN" sz="2800" dirty="0" smtClean="0">
                <a:solidFill>
                  <a:srgbClr val="006600"/>
                </a:solidFill>
                <a:latin typeface="微软雅黑" panose="020B0503020204020204" pitchFamily="34" charset="-122"/>
                <a:ea typeface="微软雅黑" panose="020B0503020204020204" pitchFamily="34" charset="-122"/>
              </a:rPr>
              <a:t> </a:t>
            </a:r>
            <a:r>
              <a:rPr lang="en-US" altLang="zh-CN" sz="2800" dirty="0">
                <a:solidFill>
                  <a:srgbClr val="006600"/>
                </a:solidFill>
                <a:latin typeface="微软雅黑" panose="020B0503020204020204" pitchFamily="34" charset="-122"/>
                <a:ea typeface="微软雅黑" panose="020B0503020204020204" pitchFamily="34" charset="-122"/>
              </a:rPr>
              <a:t>target, </a:t>
            </a:r>
            <a:r>
              <a:rPr lang="en-US" altLang="zh-CN" sz="2800" dirty="0" err="1">
                <a:solidFill>
                  <a:srgbClr val="006600"/>
                </a:solidFill>
                <a:latin typeface="微软雅黑" panose="020B0503020204020204" pitchFamily="34" charset="-122"/>
                <a:ea typeface="微软雅黑" panose="020B0503020204020204" pitchFamily="34" charset="-122"/>
              </a:rPr>
              <a:t>GLint</a:t>
            </a:r>
            <a:r>
              <a:rPr lang="en-US" altLang="zh-CN" sz="2800" dirty="0">
                <a:solidFill>
                  <a:srgbClr val="006600"/>
                </a:solidFill>
                <a:latin typeface="微软雅黑" panose="020B0503020204020204" pitchFamily="34" charset="-122"/>
                <a:ea typeface="微软雅黑" panose="020B0503020204020204" pitchFamily="34" charset="-122"/>
              </a:rPr>
              <a:t> level, </a:t>
            </a:r>
            <a:r>
              <a:rPr lang="en-US" altLang="zh-CN" sz="2800" dirty="0" err="1">
                <a:solidFill>
                  <a:srgbClr val="006600"/>
                </a:solidFill>
                <a:latin typeface="微软雅黑" panose="020B0503020204020204" pitchFamily="34" charset="-122"/>
                <a:ea typeface="微软雅黑" panose="020B0503020204020204" pitchFamily="34" charset="-122"/>
              </a:rPr>
              <a:t>GLint</a:t>
            </a: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internalFormat</a:t>
            </a: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GLsizei</a:t>
            </a:r>
            <a:r>
              <a:rPr lang="en-US" altLang="zh-CN" sz="2800" dirty="0">
                <a:solidFill>
                  <a:srgbClr val="006600"/>
                </a:solidFill>
                <a:latin typeface="微软雅黑" panose="020B0503020204020204" pitchFamily="34" charset="-122"/>
                <a:ea typeface="微软雅黑" panose="020B0503020204020204" pitchFamily="34" charset="-122"/>
              </a:rPr>
              <a:t> width, </a:t>
            </a:r>
            <a:r>
              <a:rPr lang="en-US" altLang="zh-CN" sz="2800" dirty="0" err="1">
                <a:solidFill>
                  <a:srgbClr val="006600"/>
                </a:solidFill>
                <a:latin typeface="微软雅黑" panose="020B0503020204020204" pitchFamily="34" charset="-122"/>
                <a:ea typeface="微软雅黑" panose="020B0503020204020204" pitchFamily="34" charset="-122"/>
              </a:rPr>
              <a:t>GLsizei</a:t>
            </a:r>
            <a:r>
              <a:rPr lang="en-US" altLang="zh-CN" sz="2800" dirty="0">
                <a:solidFill>
                  <a:srgbClr val="006600"/>
                </a:solidFill>
                <a:latin typeface="微软雅黑" panose="020B0503020204020204" pitchFamily="34" charset="-122"/>
                <a:ea typeface="微软雅黑" panose="020B0503020204020204" pitchFamily="34" charset="-122"/>
              </a:rPr>
              <a:t> height, </a:t>
            </a:r>
            <a:r>
              <a:rPr lang="en-US" altLang="zh-CN" sz="2800" dirty="0" err="1">
                <a:solidFill>
                  <a:srgbClr val="006600"/>
                </a:solidFill>
                <a:latin typeface="微软雅黑" panose="020B0503020204020204" pitchFamily="34" charset="-122"/>
                <a:ea typeface="微软雅黑" panose="020B0503020204020204" pitchFamily="34" charset="-122"/>
              </a:rPr>
              <a:t>GLint</a:t>
            </a:r>
            <a:r>
              <a:rPr lang="en-US" altLang="zh-CN" sz="2800" dirty="0">
                <a:solidFill>
                  <a:srgbClr val="006600"/>
                </a:solidFill>
                <a:latin typeface="微软雅黑" panose="020B0503020204020204" pitchFamily="34" charset="-122"/>
                <a:ea typeface="微软雅黑" panose="020B0503020204020204" pitchFamily="34" charset="-122"/>
              </a:rPr>
              <a:t> border, </a:t>
            </a:r>
            <a:r>
              <a:rPr lang="en-US" altLang="zh-CN" sz="2800" dirty="0" err="1">
                <a:solidFill>
                  <a:srgbClr val="006600"/>
                </a:solidFill>
                <a:latin typeface="微软雅黑" panose="020B0503020204020204" pitchFamily="34" charset="-122"/>
                <a:ea typeface="微软雅黑" panose="020B0503020204020204" pitchFamily="34" charset="-122"/>
              </a:rPr>
              <a:t>GLenum</a:t>
            </a:r>
            <a:r>
              <a:rPr lang="en-US" altLang="zh-CN" sz="2800" dirty="0">
                <a:solidFill>
                  <a:srgbClr val="006600"/>
                </a:solidFill>
                <a:latin typeface="微软雅黑" panose="020B0503020204020204" pitchFamily="34" charset="-122"/>
                <a:ea typeface="微软雅黑" panose="020B0503020204020204" pitchFamily="34" charset="-122"/>
              </a:rPr>
              <a:t> format, </a:t>
            </a:r>
            <a:r>
              <a:rPr lang="en-US" altLang="zh-CN" sz="2800" dirty="0" err="1">
                <a:solidFill>
                  <a:srgbClr val="006600"/>
                </a:solidFill>
                <a:latin typeface="微软雅黑" panose="020B0503020204020204" pitchFamily="34" charset="-122"/>
                <a:ea typeface="微软雅黑" panose="020B0503020204020204" pitchFamily="34" charset="-122"/>
              </a:rPr>
              <a:t>GLenum</a:t>
            </a:r>
            <a:r>
              <a:rPr lang="en-US" altLang="zh-CN" sz="2800" dirty="0">
                <a:solidFill>
                  <a:srgbClr val="006600"/>
                </a:solidFill>
                <a:latin typeface="微软雅黑" panose="020B0503020204020204" pitchFamily="34" charset="-122"/>
                <a:ea typeface="微软雅黑" panose="020B0503020204020204" pitchFamily="34" charset="-122"/>
              </a:rPr>
              <a:t> type, </a:t>
            </a:r>
            <a:r>
              <a:rPr lang="en-US" altLang="zh-CN" sz="2800" dirty="0" err="1">
                <a:solidFill>
                  <a:srgbClr val="006600"/>
                </a:solidFill>
                <a:latin typeface="微软雅黑" panose="020B0503020204020204" pitchFamily="34" charset="-122"/>
                <a:ea typeface="微软雅黑" panose="020B0503020204020204" pitchFamily="34" charset="-122"/>
              </a:rPr>
              <a:t>const</a:t>
            </a: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GLvoid</a:t>
            </a:r>
            <a:r>
              <a:rPr lang="en-US" altLang="zh-CN" sz="2800" dirty="0">
                <a:solidFill>
                  <a:srgbClr val="006600"/>
                </a:solidFill>
                <a:latin typeface="微软雅黑" panose="020B0503020204020204" pitchFamily="34" charset="-122"/>
                <a:ea typeface="微软雅黑" panose="020B0503020204020204" pitchFamily="34" charset="-122"/>
              </a:rPr>
              <a:t> * data</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marL="1371600" lvl="2" indent="-457200">
              <a:lnSpc>
                <a:spcPct val="150000"/>
              </a:lnSpc>
              <a:buClr>
                <a:schemeClr val="accent1"/>
              </a:buClr>
              <a:buFont typeface="Wingdings" panose="05000000000000000000" pitchFamily="2" charset="2"/>
              <a:buChar char="Ø"/>
            </a:pPr>
            <a:r>
              <a:rPr lang="en-US" altLang="zh-CN" sz="2800" dirty="0"/>
              <a:t>type</a:t>
            </a:r>
            <a:r>
              <a:rPr lang="zh-CN" altLang="en-US" sz="2800" dirty="0"/>
              <a:t>指定纹理数据的数据类型</a:t>
            </a:r>
            <a:endParaRPr lang="en-US" altLang="zh-CN" sz="2800" kern="0" dirty="0"/>
          </a:p>
          <a:p>
            <a:pPr marL="1371600" lvl="2" indent="-457200">
              <a:lnSpc>
                <a:spcPct val="150000"/>
              </a:lnSpc>
              <a:buClr>
                <a:schemeClr val="accent1"/>
              </a:buClr>
              <a:buFont typeface="Wingdings" panose="05000000000000000000" pitchFamily="2" charset="2"/>
              <a:buChar char="Ø"/>
            </a:pPr>
            <a:r>
              <a:rPr lang="en-US" altLang="zh-CN" sz="2800" dirty="0"/>
              <a:t>data</a:t>
            </a:r>
            <a:r>
              <a:rPr lang="zh-CN" altLang="en-US" sz="2800" dirty="0"/>
              <a:t>指定一个指向内存中图像数据的指针</a:t>
            </a:r>
            <a:endParaRPr lang="en-US" altLang="zh-CN"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9692258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基础知识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真实感图形绘制</a:t>
            </a:r>
            <a:endParaRPr kumimoji="1" lang="en-US" altLang="zh-CN"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颜色描述</a:t>
            </a:r>
            <a:endParaRPr kumimoji="1" lang="en-US" altLang="zh-CN"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b="1" dirty="0" smtClean="0">
                <a:solidFill>
                  <a:srgbClr val="FF0000"/>
                </a:solidFill>
                <a:latin typeface="Times New Roman" panose="02020603050405020304" pitchFamily="18" charset="0"/>
              </a:rPr>
              <a:t>光学</a:t>
            </a:r>
            <a:r>
              <a:rPr kumimoji="1" lang="zh-CN" altLang="en-US" sz="2800" b="1" dirty="0">
                <a:solidFill>
                  <a:srgbClr val="FF0000"/>
                </a:solidFill>
                <a:latin typeface="Times New Roman" panose="02020603050405020304" pitchFamily="18" charset="0"/>
              </a:rPr>
              <a:t>基础</a:t>
            </a:r>
            <a:endParaRPr kumimoji="1" lang="en-US" altLang="zh-CN" sz="2800" b="1"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6140143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61664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Step1.4</a:t>
            </a:r>
            <a:r>
              <a:rPr lang="zh-CN" altLang="en-US" sz="2800" dirty="0"/>
              <a:t>：</a:t>
            </a:r>
            <a:r>
              <a:rPr lang="zh-CN" altLang="en-US" sz="2800" dirty="0" smtClean="0"/>
              <a:t>分配纹理内存空间</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kern="0" dirty="0" smtClean="0"/>
              <a:t>内部</a:t>
            </a:r>
            <a:r>
              <a:rPr lang="zh-CN" altLang="en-US" sz="2800" kern="0" dirty="0"/>
              <a:t>格式</a:t>
            </a:r>
            <a:r>
              <a:rPr lang="en-US" altLang="zh-CN" sz="2800" dirty="0" err="1"/>
              <a:t>internalformat</a:t>
            </a:r>
            <a:endParaRPr lang="en-US" altLang="zh-CN" sz="2800" dirty="0"/>
          </a:p>
          <a:p>
            <a:pPr marL="1371600" lvl="2" indent="-457200">
              <a:lnSpc>
                <a:spcPct val="150000"/>
              </a:lnSpc>
              <a:buClr>
                <a:schemeClr val="accent1"/>
              </a:buClr>
              <a:buFont typeface="Wingdings" panose="05000000000000000000" pitchFamily="2" charset="2"/>
              <a:buChar char="Ø"/>
            </a:pPr>
            <a:r>
              <a:rPr lang="en-US" altLang="zh-CN" sz="2800" kern="0" dirty="0" err="1"/>
              <a:t>internalformat</a:t>
            </a:r>
            <a:r>
              <a:rPr lang="en-US" altLang="zh-CN" sz="2800" kern="0" dirty="0"/>
              <a:t> </a:t>
            </a:r>
            <a:r>
              <a:rPr lang="zh-CN" altLang="en-US" sz="2800" kern="0" dirty="0"/>
              <a:t>指定了颜色都有那些成分</a:t>
            </a:r>
            <a:r>
              <a:rPr lang="zh-CN" altLang="en-US" sz="2800" kern="0" dirty="0" smtClean="0"/>
              <a:t>构成</a:t>
            </a:r>
            <a:endParaRPr lang="en-US" altLang="zh-CN" sz="2800" kern="0" dirty="0" smtClean="0"/>
          </a:p>
          <a:p>
            <a:pPr marL="1371600" lvl="2" indent="-457200">
              <a:lnSpc>
                <a:spcPct val="150000"/>
              </a:lnSpc>
              <a:buClr>
                <a:schemeClr val="accent1"/>
              </a:buClr>
              <a:buFont typeface="Wingdings" panose="05000000000000000000" pitchFamily="2" charset="2"/>
              <a:buChar char="Ø"/>
            </a:pPr>
            <a:r>
              <a:rPr lang="en-US" altLang="zh-CN" sz="2800" kern="0" dirty="0" smtClean="0"/>
              <a:t>RGB</a:t>
            </a:r>
            <a:r>
              <a:rPr lang="zh-CN" altLang="en-US" sz="2800" kern="0" dirty="0"/>
              <a:t>表示颜色组成由</a:t>
            </a:r>
            <a:r>
              <a:rPr lang="en-US" altLang="zh-CN" sz="2800" kern="0" dirty="0"/>
              <a:t>Red</a:t>
            </a:r>
            <a:r>
              <a:rPr lang="zh-CN" altLang="en-US" sz="2800" kern="0" dirty="0"/>
              <a:t>分量</a:t>
            </a:r>
            <a:r>
              <a:rPr lang="en-US" altLang="zh-CN" sz="2800" kern="0" dirty="0"/>
              <a:t>Green</a:t>
            </a:r>
            <a:r>
              <a:rPr lang="zh-CN" altLang="en-US" sz="2800" kern="0" dirty="0"/>
              <a:t>分量</a:t>
            </a:r>
            <a:r>
              <a:rPr lang="en-US" altLang="zh-CN" sz="2800" kern="0" dirty="0"/>
              <a:t>Blue</a:t>
            </a:r>
            <a:r>
              <a:rPr lang="zh-CN" altLang="en-US" sz="2800" kern="0" dirty="0"/>
              <a:t>分量</a:t>
            </a:r>
            <a:r>
              <a:rPr lang="zh-CN" altLang="en-US" sz="2800" kern="0" dirty="0" smtClean="0"/>
              <a:t>构成</a:t>
            </a:r>
            <a:endParaRPr lang="en-US" altLang="zh-CN" sz="2800" kern="0" dirty="0" smtClean="0"/>
          </a:p>
          <a:p>
            <a:pPr marL="1371600" lvl="2" indent="-457200">
              <a:lnSpc>
                <a:spcPct val="150000"/>
              </a:lnSpc>
              <a:buClr>
                <a:schemeClr val="accent1"/>
              </a:buClr>
              <a:buFont typeface="Wingdings" panose="05000000000000000000" pitchFamily="2" charset="2"/>
              <a:buChar char="Ø"/>
            </a:pPr>
            <a:r>
              <a:rPr lang="en-US" altLang="zh-CN" sz="2800" kern="0" dirty="0" smtClean="0"/>
              <a:t>RGBA</a:t>
            </a:r>
            <a:r>
              <a:rPr lang="zh-CN" altLang="en-US" sz="2800" kern="0" dirty="0"/>
              <a:t>表示颜色组成由</a:t>
            </a:r>
            <a:r>
              <a:rPr lang="en-US" altLang="zh-CN" sz="2800" kern="0" dirty="0"/>
              <a:t>Red</a:t>
            </a:r>
            <a:r>
              <a:rPr lang="zh-CN" altLang="en-US" sz="2800" kern="0" dirty="0"/>
              <a:t>分量</a:t>
            </a:r>
            <a:r>
              <a:rPr lang="en-US" altLang="zh-CN" sz="2800" kern="0" dirty="0"/>
              <a:t>Green</a:t>
            </a:r>
            <a:r>
              <a:rPr lang="zh-CN" altLang="en-US" sz="2800" kern="0" dirty="0"/>
              <a:t>分量</a:t>
            </a:r>
            <a:r>
              <a:rPr lang="en-US" altLang="zh-CN" sz="2800" kern="0" dirty="0"/>
              <a:t>Blue</a:t>
            </a:r>
            <a:r>
              <a:rPr lang="zh-CN" altLang="en-US" sz="2800" kern="0" dirty="0"/>
              <a:t>分量</a:t>
            </a:r>
            <a:r>
              <a:rPr lang="en-US" altLang="zh-CN" sz="2800" kern="0" dirty="0"/>
              <a:t>Alpha</a:t>
            </a:r>
            <a:r>
              <a:rPr lang="zh-CN" altLang="en-US" sz="2800" kern="0" dirty="0"/>
              <a:t>分量构成</a:t>
            </a:r>
            <a:endParaRPr lang="en-US" altLang="zh-CN" sz="2800" dirty="0"/>
          </a:p>
          <a:p>
            <a:pPr marL="457200" indent="-457200">
              <a:lnSpc>
                <a:spcPct val="150000"/>
              </a:lnSpc>
              <a:buClr>
                <a:schemeClr val="accent1"/>
              </a:buClr>
              <a:buFont typeface="Wingdings" panose="05000000000000000000" pitchFamily="2" charset="2"/>
              <a:buChar char="p"/>
            </a:pPr>
            <a:endParaRPr lang="en-US" altLang="zh-CN" sz="2800" dirty="0" smtClean="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2764798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2031325"/>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Step1.4</a:t>
            </a:r>
            <a:r>
              <a:rPr lang="zh-CN" altLang="en-US" sz="2800" dirty="0"/>
              <a:t>：</a:t>
            </a:r>
            <a:r>
              <a:rPr lang="zh-CN" altLang="en-US" sz="2800" dirty="0" smtClean="0"/>
              <a:t>分配纹理内存空间</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kern="0" dirty="0"/>
              <a:t>外部格式</a:t>
            </a:r>
            <a:r>
              <a:rPr lang="en-US" altLang="zh-CN" sz="2800" dirty="0" smtClean="0"/>
              <a:t>format</a:t>
            </a:r>
            <a:endParaRPr lang="en-US" altLang="zh-CN" sz="2800" dirty="0"/>
          </a:p>
          <a:p>
            <a:pPr marL="1371600" lvl="2" indent="-457200">
              <a:lnSpc>
                <a:spcPct val="150000"/>
              </a:lnSpc>
              <a:buClr>
                <a:schemeClr val="accent1"/>
              </a:buClr>
              <a:buFont typeface="Wingdings" panose="05000000000000000000" pitchFamily="2" charset="2"/>
              <a:buChar char="Ø"/>
            </a:pPr>
            <a:r>
              <a:rPr lang="zh-CN" altLang="en-US" sz="2800" dirty="0"/>
              <a:t>表示了颜色数据分量在内存中的数据存储</a:t>
            </a:r>
            <a:r>
              <a:rPr lang="zh-CN" altLang="en-US" sz="2800" dirty="0" smtClean="0"/>
              <a:t>格式</a:t>
            </a:r>
            <a:endParaRPr lang="en-US" altLang="zh-CN" sz="2800" dirty="0" smtClean="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743" y="3673736"/>
            <a:ext cx="11047184" cy="101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74503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875181"/>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Step1.4</a:t>
            </a:r>
            <a:r>
              <a:rPr lang="zh-CN" altLang="en-US" sz="2800" dirty="0"/>
              <a:t>：分配纹理内存空间</a:t>
            </a:r>
            <a:endParaRPr lang="zh-CN" altLang="en-US" sz="2800" dirty="0" smtClean="0"/>
          </a:p>
          <a:p>
            <a:pPr marL="914400" lvl="1" indent="-457200">
              <a:lnSpc>
                <a:spcPct val="150000"/>
              </a:lnSpc>
              <a:buClr>
                <a:schemeClr val="accent1"/>
              </a:buClr>
              <a:buFont typeface="Wingdings" panose="05000000000000000000" pitchFamily="2" charset="2"/>
              <a:buChar char="n"/>
            </a:pPr>
            <a:r>
              <a:rPr lang="zh-CN" altLang="en-US" sz="2800" dirty="0" smtClean="0"/>
              <a:t>纹理</a:t>
            </a:r>
            <a:r>
              <a:rPr lang="zh-CN" altLang="en-US" sz="2800" dirty="0"/>
              <a:t>内存空间存储了给定纹理中的所有纹</a:t>
            </a:r>
            <a:r>
              <a:rPr lang="zh-CN" altLang="en-US" sz="2800" dirty="0" smtClean="0"/>
              <a:t>素</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smtClean="0"/>
              <a:t>纹理</a:t>
            </a:r>
            <a:r>
              <a:rPr lang="zh-CN" altLang="en-US" sz="2800" dirty="0"/>
              <a:t>内存空间大小由选定的内部格式和对应的分辨率</a:t>
            </a:r>
            <a:r>
              <a:rPr lang="zh-CN" altLang="en-US" sz="2800" dirty="0" smtClean="0"/>
              <a:t>决定</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smtClean="0"/>
              <a:t>内存</a:t>
            </a:r>
            <a:r>
              <a:rPr lang="zh-CN" altLang="en-US" sz="2800" dirty="0"/>
              <a:t>空间一旦被定义，无法重新</a:t>
            </a:r>
            <a:r>
              <a:rPr lang="zh-CN" altLang="en-US" sz="2800" dirty="0" smtClean="0"/>
              <a:t>定义</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smtClean="0"/>
              <a:t>纹理</a:t>
            </a:r>
            <a:r>
              <a:rPr lang="zh-CN" altLang="en-US" sz="2800" dirty="0"/>
              <a:t>的内容可以调用函数</a:t>
            </a:r>
            <a:r>
              <a:rPr lang="en-US" altLang="zh-CN" sz="2800" dirty="0"/>
              <a:t>glTextureSubImage2D</a:t>
            </a:r>
            <a:r>
              <a:rPr lang="zh-CN" altLang="en-US" sz="2800" dirty="0"/>
              <a:t>进行</a:t>
            </a:r>
            <a:r>
              <a:rPr lang="zh-CN" altLang="en-US" sz="2800" dirty="0" smtClean="0"/>
              <a:t>更改</a:t>
            </a:r>
            <a:endParaRPr lang="en-US" altLang="zh-CN" sz="2800" dirty="0" smtClean="0"/>
          </a:p>
          <a:p>
            <a:pPr algn="just">
              <a:lnSpc>
                <a:spcPct val="140000"/>
              </a:lnSpc>
              <a:defRPr/>
            </a:pPr>
            <a:r>
              <a:rPr lang="en-US" altLang="zh-CN" sz="2400" dirty="0" smtClean="0">
                <a:solidFill>
                  <a:srgbClr val="006600"/>
                </a:solidFill>
                <a:latin typeface="微软雅黑" panose="020B0503020204020204" pitchFamily="34" charset="-122"/>
                <a:ea typeface="微软雅黑" panose="020B0503020204020204" pitchFamily="34" charset="-122"/>
              </a:rPr>
              <a:t>        Void glTextureSubImage2D(</a:t>
            </a:r>
            <a:r>
              <a:rPr lang="en-US" altLang="zh-CN" sz="2400" dirty="0" err="1" smtClean="0">
                <a:solidFill>
                  <a:srgbClr val="006600"/>
                </a:solidFill>
                <a:latin typeface="微软雅黑" panose="020B0503020204020204" pitchFamily="34" charset="-122"/>
                <a:ea typeface="微软雅黑" panose="020B0503020204020204" pitchFamily="34" charset="-122"/>
              </a:rPr>
              <a:t>GLuint</a:t>
            </a: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a:solidFill>
                  <a:srgbClr val="006600"/>
                </a:solidFill>
                <a:latin typeface="微软雅黑" panose="020B0503020204020204" pitchFamily="34" charset="-122"/>
                <a:ea typeface="微软雅黑" panose="020B0503020204020204" pitchFamily="34" charset="-122"/>
              </a:rPr>
              <a:t>texture, </a:t>
            </a:r>
            <a:r>
              <a:rPr lang="en-US" altLang="zh-CN" sz="2400" dirty="0" err="1">
                <a:solidFill>
                  <a:srgbClr val="006600"/>
                </a:solidFill>
                <a:latin typeface="微软雅黑" panose="020B0503020204020204" pitchFamily="34" charset="-122"/>
                <a:ea typeface="微软雅黑" panose="020B0503020204020204" pitchFamily="34" charset="-122"/>
              </a:rPr>
              <a:t>GLint</a:t>
            </a:r>
            <a:r>
              <a:rPr lang="en-US" altLang="zh-CN" sz="2400" dirty="0">
                <a:solidFill>
                  <a:srgbClr val="006600"/>
                </a:solidFill>
                <a:latin typeface="微软雅黑" panose="020B0503020204020204" pitchFamily="34" charset="-122"/>
                <a:ea typeface="微软雅黑" panose="020B0503020204020204" pitchFamily="34" charset="-122"/>
              </a:rPr>
              <a:t> level, </a:t>
            </a:r>
            <a:r>
              <a:rPr lang="en-US" altLang="zh-CN" sz="2400" dirty="0" err="1" smtClean="0">
                <a:solidFill>
                  <a:srgbClr val="006600"/>
                </a:solidFill>
                <a:latin typeface="微软雅黑" panose="020B0503020204020204" pitchFamily="34" charset="-122"/>
                <a:ea typeface="微软雅黑" panose="020B0503020204020204" pitchFamily="34" charset="-122"/>
              </a:rPr>
              <a:t>GLint</a:t>
            </a: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xoffset</a:t>
            </a:r>
            <a:r>
              <a:rPr lang="en-US" altLang="zh-CN" sz="2400" dirty="0">
                <a:solidFill>
                  <a:srgbClr val="006600"/>
                </a:solidFill>
                <a:latin typeface="微软雅黑" panose="020B0503020204020204" pitchFamily="34" charset="-122"/>
                <a:ea typeface="微软雅黑" panose="020B0503020204020204" pitchFamily="34" charset="-122"/>
              </a:rPr>
              <a:t>,</a:t>
            </a:r>
            <a:r>
              <a:rPr lang="zh-CN" altLang="en-US"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GLint</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smtClean="0">
                <a:solidFill>
                  <a:srgbClr val="006600"/>
                </a:solidFill>
                <a:latin typeface="微软雅黑" panose="020B0503020204020204" pitchFamily="34" charset="-122"/>
                <a:ea typeface="微软雅黑" panose="020B0503020204020204" pitchFamily="34" charset="-122"/>
              </a:rPr>
              <a:t>xoffset,GLsizei</a:t>
            </a: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a:solidFill>
                  <a:srgbClr val="006600"/>
                </a:solidFill>
                <a:latin typeface="微软雅黑" panose="020B0503020204020204" pitchFamily="34" charset="-122"/>
                <a:ea typeface="微软雅黑" panose="020B0503020204020204" pitchFamily="34" charset="-122"/>
              </a:rPr>
              <a:t>width, </a:t>
            </a:r>
            <a:r>
              <a:rPr lang="en-US" altLang="zh-CN" sz="2400" dirty="0" err="1">
                <a:solidFill>
                  <a:srgbClr val="006600"/>
                </a:solidFill>
                <a:latin typeface="微软雅黑" panose="020B0503020204020204" pitchFamily="34" charset="-122"/>
                <a:ea typeface="微软雅黑" panose="020B0503020204020204" pitchFamily="34" charset="-122"/>
              </a:rPr>
              <a:t>GLsizei</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smtClean="0">
                <a:solidFill>
                  <a:srgbClr val="006600"/>
                </a:solidFill>
                <a:latin typeface="微软雅黑" panose="020B0503020204020204" pitchFamily="34" charset="-122"/>
                <a:ea typeface="微软雅黑" panose="020B0503020204020204" pitchFamily="34" charset="-122"/>
              </a:rPr>
              <a:t>height,Glenum</a:t>
            </a: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a:solidFill>
                  <a:srgbClr val="006600"/>
                </a:solidFill>
                <a:latin typeface="微软雅黑" panose="020B0503020204020204" pitchFamily="34" charset="-122"/>
                <a:ea typeface="微软雅黑" panose="020B0503020204020204" pitchFamily="34" charset="-122"/>
              </a:rPr>
              <a:t>format, </a:t>
            </a:r>
            <a:r>
              <a:rPr lang="en-US" altLang="zh-CN" sz="2400" dirty="0" err="1">
                <a:solidFill>
                  <a:srgbClr val="006600"/>
                </a:solidFill>
                <a:latin typeface="微软雅黑" panose="020B0503020204020204" pitchFamily="34" charset="-122"/>
                <a:ea typeface="微软雅黑" panose="020B0503020204020204" pitchFamily="34" charset="-122"/>
              </a:rPr>
              <a:t>Glenum</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smtClean="0">
                <a:solidFill>
                  <a:srgbClr val="006600"/>
                </a:solidFill>
                <a:latin typeface="微软雅黑" panose="020B0503020204020204" pitchFamily="34" charset="-122"/>
                <a:ea typeface="微软雅黑" panose="020B0503020204020204" pitchFamily="34" charset="-122"/>
              </a:rPr>
              <a:t>type,Const</a:t>
            </a: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a:solidFill>
                  <a:srgbClr val="006600"/>
                </a:solidFill>
                <a:latin typeface="微软雅黑" panose="020B0503020204020204" pitchFamily="34" charset="-122"/>
                <a:ea typeface="微软雅黑" panose="020B0503020204020204" pitchFamily="34" charset="-122"/>
              </a:rPr>
              <a:t>void *pixels</a:t>
            </a:r>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en-US" altLang="zh-CN"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1806314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61664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Step1.5</a:t>
            </a:r>
            <a:r>
              <a:rPr lang="zh-CN" altLang="en-US" sz="2800" dirty="0" smtClean="0"/>
              <a:t>：创建</a:t>
            </a:r>
            <a:r>
              <a:rPr lang="en-US" altLang="zh-CN" sz="2800" dirty="0" err="1" smtClean="0"/>
              <a:t>MipMap</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kern="0" dirty="0" smtClean="0"/>
              <a:t>调用</a:t>
            </a:r>
            <a:r>
              <a:rPr lang="en-US" altLang="zh-CN" sz="2800" kern="0" dirty="0" err="1"/>
              <a:t>glGenerateMipmap</a:t>
            </a:r>
            <a:r>
              <a:rPr lang="zh-CN" altLang="en-US" sz="2800" kern="0" dirty="0"/>
              <a:t>。这会为当前绑定的纹理自动生成所有需要的多级渐远纹理</a:t>
            </a:r>
            <a:endParaRPr lang="en-US" altLang="zh-CN" sz="2800" kern="0" dirty="0"/>
          </a:p>
          <a:p>
            <a:pPr lvl="2">
              <a:lnSpc>
                <a:spcPct val="150000"/>
              </a:lnSpc>
              <a:buClr>
                <a:schemeClr val="accent1"/>
              </a:buClr>
            </a:pP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glGenerateMipmap</a:t>
            </a:r>
            <a:r>
              <a:rPr lang="en-US" altLang="zh-CN" sz="2800" dirty="0">
                <a:solidFill>
                  <a:srgbClr val="006600"/>
                </a:solidFill>
                <a:latin typeface="微软雅黑" panose="020B0503020204020204" pitchFamily="34" charset="-122"/>
                <a:ea typeface="微软雅黑" panose="020B0503020204020204" pitchFamily="34" charset="-122"/>
              </a:rPr>
              <a:t>(GL_TEXTURE_2D</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marL="914400" lvl="1" indent="-457200">
              <a:lnSpc>
                <a:spcPct val="150000"/>
              </a:lnSpc>
              <a:buClr>
                <a:schemeClr val="accent1"/>
              </a:buClr>
              <a:buFont typeface="Wingdings" panose="05000000000000000000" pitchFamily="2" charset="2"/>
              <a:buChar char="n"/>
            </a:pPr>
            <a:r>
              <a:rPr lang="zh-CN" altLang="en-US" sz="2800" dirty="0"/>
              <a:t>当景物与视点方向发生变化，多边形面对应像素的多少发生变化，在与纹素对应时，简单使用滤波计算，计算量较大</a:t>
            </a:r>
            <a:endParaRPr lang="en-US" altLang="zh-CN" sz="2800" dirty="0"/>
          </a:p>
          <a:p>
            <a:pPr marL="914400" lvl="1" indent="-457200">
              <a:lnSpc>
                <a:spcPct val="150000"/>
              </a:lnSpc>
              <a:buClr>
                <a:schemeClr val="accent1"/>
              </a:buClr>
              <a:buFont typeface="Wingdings" panose="05000000000000000000" pitchFamily="2" charset="2"/>
              <a:buChar char="n"/>
            </a:pPr>
            <a:r>
              <a:rPr lang="zh-CN" altLang="en-US" sz="2800" dirty="0"/>
              <a:t>提前计算一组纹理用来满足这种需求</a:t>
            </a:r>
            <a:endParaRPr lang="en-US" altLang="zh-CN"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8960255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66184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Step1.5</a:t>
            </a:r>
            <a:r>
              <a:rPr lang="zh-CN" altLang="en-US" sz="2800" dirty="0"/>
              <a:t>：创建</a:t>
            </a:r>
            <a:r>
              <a:rPr lang="en-US" altLang="zh-CN" sz="2800" dirty="0" err="1" smtClean="0"/>
              <a:t>MipMap</a:t>
            </a:r>
            <a:endParaRPr lang="en-US" altLang="zh-CN"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91585" y="1848659"/>
            <a:ext cx="7048154" cy="46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3001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530471"/>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Step1.5</a:t>
            </a:r>
            <a:r>
              <a:rPr lang="zh-CN" altLang="en-US" sz="2800" dirty="0" smtClean="0"/>
              <a:t>：</a:t>
            </a:r>
            <a:r>
              <a:rPr lang="zh-CN" altLang="en-US" sz="2800" dirty="0"/>
              <a:t>创建</a:t>
            </a:r>
            <a:r>
              <a:rPr lang="en-US" altLang="zh-CN" sz="2800" dirty="0" err="1"/>
              <a:t>MipMap</a:t>
            </a:r>
            <a:endParaRPr lang="en-US" altLang="zh-CN" sz="2800" dirty="0" smtClean="0"/>
          </a:p>
          <a:p>
            <a:pPr algn="just">
              <a:lnSpc>
                <a:spcPct val="140000"/>
              </a:lnSpc>
              <a:defRPr/>
            </a:pPr>
            <a:r>
              <a:rPr lang="en-US" altLang="zh-CN" sz="2800" dirty="0" smtClean="0">
                <a:solidFill>
                  <a:srgbClr val="006600"/>
                </a:solidFill>
                <a:latin typeface="微软雅黑" panose="020B0503020204020204" pitchFamily="34" charset="-122"/>
                <a:ea typeface="微软雅黑" panose="020B0503020204020204" pitchFamily="34" charset="-122"/>
              </a:rPr>
              <a:t>     </a:t>
            </a:r>
            <a:r>
              <a:rPr lang="en-US" altLang="zh-CN" sz="2800" dirty="0" err="1" smtClean="0">
                <a:solidFill>
                  <a:srgbClr val="006600"/>
                </a:solidFill>
                <a:latin typeface="微软雅黑" panose="020B0503020204020204" pitchFamily="34" charset="-122"/>
                <a:ea typeface="微软雅黑" panose="020B0503020204020204" pitchFamily="34" charset="-122"/>
              </a:rPr>
              <a:t>glTexParameteri</a:t>
            </a:r>
            <a:r>
              <a:rPr lang="en-US" altLang="zh-CN" sz="2800" dirty="0" smtClean="0">
                <a:solidFill>
                  <a:srgbClr val="006600"/>
                </a:solidFill>
                <a:latin typeface="微软雅黑" panose="020B0503020204020204" pitchFamily="34" charset="-122"/>
                <a:ea typeface="微软雅黑" panose="020B0503020204020204" pitchFamily="34" charset="-122"/>
              </a:rPr>
              <a:t>(GL_TEXTURE_2D</a:t>
            </a:r>
            <a:r>
              <a:rPr lang="en-US" altLang="zh-CN" sz="2800" dirty="0">
                <a:solidFill>
                  <a:srgbClr val="006600"/>
                </a:solidFill>
                <a:latin typeface="微软雅黑" panose="020B0503020204020204" pitchFamily="34" charset="-122"/>
                <a:ea typeface="微软雅黑" panose="020B0503020204020204" pitchFamily="34" charset="-122"/>
              </a:rPr>
              <a:t>, GL_TEXTURE_MIN_FILTER, GL_LINEAR_MIPMAP_LINEAR</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marL="914400" lvl="1" indent="-457200">
              <a:lnSpc>
                <a:spcPct val="150000"/>
              </a:lnSpc>
              <a:buClr>
                <a:schemeClr val="accent1"/>
              </a:buClr>
              <a:buFont typeface="Wingdings" panose="05000000000000000000" pitchFamily="2" charset="2"/>
              <a:buChar char="n"/>
            </a:pPr>
            <a:r>
              <a:rPr lang="en-US" altLang="zh-CN" sz="2800" kern="0" dirty="0"/>
              <a:t>GL_NEAREST_MIPMAP_NEAREST: </a:t>
            </a:r>
            <a:r>
              <a:rPr lang="zh-CN" altLang="en-US" sz="2800" kern="0" dirty="0"/>
              <a:t>使用最接近像素大小的</a:t>
            </a:r>
            <a:r>
              <a:rPr lang="en-US" altLang="zh-CN" sz="2800" kern="0" dirty="0" err="1"/>
              <a:t>Mipmap</a:t>
            </a:r>
            <a:r>
              <a:rPr lang="zh-CN" altLang="en-US" sz="2800" kern="0" dirty="0"/>
              <a:t>，纹理内部使用最近邻滤波</a:t>
            </a:r>
            <a:endParaRPr lang="en-US" altLang="zh-CN" sz="2800" kern="0" dirty="0"/>
          </a:p>
          <a:p>
            <a:pPr marL="914400" lvl="1" indent="-457200">
              <a:lnSpc>
                <a:spcPct val="150000"/>
              </a:lnSpc>
              <a:buClr>
                <a:schemeClr val="accent1"/>
              </a:buClr>
              <a:buFont typeface="Wingdings" panose="05000000000000000000" pitchFamily="2" charset="2"/>
              <a:buChar char="n"/>
            </a:pPr>
            <a:r>
              <a:rPr lang="en-US" altLang="zh-CN" sz="2800" kern="0" dirty="0"/>
              <a:t>GL_LINEAR_MIPMAP_NEAREST: </a:t>
            </a:r>
            <a:r>
              <a:rPr lang="zh-CN" altLang="en-US" sz="2800" kern="0" dirty="0"/>
              <a:t>使用最接近像素大小的</a:t>
            </a:r>
            <a:r>
              <a:rPr lang="en-US" altLang="zh-CN" sz="2800" kern="0" dirty="0" err="1"/>
              <a:t>Mipmap</a:t>
            </a:r>
            <a:r>
              <a:rPr lang="zh-CN" altLang="en-US" sz="2800" kern="0" dirty="0"/>
              <a:t>，纹理内部使用</a:t>
            </a:r>
            <a:r>
              <a:rPr lang="zh-CN" altLang="en-US" sz="2800" kern="0" dirty="0" smtClean="0"/>
              <a:t>线性滤波</a:t>
            </a:r>
            <a:endParaRPr lang="en-US" altLang="zh-CN" sz="28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3918531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530471"/>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t>Step1.5</a:t>
            </a:r>
            <a:r>
              <a:rPr lang="zh-CN" altLang="en-US" sz="2800" dirty="0" smtClean="0"/>
              <a:t>：</a:t>
            </a:r>
            <a:r>
              <a:rPr lang="zh-CN" altLang="en-US" sz="2800" dirty="0"/>
              <a:t>创建</a:t>
            </a:r>
            <a:r>
              <a:rPr lang="en-US" altLang="zh-CN" sz="2800" dirty="0" err="1"/>
              <a:t>MipMap</a:t>
            </a:r>
            <a:endParaRPr lang="en-US" altLang="zh-CN" sz="2800" dirty="0" smtClean="0"/>
          </a:p>
          <a:p>
            <a:pPr algn="just">
              <a:lnSpc>
                <a:spcPct val="140000"/>
              </a:lnSpc>
              <a:defRPr/>
            </a:pPr>
            <a:r>
              <a:rPr lang="en-US" altLang="zh-CN" sz="2800" dirty="0" smtClean="0">
                <a:solidFill>
                  <a:srgbClr val="006600"/>
                </a:solidFill>
                <a:latin typeface="微软雅黑" panose="020B0503020204020204" pitchFamily="34" charset="-122"/>
                <a:ea typeface="微软雅黑" panose="020B0503020204020204" pitchFamily="34" charset="-122"/>
              </a:rPr>
              <a:t>     </a:t>
            </a:r>
            <a:r>
              <a:rPr lang="en-US" altLang="zh-CN" sz="2800" dirty="0" err="1" smtClean="0">
                <a:solidFill>
                  <a:srgbClr val="006600"/>
                </a:solidFill>
                <a:latin typeface="微软雅黑" panose="020B0503020204020204" pitchFamily="34" charset="-122"/>
                <a:ea typeface="微软雅黑" panose="020B0503020204020204" pitchFamily="34" charset="-122"/>
              </a:rPr>
              <a:t>glTexParameteri</a:t>
            </a:r>
            <a:r>
              <a:rPr lang="en-US" altLang="zh-CN" sz="2800" dirty="0" smtClean="0">
                <a:solidFill>
                  <a:srgbClr val="006600"/>
                </a:solidFill>
                <a:latin typeface="微软雅黑" panose="020B0503020204020204" pitchFamily="34" charset="-122"/>
                <a:ea typeface="微软雅黑" panose="020B0503020204020204" pitchFamily="34" charset="-122"/>
              </a:rPr>
              <a:t>(GL_TEXTURE_2D</a:t>
            </a:r>
            <a:r>
              <a:rPr lang="en-US" altLang="zh-CN" sz="2800" dirty="0">
                <a:solidFill>
                  <a:srgbClr val="006600"/>
                </a:solidFill>
                <a:latin typeface="微软雅黑" panose="020B0503020204020204" pitchFamily="34" charset="-122"/>
                <a:ea typeface="微软雅黑" panose="020B0503020204020204" pitchFamily="34" charset="-122"/>
              </a:rPr>
              <a:t>, GL_TEXTURE_MIN_FILTER, GL_LINEAR_MIPMAP_LINEAR</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marL="914400" lvl="1" indent="-457200">
              <a:lnSpc>
                <a:spcPct val="150000"/>
              </a:lnSpc>
              <a:buClr>
                <a:schemeClr val="accent1"/>
              </a:buClr>
              <a:buFont typeface="Wingdings" panose="05000000000000000000" pitchFamily="2" charset="2"/>
              <a:buChar char="n"/>
            </a:pPr>
            <a:r>
              <a:rPr lang="en-US" altLang="zh-CN" sz="2800" kern="0" dirty="0"/>
              <a:t>GL_NEAREST_MIPMAP_LINEAR: </a:t>
            </a:r>
            <a:r>
              <a:rPr lang="zh-CN" altLang="en-US" sz="2800" kern="0" dirty="0"/>
              <a:t>在两个最接近像素大小的</a:t>
            </a:r>
            <a:r>
              <a:rPr lang="en-US" altLang="zh-CN" sz="2800" kern="0" dirty="0" err="1"/>
              <a:t>Mipmap</a:t>
            </a:r>
            <a:r>
              <a:rPr lang="zh-CN" altLang="en-US" sz="2800" kern="0" dirty="0"/>
              <a:t>中做线性插值，纹理内部使用最近邻滤波</a:t>
            </a:r>
            <a:endParaRPr lang="en-US" altLang="zh-CN" sz="2800" kern="0" dirty="0"/>
          </a:p>
          <a:p>
            <a:pPr marL="914400" lvl="1" indent="-457200">
              <a:lnSpc>
                <a:spcPct val="150000"/>
              </a:lnSpc>
              <a:buClr>
                <a:schemeClr val="accent1"/>
              </a:buClr>
              <a:buFont typeface="Wingdings" panose="05000000000000000000" pitchFamily="2" charset="2"/>
              <a:buChar char="n"/>
            </a:pPr>
            <a:r>
              <a:rPr lang="en-US" altLang="zh-CN" sz="2800" kern="0" dirty="0"/>
              <a:t>GL_LINEAR_MIPMAP_LINEAR: </a:t>
            </a:r>
            <a:r>
              <a:rPr lang="zh-CN" altLang="en-US" sz="2800" kern="0" dirty="0"/>
              <a:t>在两个最接近像素大小的</a:t>
            </a:r>
            <a:r>
              <a:rPr lang="en-US" altLang="zh-CN" sz="2800" kern="0" dirty="0" err="1"/>
              <a:t>Mipmap</a:t>
            </a:r>
            <a:r>
              <a:rPr lang="zh-CN" altLang="en-US" sz="2800" kern="0" dirty="0"/>
              <a:t>中做线性插值，纹理内部使用线性滤波</a:t>
            </a:r>
            <a:endParaRPr lang="en-US" altLang="zh-CN"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6118726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893647"/>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Step2</a:t>
            </a:r>
            <a:r>
              <a:rPr lang="zh-CN" altLang="en-US" sz="2800" dirty="0" smtClean="0"/>
              <a:t>：</a:t>
            </a:r>
            <a:r>
              <a:rPr lang="zh-CN" altLang="en-US" sz="2800" dirty="0"/>
              <a:t>为顶点坐标指定纹理</a:t>
            </a:r>
            <a:r>
              <a:rPr lang="zh-CN" altLang="en-US" sz="2800" dirty="0" smtClean="0"/>
              <a:t>坐标</a:t>
            </a:r>
            <a:endParaRPr lang="en-US" altLang="zh-CN" sz="2800" dirty="0" smtClean="0"/>
          </a:p>
          <a:p>
            <a:r>
              <a:rPr lang="en-US" altLang="zh-CN" dirty="0"/>
              <a:t>void initial (void)</a:t>
            </a:r>
          </a:p>
          <a:p>
            <a:r>
              <a:rPr lang="en-US" altLang="zh-CN" dirty="0"/>
              <a:t>{…</a:t>
            </a:r>
          </a:p>
          <a:p>
            <a:pPr lvl="1"/>
            <a:r>
              <a:rPr lang="en-US" altLang="zh-CN" dirty="0"/>
              <a:t>// </a:t>
            </a:r>
            <a:r>
              <a:rPr lang="zh-CN" altLang="en-US" dirty="0"/>
              <a:t>定义图形对象的顶点数据和纹理坐标</a:t>
            </a:r>
          </a:p>
          <a:p>
            <a:pPr lvl="1"/>
            <a:r>
              <a:rPr lang="en-US" altLang="zh-CN" dirty="0"/>
              <a:t>static </a:t>
            </a:r>
            <a:r>
              <a:rPr lang="en-US" altLang="zh-CN" dirty="0" err="1"/>
              <a:t>const</a:t>
            </a:r>
            <a:r>
              <a:rPr lang="en-US" altLang="zh-CN" dirty="0"/>
              <a:t> </a:t>
            </a:r>
            <a:r>
              <a:rPr lang="en-US" altLang="zh-CN" dirty="0" err="1"/>
              <a:t>GLfloat</a:t>
            </a:r>
            <a:r>
              <a:rPr lang="en-US" altLang="zh-CN" dirty="0"/>
              <a:t> </a:t>
            </a:r>
            <a:r>
              <a:rPr lang="en-US" altLang="zh-CN" dirty="0" err="1"/>
              <a:t>quad_data</a:t>
            </a:r>
            <a:r>
              <a:rPr lang="en-US" altLang="zh-CN" dirty="0"/>
              <a:t>[] =</a:t>
            </a:r>
          </a:p>
          <a:p>
            <a:pPr lvl="1"/>
            <a:r>
              <a:rPr lang="en-US" altLang="zh-CN" dirty="0"/>
              <a:t>{</a:t>
            </a:r>
          </a:p>
          <a:p>
            <a:pPr lvl="2"/>
            <a:r>
              <a:rPr lang="en-US" altLang="zh-CN" dirty="0"/>
              <a:t>-0.75f, -0.75f</a:t>
            </a:r>
            <a:r>
              <a:rPr lang="en-US" altLang="zh-CN" dirty="0" smtClean="0"/>
              <a:t>,       0.75f, -0.75f,       0.75f, 0.75f,        -0.75f, 0.75f,</a:t>
            </a:r>
          </a:p>
          <a:p>
            <a:pPr lvl="2"/>
            <a:r>
              <a:rPr lang="en-US" altLang="zh-CN" dirty="0" smtClean="0"/>
              <a:t>//</a:t>
            </a:r>
            <a:r>
              <a:rPr lang="zh-CN" altLang="en-US" dirty="0" smtClean="0"/>
              <a:t>以下是对应的纹理坐标</a:t>
            </a:r>
          </a:p>
          <a:p>
            <a:pPr lvl="2"/>
            <a:r>
              <a:rPr lang="en-US" altLang="zh-CN" dirty="0" smtClean="0"/>
              <a:t> </a:t>
            </a:r>
            <a:r>
              <a:rPr lang="en-US" altLang="zh-CN" dirty="0"/>
              <a:t>0.0f, 0.0f</a:t>
            </a:r>
            <a:r>
              <a:rPr lang="en-US" altLang="zh-CN" dirty="0" smtClean="0"/>
              <a:t>,             2.0f</a:t>
            </a:r>
            <a:r>
              <a:rPr lang="en-US" altLang="zh-CN" dirty="0"/>
              <a:t>, 0.0f</a:t>
            </a:r>
            <a:r>
              <a:rPr lang="en-US" altLang="zh-CN" dirty="0" smtClean="0"/>
              <a:t>,            </a:t>
            </a:r>
            <a:r>
              <a:rPr lang="en-US" altLang="zh-CN" dirty="0"/>
              <a:t>2.0f, 2.0f</a:t>
            </a:r>
            <a:r>
              <a:rPr lang="en-US" altLang="zh-CN" dirty="0" smtClean="0"/>
              <a:t>,             </a:t>
            </a:r>
            <a:r>
              <a:rPr lang="en-US" altLang="zh-CN" dirty="0"/>
              <a:t>0.0f, 2.0f</a:t>
            </a:r>
          </a:p>
          <a:p>
            <a:pPr lvl="1"/>
            <a:r>
              <a:rPr lang="en-US" altLang="zh-CN" dirty="0"/>
              <a:t>};</a:t>
            </a:r>
          </a:p>
          <a:p>
            <a:pPr lvl="1"/>
            <a:r>
              <a:rPr lang="en-US" altLang="zh-CN" dirty="0" err="1"/>
              <a:t>glBufferData</a:t>
            </a:r>
            <a:r>
              <a:rPr lang="en-US" altLang="zh-CN" dirty="0"/>
              <a:t>(GL_ARRAY_BUFFER, </a:t>
            </a:r>
            <a:r>
              <a:rPr lang="en-US" altLang="zh-CN" dirty="0" err="1"/>
              <a:t>sizeof</a:t>
            </a:r>
            <a:r>
              <a:rPr lang="en-US" altLang="zh-CN" dirty="0"/>
              <a:t>(</a:t>
            </a:r>
            <a:r>
              <a:rPr lang="en-US" altLang="zh-CN" dirty="0" err="1"/>
              <a:t>quad_data</a:t>
            </a:r>
            <a:r>
              <a:rPr lang="en-US" altLang="zh-CN" dirty="0"/>
              <a:t>), </a:t>
            </a:r>
            <a:r>
              <a:rPr lang="en-US" altLang="zh-CN" dirty="0" err="1"/>
              <a:t>quad_data</a:t>
            </a:r>
            <a:r>
              <a:rPr lang="en-US" altLang="zh-CN" dirty="0"/>
              <a:t>, GL_STATIC_DRAW);</a:t>
            </a:r>
          </a:p>
          <a:p>
            <a:pPr lvl="1"/>
            <a:r>
              <a:rPr lang="en-US" altLang="zh-CN" dirty="0" err="1"/>
              <a:t>glVertexAttribPointer</a:t>
            </a:r>
            <a:r>
              <a:rPr lang="en-US" altLang="zh-CN" dirty="0"/>
              <a:t>(0, 2, GL_FLOAT, GL_FALSE, 2 * </a:t>
            </a:r>
            <a:r>
              <a:rPr lang="en-US" altLang="zh-CN" dirty="0" err="1"/>
              <a:t>sizeof</a:t>
            </a:r>
            <a:r>
              <a:rPr lang="en-US" altLang="zh-CN" dirty="0"/>
              <a:t>(float), (void*)0);</a:t>
            </a:r>
          </a:p>
          <a:p>
            <a:pPr lvl="1"/>
            <a:r>
              <a:rPr lang="en-US" altLang="zh-CN" dirty="0" err="1"/>
              <a:t>glEnableVertexAttribArray</a:t>
            </a:r>
            <a:r>
              <a:rPr lang="en-US" altLang="zh-CN" dirty="0"/>
              <a:t>(0);</a:t>
            </a:r>
          </a:p>
          <a:p>
            <a:pPr lvl="1"/>
            <a:r>
              <a:rPr lang="en-US" altLang="zh-CN" dirty="0" err="1"/>
              <a:t>glVertexAttribPointer</a:t>
            </a:r>
            <a:r>
              <a:rPr lang="en-US" altLang="zh-CN" dirty="0"/>
              <a:t>(1, 2, GL_FLOAT, GL_FALSE, 2 * </a:t>
            </a:r>
            <a:r>
              <a:rPr lang="en-US" altLang="zh-CN" dirty="0" err="1"/>
              <a:t>sizeof</a:t>
            </a:r>
            <a:r>
              <a:rPr lang="en-US" altLang="zh-CN" dirty="0"/>
              <a:t>(float), (void*)(8 * </a:t>
            </a:r>
            <a:r>
              <a:rPr lang="en-US" altLang="zh-CN" dirty="0" err="1"/>
              <a:t>sizeof</a:t>
            </a:r>
            <a:r>
              <a:rPr lang="en-US" altLang="zh-CN" dirty="0"/>
              <a:t>(float)));</a:t>
            </a:r>
          </a:p>
          <a:p>
            <a:pPr lvl="1"/>
            <a:r>
              <a:rPr lang="en-US" altLang="zh-CN" dirty="0" err="1"/>
              <a:t>glEnableVertexAttribArray</a:t>
            </a:r>
            <a:r>
              <a:rPr lang="en-US" altLang="zh-CN" dirty="0"/>
              <a:t>(1);</a:t>
            </a:r>
            <a:endParaRPr lang="en-US" altLang="zh-CN" sz="19200" b="1" dirty="0">
              <a:solidFill>
                <a:schemeClr val="accent2">
                  <a:lumMod val="75000"/>
                </a:schemeClr>
              </a:solidFill>
            </a:endParaRPr>
          </a:p>
          <a:p>
            <a:r>
              <a:rPr lang="en-US" altLang="zh-CN" dirty="0" smtClean="0"/>
              <a:t>…}</a:t>
            </a:r>
            <a:endParaRPr lang="en-US" altLang="zh-CN"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5715966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61664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Step3</a:t>
            </a:r>
            <a:r>
              <a:rPr lang="zh-CN" altLang="en-US" sz="2800" dirty="0" smtClean="0"/>
              <a:t>：着色器处理纹理</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kern="0" dirty="0"/>
              <a:t>在顶点着色器中处理纹理坐标，并输出纹理坐标</a:t>
            </a:r>
            <a:endParaRPr lang="en-US" altLang="zh-CN" sz="2800" kern="0" dirty="0"/>
          </a:p>
          <a:p>
            <a:pPr marL="914400" lvl="1" indent="-457200">
              <a:lnSpc>
                <a:spcPct val="150000"/>
              </a:lnSpc>
              <a:buClr>
                <a:schemeClr val="accent1"/>
              </a:buClr>
              <a:buFont typeface="Wingdings" panose="05000000000000000000" pitchFamily="2" charset="2"/>
              <a:buChar char="n"/>
            </a:pPr>
            <a:r>
              <a:rPr lang="zh-CN" altLang="en-US" sz="2800" kern="0" dirty="0"/>
              <a:t>使用</a:t>
            </a:r>
            <a:r>
              <a:rPr lang="en-US" altLang="zh-CN" sz="2800" kern="0" dirty="0"/>
              <a:t>GLSL</a:t>
            </a:r>
            <a:r>
              <a:rPr lang="zh-CN" altLang="en-US" sz="2800" kern="0" dirty="0"/>
              <a:t>内建的</a:t>
            </a:r>
            <a:r>
              <a:rPr lang="en-US" altLang="zh-CN" sz="2800" kern="0" dirty="0"/>
              <a:t>texture</a:t>
            </a:r>
            <a:r>
              <a:rPr lang="zh-CN" altLang="en-US" sz="2800" kern="0" dirty="0"/>
              <a:t>函数来采样纹理的</a:t>
            </a:r>
            <a:r>
              <a:rPr lang="zh-CN" altLang="en-US" sz="2800" kern="0" dirty="0" smtClean="0"/>
              <a:t>颜色</a:t>
            </a:r>
            <a:endParaRPr lang="en-US" altLang="zh-CN" sz="2800" kern="0" dirty="0"/>
          </a:p>
          <a:p>
            <a:pPr marL="1371600" lvl="2" indent="-457200">
              <a:lnSpc>
                <a:spcPct val="150000"/>
              </a:lnSpc>
              <a:buClr>
                <a:schemeClr val="accent1"/>
              </a:buClr>
              <a:buFont typeface="Wingdings" panose="05000000000000000000" pitchFamily="2" charset="2"/>
              <a:buChar char="Ø"/>
            </a:pPr>
            <a:r>
              <a:rPr lang="en-US" altLang="zh-CN" sz="2800" kern="0" dirty="0"/>
              <a:t>texture</a:t>
            </a:r>
            <a:r>
              <a:rPr lang="zh-CN" altLang="en-US" sz="2800" kern="0" dirty="0"/>
              <a:t>函数会使用之前设置的纹理参数对相应的颜色值进行采样</a:t>
            </a:r>
            <a:endParaRPr lang="en-US" altLang="zh-CN" sz="2800" kern="0" dirty="0"/>
          </a:p>
          <a:p>
            <a:pPr marL="1371600" lvl="2" indent="-457200">
              <a:lnSpc>
                <a:spcPct val="150000"/>
              </a:lnSpc>
              <a:buClr>
                <a:schemeClr val="accent1"/>
              </a:buClr>
              <a:buFont typeface="Wingdings" panose="05000000000000000000" pitchFamily="2" charset="2"/>
              <a:buChar char="Ø"/>
            </a:pPr>
            <a:r>
              <a:rPr lang="zh-CN" altLang="en-US" sz="2800" kern="0" dirty="0"/>
              <a:t>片段着色器的输出就是纹理的（插值）纹理坐标上的</a:t>
            </a:r>
            <a:r>
              <a:rPr lang="en-US" altLang="zh-CN" sz="2800" kern="0" dirty="0"/>
              <a:t>(</a:t>
            </a:r>
            <a:r>
              <a:rPr lang="zh-CN" altLang="en-US" sz="2800" kern="0" dirty="0"/>
              <a:t>过滤后的</a:t>
            </a:r>
            <a:r>
              <a:rPr lang="en-US" altLang="zh-CN" sz="2800" kern="0" dirty="0"/>
              <a:t>)</a:t>
            </a:r>
            <a:r>
              <a:rPr lang="zh-CN" altLang="en-US" sz="2800" kern="0" dirty="0" smtClean="0"/>
              <a:t>颜色</a:t>
            </a:r>
            <a:endParaRPr lang="en-US" altLang="zh-CN" sz="2800" dirty="0" smtClean="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795334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262979"/>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Step3</a:t>
            </a:r>
            <a:r>
              <a:rPr lang="zh-CN" altLang="en-US" sz="2800" dirty="0" smtClean="0"/>
              <a:t>：着色器处理纹理</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kern="0" dirty="0" smtClean="0"/>
              <a:t>顶点着色器</a:t>
            </a:r>
            <a:endParaRPr lang="en-US" altLang="zh-CN" sz="2800" kern="0" dirty="0" smtClean="0"/>
          </a:p>
          <a:p>
            <a:pPr lvl="2"/>
            <a:r>
              <a:rPr lang="en-US" altLang="zh-CN" sz="2800" dirty="0">
                <a:solidFill>
                  <a:srgbClr val="006600"/>
                </a:solidFill>
                <a:latin typeface="微软雅黑" panose="020B0503020204020204" pitchFamily="34" charset="-122"/>
                <a:ea typeface="微软雅黑" panose="020B0503020204020204" pitchFamily="34" charset="-122"/>
              </a:rPr>
              <a:t>version 330 core</a:t>
            </a:r>
          </a:p>
          <a:p>
            <a:pPr lvl="2"/>
            <a:r>
              <a:rPr lang="en-US" altLang="zh-CN" sz="2800" dirty="0">
                <a:solidFill>
                  <a:srgbClr val="006600"/>
                </a:solidFill>
                <a:latin typeface="微软雅黑" panose="020B0503020204020204" pitchFamily="34" charset="-122"/>
                <a:ea typeface="微软雅黑" panose="020B0503020204020204" pitchFamily="34" charset="-122"/>
              </a:rPr>
              <a:t>layout (location = 0) in vec2 </a:t>
            </a:r>
            <a:r>
              <a:rPr lang="en-US" altLang="zh-CN" sz="2800" dirty="0" err="1">
                <a:solidFill>
                  <a:srgbClr val="006600"/>
                </a:solidFill>
                <a:latin typeface="微软雅黑" panose="020B0503020204020204" pitchFamily="34" charset="-122"/>
                <a:ea typeface="微软雅黑" panose="020B0503020204020204" pitchFamily="34" charset="-122"/>
              </a:rPr>
              <a:t>in_position</a:t>
            </a:r>
            <a:r>
              <a:rPr lang="en-US" altLang="zh-CN" sz="2800" dirty="0">
                <a:solidFill>
                  <a:srgbClr val="006600"/>
                </a:solidFill>
                <a:latin typeface="微软雅黑" panose="020B0503020204020204" pitchFamily="34" charset="-122"/>
                <a:ea typeface="微软雅黑" panose="020B0503020204020204" pitchFamily="34" charset="-122"/>
              </a:rPr>
              <a:t>;</a:t>
            </a:r>
          </a:p>
          <a:p>
            <a:pPr lvl="2"/>
            <a:r>
              <a:rPr lang="en-US" altLang="zh-CN" sz="2800" dirty="0">
                <a:solidFill>
                  <a:srgbClr val="006600"/>
                </a:solidFill>
                <a:latin typeface="微软雅黑" panose="020B0503020204020204" pitchFamily="34" charset="-122"/>
                <a:ea typeface="微软雅黑" panose="020B0503020204020204" pitchFamily="34" charset="-122"/>
              </a:rPr>
              <a:t>layout (location = 1) in vec2 </a:t>
            </a:r>
            <a:r>
              <a:rPr lang="en-US" altLang="zh-CN" sz="2800" dirty="0" err="1">
                <a:solidFill>
                  <a:srgbClr val="006600"/>
                </a:solidFill>
                <a:latin typeface="微软雅黑" panose="020B0503020204020204" pitchFamily="34" charset="-122"/>
                <a:ea typeface="微软雅黑" panose="020B0503020204020204" pitchFamily="34" charset="-122"/>
              </a:rPr>
              <a:t>in_tex_coord</a:t>
            </a:r>
            <a:r>
              <a:rPr lang="en-US" altLang="zh-CN" sz="2800" dirty="0">
                <a:solidFill>
                  <a:srgbClr val="006600"/>
                </a:solidFill>
                <a:latin typeface="微软雅黑" panose="020B0503020204020204" pitchFamily="34" charset="-122"/>
                <a:ea typeface="微软雅黑" panose="020B0503020204020204" pitchFamily="34" charset="-122"/>
              </a:rPr>
              <a:t>;</a:t>
            </a:r>
          </a:p>
          <a:p>
            <a:pPr lvl="2"/>
            <a:r>
              <a:rPr lang="en-US" altLang="zh-CN" sz="2800" dirty="0">
                <a:solidFill>
                  <a:srgbClr val="006600"/>
                </a:solidFill>
                <a:latin typeface="微软雅黑" panose="020B0503020204020204" pitchFamily="34" charset="-122"/>
                <a:ea typeface="微软雅黑" panose="020B0503020204020204" pitchFamily="34" charset="-122"/>
              </a:rPr>
              <a:t>out vec2 </a:t>
            </a:r>
            <a:r>
              <a:rPr lang="en-US" altLang="zh-CN" sz="2800" dirty="0" err="1">
                <a:solidFill>
                  <a:srgbClr val="006600"/>
                </a:solidFill>
                <a:latin typeface="微软雅黑" panose="020B0503020204020204" pitchFamily="34" charset="-122"/>
                <a:ea typeface="微软雅黑" panose="020B0503020204020204" pitchFamily="34" charset="-122"/>
              </a:rPr>
              <a:t>tex_coord</a:t>
            </a:r>
            <a:r>
              <a:rPr lang="en-US" altLang="zh-CN" sz="2800" dirty="0">
                <a:solidFill>
                  <a:srgbClr val="006600"/>
                </a:solidFill>
                <a:latin typeface="微软雅黑" panose="020B0503020204020204" pitchFamily="34" charset="-122"/>
                <a:ea typeface="微软雅黑" panose="020B0503020204020204" pitchFamily="34" charset="-122"/>
              </a:rPr>
              <a:t>;</a:t>
            </a:r>
          </a:p>
          <a:p>
            <a:pPr lvl="2"/>
            <a:r>
              <a:rPr lang="en-US" altLang="zh-CN" sz="2800" dirty="0">
                <a:solidFill>
                  <a:srgbClr val="006600"/>
                </a:solidFill>
                <a:latin typeface="微软雅黑" panose="020B0503020204020204" pitchFamily="34" charset="-122"/>
                <a:ea typeface="微软雅黑" panose="020B0503020204020204" pitchFamily="34" charset="-122"/>
              </a:rPr>
              <a:t>void main(void)</a:t>
            </a:r>
          </a:p>
          <a:p>
            <a:pPr lvl="2"/>
            <a:r>
              <a:rPr lang="en-US" altLang="zh-CN" sz="2800" dirty="0">
                <a:solidFill>
                  <a:srgbClr val="006600"/>
                </a:solidFill>
                <a:latin typeface="微软雅黑" panose="020B0503020204020204" pitchFamily="34" charset="-122"/>
                <a:ea typeface="微软雅黑" panose="020B0503020204020204" pitchFamily="34" charset="-122"/>
              </a:rPr>
              <a:t>{</a:t>
            </a:r>
          </a:p>
          <a:p>
            <a:pPr lvl="3"/>
            <a:r>
              <a:rPr lang="en-US" altLang="zh-CN" sz="2800" dirty="0" err="1">
                <a:solidFill>
                  <a:srgbClr val="006600"/>
                </a:solidFill>
                <a:latin typeface="微软雅黑" panose="020B0503020204020204" pitchFamily="34" charset="-122"/>
                <a:ea typeface="微软雅黑" panose="020B0503020204020204" pitchFamily="34" charset="-122"/>
              </a:rPr>
              <a:t>gl_Position</a:t>
            </a:r>
            <a:r>
              <a:rPr lang="en-US" altLang="zh-CN" sz="2800" dirty="0">
                <a:solidFill>
                  <a:srgbClr val="006600"/>
                </a:solidFill>
                <a:latin typeface="微软雅黑" panose="020B0503020204020204" pitchFamily="34" charset="-122"/>
                <a:ea typeface="微软雅黑" panose="020B0503020204020204" pitchFamily="34" charset="-122"/>
              </a:rPr>
              <a:t> = vec4(</a:t>
            </a:r>
            <a:r>
              <a:rPr lang="en-US" altLang="zh-CN" sz="2800" dirty="0" err="1">
                <a:solidFill>
                  <a:srgbClr val="006600"/>
                </a:solidFill>
                <a:latin typeface="微软雅黑" panose="020B0503020204020204" pitchFamily="34" charset="-122"/>
                <a:ea typeface="微软雅黑" panose="020B0503020204020204" pitchFamily="34" charset="-122"/>
              </a:rPr>
              <a:t>in_position</a:t>
            </a:r>
            <a:r>
              <a:rPr lang="en-US" altLang="zh-CN" sz="2800" dirty="0">
                <a:solidFill>
                  <a:srgbClr val="006600"/>
                </a:solidFill>
                <a:latin typeface="微软雅黑" panose="020B0503020204020204" pitchFamily="34" charset="-122"/>
                <a:ea typeface="微软雅黑" panose="020B0503020204020204" pitchFamily="34" charset="-122"/>
              </a:rPr>
              <a:t>, 0.0, 1.0);</a:t>
            </a:r>
          </a:p>
          <a:p>
            <a:pPr lvl="3"/>
            <a:r>
              <a:rPr lang="en-US" altLang="zh-CN" sz="2800" dirty="0" err="1">
                <a:solidFill>
                  <a:srgbClr val="006600"/>
                </a:solidFill>
                <a:latin typeface="微软雅黑" panose="020B0503020204020204" pitchFamily="34" charset="-122"/>
                <a:ea typeface="微软雅黑" panose="020B0503020204020204" pitchFamily="34" charset="-122"/>
              </a:rPr>
              <a:t>tex_coord</a:t>
            </a:r>
            <a:r>
              <a:rPr lang="en-US" altLang="zh-CN" sz="2800" dirty="0">
                <a:solidFill>
                  <a:srgbClr val="006600"/>
                </a:solidFill>
                <a:latin typeface="微软雅黑" panose="020B0503020204020204" pitchFamily="34" charset="-122"/>
                <a:ea typeface="微软雅黑" panose="020B0503020204020204" pitchFamily="34" charset="-122"/>
              </a:rPr>
              <a:t> = </a:t>
            </a:r>
            <a:r>
              <a:rPr lang="en-US" altLang="zh-CN" sz="2800" dirty="0" err="1">
                <a:solidFill>
                  <a:srgbClr val="006600"/>
                </a:solidFill>
                <a:latin typeface="微软雅黑" panose="020B0503020204020204" pitchFamily="34" charset="-122"/>
                <a:ea typeface="微软雅黑" panose="020B0503020204020204" pitchFamily="34" charset="-122"/>
              </a:rPr>
              <a:t>in_tex_coord</a:t>
            </a:r>
            <a:r>
              <a:rPr lang="en-US" altLang="zh-CN" sz="2800" dirty="0" smtClean="0">
                <a:solidFill>
                  <a:srgbClr val="006600"/>
                </a:solidFill>
                <a:latin typeface="微软雅黑" panose="020B0503020204020204" pitchFamily="34" charset="-122"/>
                <a:ea typeface="微软雅黑" panose="020B0503020204020204" pitchFamily="34" charset="-122"/>
              </a:rPr>
              <a:t>;</a:t>
            </a:r>
            <a:endParaRPr lang="en-US" altLang="zh-CN" sz="2800" dirty="0">
              <a:solidFill>
                <a:srgbClr val="006600"/>
              </a:solidFill>
              <a:latin typeface="微软雅黑" panose="020B0503020204020204" pitchFamily="34" charset="-122"/>
              <a:ea typeface="微软雅黑" panose="020B0503020204020204" pitchFamily="34" charset="-122"/>
            </a:endParaRPr>
          </a:p>
          <a:p>
            <a:pPr lvl="2"/>
            <a:r>
              <a:rPr lang="en-US" altLang="zh-CN" sz="2800" dirty="0">
                <a:solidFill>
                  <a:srgbClr val="006600"/>
                </a:solidFill>
                <a:latin typeface="微软雅黑" panose="020B0503020204020204" pitchFamily="34" charset="-122"/>
                <a:ea typeface="微软雅黑" panose="020B0503020204020204" pitchFamily="34" charset="-122"/>
              </a:rPr>
              <a:t>}</a:t>
            </a: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7300206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光学基础</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当光线照射到材料时，会发生三种类型的</a:t>
            </a:r>
            <a:r>
              <a:rPr kumimoji="1" lang="zh-CN" altLang="en-US" sz="2800" dirty="0" smtClean="0">
                <a:latin typeface="Times New Roman" panose="02020603050405020304" pitchFamily="18" charset="0"/>
              </a:rPr>
              <a:t>相互作用</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反射（</a:t>
            </a:r>
            <a:r>
              <a:rPr kumimoji="1" lang="en-US" altLang="zh-CN" sz="2800" dirty="0" smtClean="0">
                <a:latin typeface="Times New Roman" panose="02020603050405020304" pitchFamily="18" charset="0"/>
              </a:rPr>
              <a:t>Reflection</a:t>
            </a:r>
            <a:r>
              <a:rPr kumimoji="1" lang="zh-CN" altLang="en-US" sz="2800" dirty="0" smtClean="0">
                <a:latin typeface="Times New Roman" panose="02020603050405020304" pitchFamily="18" charset="0"/>
              </a:rPr>
              <a:t>）</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吸收（</a:t>
            </a:r>
            <a:r>
              <a:rPr kumimoji="1" lang="en-US" altLang="zh-CN" sz="2800" dirty="0" smtClean="0">
                <a:latin typeface="Times New Roman" panose="02020603050405020304" pitchFamily="18" charset="0"/>
              </a:rPr>
              <a:t>Absorption</a:t>
            </a:r>
            <a:r>
              <a:rPr kumimoji="1" lang="zh-CN" altLang="en-US" sz="2800" dirty="0" smtClean="0">
                <a:latin typeface="Times New Roman" panose="02020603050405020304" pitchFamily="18" charset="0"/>
              </a:rPr>
              <a:t>）</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折射或透射（</a:t>
            </a:r>
            <a:r>
              <a:rPr kumimoji="1" lang="en-US" altLang="zh-CN" sz="2800" dirty="0" smtClean="0">
                <a:latin typeface="Times New Roman" panose="02020603050405020304" pitchFamily="18" charset="0"/>
              </a:rPr>
              <a:t>Transmission</a:t>
            </a:r>
            <a:r>
              <a:rPr kumimoji="1" lang="zh-CN" altLang="en-US" sz="2800" dirty="0" smtClean="0">
                <a:latin typeface="Times New Roman" panose="02020603050405020304" pitchFamily="18" charset="0"/>
              </a:rPr>
              <a:t>）</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根据</a:t>
            </a:r>
            <a:r>
              <a:rPr kumimoji="1" lang="zh-CN" altLang="en-US" sz="2800" dirty="0">
                <a:latin typeface="Times New Roman" panose="02020603050405020304" pitchFamily="18" charset="0"/>
              </a:rPr>
              <a:t>能量守恒定律</a:t>
            </a:r>
          </a:p>
          <a:p>
            <a:pPr algn="just">
              <a:lnSpc>
                <a:spcPct val="150000"/>
              </a:lnSpc>
              <a:buClr>
                <a:srgbClr val="0070C0"/>
              </a:buClr>
            </a:pPr>
            <a:r>
              <a:rPr kumimoji="1" lang="zh-CN" altLang="en-US" sz="2800" dirty="0" smtClean="0">
                <a:latin typeface="Times New Roman" panose="02020603050405020304" pitchFamily="18" charset="0"/>
              </a:rPr>
              <a:t>             表面光</a:t>
            </a:r>
            <a:r>
              <a:rPr kumimoji="1" lang="en-US" altLang="zh-CN" sz="2800" dirty="0" smtClean="0">
                <a:latin typeface="Times New Roman" panose="02020603050405020304" pitchFamily="18" charset="0"/>
              </a:rPr>
              <a:t>=</a:t>
            </a:r>
            <a:r>
              <a:rPr kumimoji="1" lang="zh-CN" altLang="en-US" sz="2800" dirty="0" smtClean="0">
                <a:latin typeface="Times New Roman" panose="02020603050405020304" pitchFamily="18" charset="0"/>
              </a:rPr>
              <a:t>反射光</a:t>
            </a:r>
            <a:r>
              <a:rPr kumimoji="1" lang="en-US" altLang="zh-CN" sz="2800" dirty="0" smtClean="0">
                <a:latin typeface="Times New Roman" panose="02020603050405020304" pitchFamily="18" charset="0"/>
              </a:rPr>
              <a:t>+</a:t>
            </a:r>
            <a:r>
              <a:rPr kumimoji="1" lang="zh-CN" altLang="en-US" sz="2800" dirty="0" smtClean="0">
                <a:latin typeface="Times New Roman" panose="02020603050405020304" pitchFamily="18" charset="0"/>
              </a:rPr>
              <a:t>吸收光</a:t>
            </a:r>
            <a:r>
              <a:rPr kumimoji="1" lang="en-US" altLang="zh-CN" sz="2800" dirty="0" smtClean="0">
                <a:latin typeface="Times New Roman" panose="02020603050405020304" pitchFamily="18" charset="0"/>
              </a:rPr>
              <a:t>+</a:t>
            </a:r>
            <a:r>
              <a:rPr kumimoji="1" lang="zh-CN" altLang="en-US" sz="2800" dirty="0" smtClean="0">
                <a:latin typeface="Times New Roman" panose="02020603050405020304" pitchFamily="18" charset="0"/>
              </a:rPr>
              <a:t>透射光</a:t>
            </a:r>
            <a:endParaRPr lang="zh-CN" altLang="en-US" dirty="0"/>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不透明物体大多数入射光被反射或吸收（透射光≈</a:t>
            </a:r>
            <a:r>
              <a:rPr kumimoji="1" lang="en-US" altLang="zh-CN" sz="2800" dirty="0">
                <a:latin typeface="Times New Roman" panose="02020603050405020304" pitchFamily="18" charset="0"/>
              </a:rPr>
              <a:t>0</a:t>
            </a:r>
            <a:r>
              <a:rPr kumimoji="1" lang="en-US" altLang="zh-CN" sz="2800" dirty="0" smtClean="0">
                <a:latin typeface="Times New Roman" panose="02020603050405020304" pitchFamily="18" charset="0"/>
              </a:rPr>
              <a:t>)</a:t>
            </a: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半透明物体显著透光</a:t>
            </a:r>
            <a:endParaRPr kumimoji="1" lang="en-US" altLang="zh-CN" sz="2800" dirty="0" smtClean="0">
              <a:latin typeface="Times New Roman" panose="02020603050405020304" pitchFamily="18" charset="0"/>
            </a:endParaRPr>
          </a:p>
        </p:txBody>
      </p:sp>
    </p:spTree>
    <p:extLst>
      <p:ext uri="{BB962C8B-B14F-4D97-AF65-F5344CB8AC3E}">
        <p14:creationId xmlns:p14="http://schemas.microsoft.com/office/powerpoint/2010/main" val="13530880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832092"/>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t>Step3</a:t>
            </a:r>
            <a:r>
              <a:rPr lang="zh-CN" altLang="en-US" sz="2800" dirty="0" smtClean="0"/>
              <a:t>：着色器处理纹理</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kern="0" dirty="0" smtClean="0"/>
              <a:t>片段着色器</a:t>
            </a:r>
            <a:endParaRPr lang="en-US" altLang="zh-CN" sz="2800" kern="0" dirty="0" smtClean="0"/>
          </a:p>
          <a:p>
            <a:pPr lvl="2"/>
            <a:r>
              <a:rPr lang="en-US" altLang="zh-CN" sz="2800" dirty="0">
                <a:solidFill>
                  <a:srgbClr val="006600"/>
                </a:solidFill>
                <a:latin typeface="微软雅黑" panose="020B0503020204020204" pitchFamily="34" charset="-122"/>
                <a:ea typeface="微软雅黑" panose="020B0503020204020204" pitchFamily="34" charset="-122"/>
              </a:rPr>
              <a:t>version 330 </a:t>
            </a:r>
            <a:r>
              <a:rPr lang="en-US" altLang="zh-CN" sz="2800" dirty="0" smtClean="0">
                <a:solidFill>
                  <a:srgbClr val="006600"/>
                </a:solidFill>
                <a:latin typeface="微软雅黑" panose="020B0503020204020204" pitchFamily="34" charset="-122"/>
                <a:ea typeface="微软雅黑" panose="020B0503020204020204" pitchFamily="34" charset="-122"/>
              </a:rPr>
              <a:t>core</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in </a:t>
            </a:r>
            <a:r>
              <a:rPr lang="en-US" altLang="zh-CN" sz="2800" dirty="0">
                <a:solidFill>
                  <a:srgbClr val="006600"/>
                </a:solidFill>
                <a:latin typeface="微软雅黑" panose="020B0503020204020204" pitchFamily="34" charset="-122"/>
                <a:ea typeface="微软雅黑" panose="020B0503020204020204" pitchFamily="34" charset="-122"/>
              </a:rPr>
              <a:t>vec2 </a:t>
            </a:r>
            <a:r>
              <a:rPr lang="en-US" altLang="zh-CN" sz="2800" dirty="0" err="1">
                <a:solidFill>
                  <a:srgbClr val="006600"/>
                </a:solidFill>
                <a:latin typeface="微软雅黑" panose="020B0503020204020204" pitchFamily="34" charset="-122"/>
                <a:ea typeface="微软雅黑" panose="020B0503020204020204" pitchFamily="34" charset="-122"/>
              </a:rPr>
              <a:t>tex_coord</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layout </a:t>
            </a:r>
            <a:r>
              <a:rPr lang="en-US" altLang="zh-CN" sz="2800" dirty="0">
                <a:solidFill>
                  <a:srgbClr val="006600"/>
                </a:solidFill>
                <a:latin typeface="微软雅黑" panose="020B0503020204020204" pitchFamily="34" charset="-122"/>
                <a:ea typeface="微软雅黑" panose="020B0503020204020204" pitchFamily="34" charset="-122"/>
              </a:rPr>
              <a:t>(location = 0) out vec4 color</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uniform </a:t>
            </a:r>
            <a:r>
              <a:rPr lang="en-US" altLang="zh-CN" sz="2800" dirty="0">
                <a:solidFill>
                  <a:srgbClr val="006600"/>
                </a:solidFill>
                <a:latin typeface="微软雅黑" panose="020B0503020204020204" pitchFamily="34" charset="-122"/>
                <a:ea typeface="微软雅黑" panose="020B0503020204020204" pitchFamily="34" charset="-122"/>
              </a:rPr>
              <a:t>sampler2D </a:t>
            </a:r>
            <a:r>
              <a:rPr lang="en-US" altLang="zh-CN" sz="2800" dirty="0" err="1">
                <a:solidFill>
                  <a:srgbClr val="006600"/>
                </a:solidFill>
                <a:latin typeface="微软雅黑" panose="020B0503020204020204" pitchFamily="34" charset="-122"/>
                <a:ea typeface="微软雅黑" panose="020B0503020204020204" pitchFamily="34" charset="-122"/>
              </a:rPr>
              <a:t>tex</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void </a:t>
            </a:r>
            <a:r>
              <a:rPr lang="en-US" altLang="zh-CN" sz="2800" dirty="0">
                <a:solidFill>
                  <a:srgbClr val="006600"/>
                </a:solidFill>
                <a:latin typeface="微软雅黑" panose="020B0503020204020204" pitchFamily="34" charset="-122"/>
                <a:ea typeface="微软雅黑" panose="020B0503020204020204" pitchFamily="34" charset="-122"/>
              </a:rPr>
              <a:t>main(void</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a:t>
            </a:r>
          </a:p>
          <a:p>
            <a:pPr lvl="2"/>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smtClean="0">
                <a:solidFill>
                  <a:srgbClr val="006600"/>
                </a:solidFill>
                <a:latin typeface="微软雅黑" panose="020B0503020204020204" pitchFamily="34" charset="-122"/>
                <a:ea typeface="微软雅黑" panose="020B0503020204020204" pitchFamily="34" charset="-122"/>
              </a:rPr>
              <a:t>color </a:t>
            </a:r>
            <a:r>
              <a:rPr lang="en-US" altLang="zh-CN" sz="2800" dirty="0">
                <a:solidFill>
                  <a:srgbClr val="006600"/>
                </a:solidFill>
                <a:latin typeface="微软雅黑" panose="020B0503020204020204" pitchFamily="34" charset="-122"/>
                <a:ea typeface="微软雅黑" panose="020B0503020204020204" pitchFamily="34" charset="-122"/>
              </a:rPr>
              <a:t>= texture(</a:t>
            </a:r>
            <a:r>
              <a:rPr lang="en-US" altLang="zh-CN" sz="2800" dirty="0" err="1">
                <a:solidFill>
                  <a:srgbClr val="006600"/>
                </a:solidFill>
                <a:latin typeface="微软雅黑" panose="020B0503020204020204" pitchFamily="34" charset="-122"/>
                <a:ea typeface="微软雅黑" panose="020B0503020204020204" pitchFamily="34" charset="-122"/>
              </a:rPr>
              <a:t>tex</a:t>
            </a: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tex_coord</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a:t>
            </a:r>
            <a:endParaRPr lang="en-US" altLang="zh-CN" sz="28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9353155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262979"/>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smtClean="0"/>
              <a:t>纹理和颜色的混合</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kern="0" dirty="0"/>
              <a:t>在片段着色器中可以实现纹理和颜色的混合</a:t>
            </a:r>
            <a:endParaRPr lang="en-US" altLang="zh-CN" sz="2800" kern="0" dirty="0" smtClean="0"/>
          </a:p>
          <a:p>
            <a:pPr lvl="2"/>
            <a:r>
              <a:rPr lang="en-US" altLang="zh-CN" sz="2800" dirty="0">
                <a:solidFill>
                  <a:srgbClr val="006600"/>
                </a:solidFill>
                <a:latin typeface="微软雅黑" panose="020B0503020204020204" pitchFamily="34" charset="-122"/>
                <a:ea typeface="微软雅黑" panose="020B0503020204020204" pitchFamily="34" charset="-122"/>
              </a:rPr>
              <a:t>version 330 </a:t>
            </a:r>
            <a:r>
              <a:rPr lang="en-US" altLang="zh-CN" sz="2800" dirty="0" smtClean="0">
                <a:solidFill>
                  <a:srgbClr val="006600"/>
                </a:solidFill>
                <a:latin typeface="微软雅黑" panose="020B0503020204020204" pitchFamily="34" charset="-122"/>
                <a:ea typeface="微软雅黑" panose="020B0503020204020204" pitchFamily="34" charset="-122"/>
              </a:rPr>
              <a:t>core</a:t>
            </a:r>
          </a:p>
          <a:p>
            <a:pPr lvl="2"/>
            <a:r>
              <a:rPr lang="en-US" altLang="zh-CN" sz="2800" dirty="0">
                <a:solidFill>
                  <a:srgbClr val="006600"/>
                </a:solidFill>
                <a:latin typeface="微软雅黑" panose="020B0503020204020204" pitchFamily="34" charset="-122"/>
                <a:ea typeface="微软雅黑" panose="020B0503020204020204" pitchFamily="34" charset="-122"/>
              </a:rPr>
              <a:t>in vec2 </a:t>
            </a:r>
            <a:r>
              <a:rPr lang="en-US" altLang="zh-CN" sz="2800" dirty="0" err="1">
                <a:solidFill>
                  <a:srgbClr val="006600"/>
                </a:solidFill>
                <a:latin typeface="微软雅黑" panose="020B0503020204020204" pitchFamily="34" charset="-122"/>
                <a:ea typeface="微软雅黑" panose="020B0503020204020204" pitchFamily="34" charset="-122"/>
              </a:rPr>
              <a:t>tex_coord</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in </a:t>
            </a:r>
            <a:r>
              <a:rPr lang="en-US" altLang="zh-CN" sz="2800" dirty="0">
                <a:solidFill>
                  <a:srgbClr val="006600"/>
                </a:solidFill>
                <a:latin typeface="微软雅黑" panose="020B0503020204020204" pitchFamily="34" charset="-122"/>
                <a:ea typeface="微软雅黑" panose="020B0503020204020204" pitchFamily="34" charset="-122"/>
              </a:rPr>
              <a:t>vec4 </a:t>
            </a:r>
            <a:r>
              <a:rPr lang="en-US" altLang="zh-CN" sz="2800" dirty="0" err="1">
                <a:solidFill>
                  <a:srgbClr val="006600"/>
                </a:solidFill>
                <a:latin typeface="微软雅黑" panose="020B0503020204020204" pitchFamily="34" charset="-122"/>
                <a:ea typeface="微软雅黑" panose="020B0503020204020204" pitchFamily="34" charset="-122"/>
              </a:rPr>
              <a:t>ourColor</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layout </a:t>
            </a:r>
            <a:r>
              <a:rPr lang="en-US" altLang="zh-CN" sz="2800" dirty="0">
                <a:solidFill>
                  <a:srgbClr val="006600"/>
                </a:solidFill>
                <a:latin typeface="微软雅黑" panose="020B0503020204020204" pitchFamily="34" charset="-122"/>
                <a:ea typeface="微软雅黑" panose="020B0503020204020204" pitchFamily="34" charset="-122"/>
              </a:rPr>
              <a:t>(location = 0) out vec4 color</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uniform </a:t>
            </a:r>
            <a:r>
              <a:rPr lang="en-US" altLang="zh-CN" sz="2800" dirty="0">
                <a:solidFill>
                  <a:srgbClr val="006600"/>
                </a:solidFill>
                <a:latin typeface="微软雅黑" panose="020B0503020204020204" pitchFamily="34" charset="-122"/>
                <a:ea typeface="微软雅黑" panose="020B0503020204020204" pitchFamily="34" charset="-122"/>
              </a:rPr>
              <a:t>sampler2D </a:t>
            </a:r>
            <a:r>
              <a:rPr lang="en-US" altLang="zh-CN" sz="2800" dirty="0" err="1">
                <a:solidFill>
                  <a:srgbClr val="006600"/>
                </a:solidFill>
                <a:latin typeface="微软雅黑" panose="020B0503020204020204" pitchFamily="34" charset="-122"/>
                <a:ea typeface="微软雅黑" panose="020B0503020204020204" pitchFamily="34" charset="-122"/>
              </a:rPr>
              <a:t>tex</a:t>
            </a:r>
            <a:r>
              <a:rPr lang="en-US" altLang="zh-CN" sz="2800" dirty="0" smtClean="0">
                <a:solidFill>
                  <a:srgbClr val="006600"/>
                </a:solidFill>
                <a:latin typeface="微软雅黑" panose="020B0503020204020204" pitchFamily="34" charset="-122"/>
                <a:ea typeface="微软雅黑" panose="020B0503020204020204" pitchFamily="34" charset="-122"/>
              </a:rPr>
              <a:t>;</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void main(void</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a:t>
            </a:r>
          </a:p>
          <a:p>
            <a:pPr lvl="2"/>
            <a:r>
              <a:rPr lang="en-US" altLang="zh-CN" sz="2800" dirty="0" smtClean="0">
                <a:solidFill>
                  <a:srgbClr val="006600"/>
                </a:solidFill>
                <a:latin typeface="微软雅黑" panose="020B0503020204020204" pitchFamily="34" charset="-122"/>
                <a:ea typeface="微软雅黑" panose="020B0503020204020204" pitchFamily="34" charset="-122"/>
              </a:rPr>
              <a:t>    </a:t>
            </a:r>
            <a:r>
              <a:rPr lang="en-US" altLang="zh-CN" sz="2800" dirty="0">
                <a:solidFill>
                  <a:srgbClr val="006600"/>
                </a:solidFill>
                <a:latin typeface="微软雅黑" panose="020B0503020204020204" pitchFamily="34" charset="-122"/>
                <a:ea typeface="微软雅黑" panose="020B0503020204020204" pitchFamily="34" charset="-122"/>
              </a:rPr>
              <a:t>color = texture(</a:t>
            </a:r>
            <a:r>
              <a:rPr lang="en-US" altLang="zh-CN" sz="2800" dirty="0" err="1">
                <a:solidFill>
                  <a:srgbClr val="006600"/>
                </a:solidFill>
                <a:latin typeface="微软雅黑" panose="020B0503020204020204" pitchFamily="34" charset="-122"/>
                <a:ea typeface="微软雅黑" panose="020B0503020204020204" pitchFamily="34" charset="-122"/>
              </a:rPr>
              <a:t>tex</a:t>
            </a:r>
            <a:r>
              <a:rPr lang="en-US" altLang="zh-CN" sz="2800" dirty="0">
                <a:solidFill>
                  <a:srgbClr val="006600"/>
                </a:solidFill>
                <a:latin typeface="微软雅黑" panose="020B0503020204020204" pitchFamily="34" charset="-122"/>
                <a:ea typeface="微软雅黑" panose="020B0503020204020204" pitchFamily="34" charset="-122"/>
              </a:rPr>
              <a:t>, </a:t>
            </a:r>
            <a:r>
              <a:rPr lang="en-US" altLang="zh-CN" sz="2800" dirty="0" err="1">
                <a:solidFill>
                  <a:srgbClr val="006600"/>
                </a:solidFill>
                <a:latin typeface="微软雅黑" panose="020B0503020204020204" pitchFamily="34" charset="-122"/>
                <a:ea typeface="微软雅黑" panose="020B0503020204020204" pitchFamily="34" charset="-122"/>
              </a:rPr>
              <a:t>tex_coord</a:t>
            </a:r>
            <a:r>
              <a:rPr lang="en-US" altLang="zh-CN" sz="2800" dirty="0">
                <a:solidFill>
                  <a:srgbClr val="006600"/>
                </a:solidFill>
                <a:latin typeface="微软雅黑" panose="020B0503020204020204" pitchFamily="34" charset="-122"/>
                <a:ea typeface="微软雅黑" panose="020B0503020204020204" pitchFamily="34" charset="-122"/>
              </a:rPr>
              <a:t>)*</a:t>
            </a:r>
            <a:r>
              <a:rPr lang="en-US" altLang="zh-CN" sz="2800" dirty="0" err="1">
                <a:solidFill>
                  <a:srgbClr val="006600"/>
                </a:solidFill>
                <a:latin typeface="微软雅黑" panose="020B0503020204020204" pitchFamily="34" charset="-122"/>
                <a:ea typeface="微软雅黑" panose="020B0503020204020204" pitchFamily="34" charset="-122"/>
              </a:rPr>
              <a:t>ourColor</a:t>
            </a:r>
            <a:r>
              <a:rPr lang="en-US" altLang="zh-CN" sz="2800" dirty="0" smtClean="0">
                <a:solidFill>
                  <a:srgbClr val="006600"/>
                </a:solidFill>
                <a:latin typeface="微软雅黑" panose="020B0503020204020204" pitchFamily="34" charset="-122"/>
                <a:ea typeface="微软雅黑" panose="020B0503020204020204" pitchFamily="34" charset="-122"/>
              </a:rPr>
              <a:t>;</a:t>
            </a:r>
            <a:endParaRPr lang="en-US" altLang="zh-CN" sz="2800" dirty="0">
              <a:solidFill>
                <a:srgbClr val="006600"/>
              </a:solidFill>
              <a:latin typeface="微软雅黑" panose="020B0503020204020204" pitchFamily="34" charset="-122"/>
              <a:ea typeface="微软雅黑" panose="020B0503020204020204" pitchFamily="34" charset="-122"/>
            </a:endParaRPr>
          </a:p>
          <a:p>
            <a:pPr lvl="2"/>
            <a:r>
              <a:rPr lang="en-US" altLang="zh-CN" sz="2800" dirty="0" smtClean="0">
                <a:solidFill>
                  <a:srgbClr val="006600"/>
                </a:solidFill>
                <a:latin typeface="微软雅黑" panose="020B0503020204020204" pitchFamily="34" charset="-122"/>
                <a:ea typeface="微软雅黑" panose="020B0503020204020204" pitchFamily="34" charset="-122"/>
              </a:rPr>
              <a:t>}</a:t>
            </a:r>
            <a:endParaRPr lang="en-US" altLang="zh-CN" sz="28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4404478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804392"/>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smtClean="0"/>
              <a:t>多重纹理</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kern="0" dirty="0"/>
              <a:t>纹理单元</a:t>
            </a:r>
            <a:r>
              <a:rPr lang="en-US" altLang="zh-CN" sz="2800" kern="0" dirty="0"/>
              <a:t>(Texture Unit)</a:t>
            </a:r>
            <a:r>
              <a:rPr lang="zh-CN" altLang="en-US" sz="2800" kern="0" dirty="0"/>
              <a:t>：纹理的</a:t>
            </a:r>
            <a:r>
              <a:rPr lang="zh-CN" altLang="en-US" sz="2800" kern="0"/>
              <a:t>位置</a:t>
            </a:r>
            <a:r>
              <a:rPr lang="zh-CN" altLang="en-US" sz="2800" kern="0" smtClean="0"/>
              <a:t>值</a:t>
            </a:r>
            <a:endParaRPr lang="en-US" altLang="zh-CN" sz="2800" kern="0" dirty="0" smtClean="0"/>
          </a:p>
          <a:p>
            <a:pPr marL="914400" lvl="1" indent="-457200">
              <a:lnSpc>
                <a:spcPct val="150000"/>
              </a:lnSpc>
              <a:buClr>
                <a:schemeClr val="accent1"/>
              </a:buClr>
              <a:buFont typeface="Wingdings" panose="05000000000000000000" pitchFamily="2" charset="2"/>
              <a:buChar char="n"/>
            </a:pPr>
            <a:r>
              <a:rPr lang="zh-CN" altLang="en-US" sz="2800" kern="0" dirty="0" smtClean="0"/>
              <a:t>在</a:t>
            </a:r>
            <a:r>
              <a:rPr lang="zh-CN" altLang="en-US" sz="2800" kern="0" dirty="0"/>
              <a:t>着色器中允许使用多于一个的</a:t>
            </a:r>
            <a:r>
              <a:rPr lang="zh-CN" altLang="en-US" sz="2800" kern="0" dirty="0" smtClean="0"/>
              <a:t>纹理</a:t>
            </a:r>
            <a:endParaRPr lang="en-US" altLang="zh-CN" sz="2800" kern="0" dirty="0" smtClean="0"/>
          </a:p>
          <a:p>
            <a:pPr marL="914400" lvl="1" indent="-457200">
              <a:lnSpc>
                <a:spcPct val="150000"/>
              </a:lnSpc>
              <a:buClr>
                <a:schemeClr val="accent1"/>
              </a:buClr>
              <a:buFont typeface="Wingdings" panose="05000000000000000000" pitchFamily="2" charset="2"/>
              <a:buChar char="n"/>
            </a:pPr>
            <a:r>
              <a:rPr lang="zh-CN" altLang="en-US" sz="2800" kern="0" dirty="0" smtClean="0"/>
              <a:t>把</a:t>
            </a:r>
            <a:r>
              <a:rPr lang="zh-CN" altLang="en-US" sz="2800" kern="0" dirty="0"/>
              <a:t>纹理单元赋值给采样器，可以一次绑定多个</a:t>
            </a:r>
            <a:r>
              <a:rPr lang="zh-CN" altLang="en-US" sz="2800" kern="0" dirty="0" smtClean="0"/>
              <a:t>纹理</a:t>
            </a:r>
            <a:endParaRPr lang="en-US" altLang="zh-CN" sz="2800" kern="0" dirty="0" smtClean="0"/>
          </a:p>
          <a:p>
            <a:pPr lvl="2">
              <a:lnSpc>
                <a:spcPct val="110000"/>
              </a:lnSpc>
              <a:spcBef>
                <a:spcPts val="600"/>
              </a:spcBef>
            </a:pPr>
            <a:r>
              <a:rPr lang="en-US" altLang="zh-CN" sz="2800" dirty="0" err="1">
                <a:solidFill>
                  <a:srgbClr val="006600"/>
                </a:solidFill>
                <a:latin typeface="微软雅黑" panose="020B0503020204020204" pitchFamily="34" charset="-122"/>
                <a:ea typeface="微软雅黑" panose="020B0503020204020204" pitchFamily="34" charset="-122"/>
              </a:rPr>
              <a:t>glActiveTexture</a:t>
            </a:r>
            <a:r>
              <a:rPr lang="en-US" altLang="zh-CN" sz="2800" dirty="0">
                <a:solidFill>
                  <a:srgbClr val="006600"/>
                </a:solidFill>
                <a:latin typeface="微软雅黑" panose="020B0503020204020204" pitchFamily="34" charset="-122"/>
                <a:ea typeface="微软雅黑" panose="020B0503020204020204" pitchFamily="34" charset="-122"/>
              </a:rPr>
              <a:t>(GL_TEXTURE0);</a:t>
            </a:r>
          </a:p>
          <a:p>
            <a:pPr lvl="2">
              <a:lnSpc>
                <a:spcPct val="110000"/>
              </a:lnSpc>
              <a:spcBef>
                <a:spcPts val="600"/>
              </a:spcBef>
            </a:pPr>
            <a:r>
              <a:rPr lang="en-US" altLang="zh-CN" sz="2800" dirty="0" err="1">
                <a:solidFill>
                  <a:srgbClr val="006600"/>
                </a:solidFill>
                <a:latin typeface="微软雅黑" panose="020B0503020204020204" pitchFamily="34" charset="-122"/>
                <a:ea typeface="微软雅黑" panose="020B0503020204020204" pitchFamily="34" charset="-122"/>
              </a:rPr>
              <a:t>glBindTexture</a:t>
            </a:r>
            <a:r>
              <a:rPr lang="en-US" altLang="zh-CN" sz="2800" dirty="0">
                <a:solidFill>
                  <a:srgbClr val="006600"/>
                </a:solidFill>
                <a:latin typeface="微软雅黑" panose="020B0503020204020204" pitchFamily="34" charset="-122"/>
                <a:ea typeface="微软雅黑" panose="020B0503020204020204" pitchFamily="34" charset="-122"/>
              </a:rPr>
              <a:t>(GL_TEXTURE_2D, texture_buffer_object1);</a:t>
            </a:r>
          </a:p>
          <a:p>
            <a:pPr lvl="2">
              <a:lnSpc>
                <a:spcPct val="110000"/>
              </a:lnSpc>
              <a:spcBef>
                <a:spcPts val="600"/>
              </a:spcBef>
            </a:pPr>
            <a:r>
              <a:rPr lang="en-US" altLang="zh-CN" sz="2800" dirty="0">
                <a:solidFill>
                  <a:srgbClr val="006600"/>
                </a:solidFill>
                <a:latin typeface="微软雅黑" panose="020B0503020204020204" pitchFamily="34" charset="-122"/>
                <a:ea typeface="微软雅黑" panose="020B0503020204020204" pitchFamily="34" charset="-122"/>
              </a:rPr>
              <a:t>glUniform1i(</a:t>
            </a:r>
            <a:r>
              <a:rPr lang="en-US" altLang="zh-CN" sz="2800" dirty="0" err="1">
                <a:solidFill>
                  <a:srgbClr val="006600"/>
                </a:solidFill>
                <a:latin typeface="微软雅黑" panose="020B0503020204020204" pitchFamily="34" charset="-122"/>
                <a:ea typeface="微软雅黑" panose="020B0503020204020204" pitchFamily="34" charset="-122"/>
              </a:rPr>
              <a:t>glGetUniformLocation</a:t>
            </a:r>
            <a:r>
              <a:rPr lang="en-US" altLang="zh-CN" sz="2800" dirty="0">
                <a:solidFill>
                  <a:srgbClr val="006600"/>
                </a:solidFill>
                <a:latin typeface="微软雅黑" panose="020B0503020204020204" pitchFamily="34" charset="-122"/>
                <a:ea typeface="微软雅黑" panose="020B0503020204020204" pitchFamily="34" charset="-122"/>
              </a:rPr>
              <a:t>(</a:t>
            </a:r>
            <a:r>
              <a:rPr lang="en-US" altLang="zh-CN" sz="2800" dirty="0" err="1">
                <a:solidFill>
                  <a:srgbClr val="006600"/>
                </a:solidFill>
                <a:latin typeface="微软雅黑" panose="020B0503020204020204" pitchFamily="34" charset="-122"/>
                <a:ea typeface="微软雅黑" panose="020B0503020204020204" pitchFamily="34" charset="-122"/>
              </a:rPr>
              <a:t>shader_program</a:t>
            </a:r>
            <a:r>
              <a:rPr lang="en-US" altLang="zh-CN" sz="2800" dirty="0">
                <a:solidFill>
                  <a:srgbClr val="006600"/>
                </a:solidFill>
                <a:latin typeface="微软雅黑" panose="020B0503020204020204" pitchFamily="34" charset="-122"/>
                <a:ea typeface="微软雅黑" panose="020B0503020204020204" pitchFamily="34" charset="-122"/>
              </a:rPr>
              <a:t>, "tex1"), 0);</a:t>
            </a: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6599424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97031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smtClean="0"/>
              <a:t>多重纹理</a:t>
            </a:r>
            <a:endParaRPr lang="en-US" altLang="zh-CN" sz="2800" dirty="0" smtClean="0"/>
          </a:p>
          <a:p>
            <a:pPr marL="914400" lvl="1" indent="-457200">
              <a:lnSpc>
                <a:spcPct val="150000"/>
              </a:lnSpc>
              <a:buClr>
                <a:schemeClr val="accent1"/>
              </a:buClr>
              <a:buFont typeface="Wingdings" panose="05000000000000000000" pitchFamily="2" charset="2"/>
              <a:buChar char="n"/>
            </a:pPr>
            <a:r>
              <a:rPr lang="en-US" altLang="zh-CN" sz="2800" kern="0" dirty="0"/>
              <a:t>OpenGL</a:t>
            </a:r>
            <a:r>
              <a:rPr lang="zh-CN" altLang="en-US" sz="2800" kern="0" dirty="0"/>
              <a:t>至少保证有</a:t>
            </a:r>
            <a:r>
              <a:rPr lang="en-US" altLang="zh-CN" sz="2800" kern="0" dirty="0"/>
              <a:t>16</a:t>
            </a:r>
            <a:r>
              <a:rPr lang="zh-CN" altLang="en-US" sz="2800" kern="0" dirty="0"/>
              <a:t>个纹理单元供使用，也就是说可以激活从</a:t>
            </a:r>
            <a:r>
              <a:rPr lang="en-US" altLang="zh-CN" sz="2800" kern="0" dirty="0"/>
              <a:t>GL_TEXTURE0</a:t>
            </a:r>
            <a:r>
              <a:rPr lang="zh-CN" altLang="en-US" sz="2800" kern="0" dirty="0"/>
              <a:t>到</a:t>
            </a:r>
            <a:r>
              <a:rPr lang="en-US" altLang="zh-CN" sz="2800" kern="0" dirty="0"/>
              <a:t>GL_TEXTRUE15</a:t>
            </a:r>
            <a:r>
              <a:rPr lang="zh-CN" altLang="en-US" sz="2800" kern="0" dirty="0"/>
              <a:t>。它们都是按顺序定义的</a:t>
            </a:r>
            <a:endParaRPr lang="en-US" altLang="zh-CN" sz="2800" kern="0" dirty="0"/>
          </a:p>
          <a:p>
            <a:pPr marL="914400" lvl="1" indent="-457200">
              <a:lnSpc>
                <a:spcPct val="150000"/>
              </a:lnSpc>
              <a:buClr>
                <a:schemeClr val="accent1"/>
              </a:buClr>
              <a:buFont typeface="Wingdings" panose="05000000000000000000" pitchFamily="2" charset="2"/>
              <a:buChar char="n"/>
            </a:pPr>
            <a:r>
              <a:rPr lang="en-US" altLang="zh-CN" sz="2800" kern="0" dirty="0"/>
              <a:t>GLSL</a:t>
            </a:r>
            <a:r>
              <a:rPr lang="zh-CN" altLang="en-US" sz="2800" kern="0" dirty="0"/>
              <a:t>内建的</a:t>
            </a:r>
            <a:r>
              <a:rPr lang="en-US" altLang="zh-CN" sz="2800" kern="0" dirty="0"/>
              <a:t>mix</a:t>
            </a:r>
            <a:r>
              <a:rPr lang="zh-CN" altLang="en-US" sz="2800" kern="0" dirty="0"/>
              <a:t>函数实现纹理混合。参数</a:t>
            </a:r>
            <a:r>
              <a:rPr lang="en-US" altLang="zh-CN" sz="2800" kern="0" dirty="0"/>
              <a:t>1</a:t>
            </a:r>
            <a:r>
              <a:rPr lang="zh-CN" altLang="en-US" sz="2800" kern="0" dirty="0"/>
              <a:t>和</a:t>
            </a:r>
            <a:r>
              <a:rPr lang="en-US" altLang="zh-CN" sz="2800" kern="0" dirty="0"/>
              <a:t>2</a:t>
            </a:r>
            <a:r>
              <a:rPr lang="zh-CN" altLang="en-US" sz="2800" kern="0" dirty="0"/>
              <a:t>是纹理单元，参数</a:t>
            </a:r>
            <a:r>
              <a:rPr lang="en-US" altLang="zh-CN" sz="2800" kern="0" dirty="0"/>
              <a:t>3</a:t>
            </a:r>
            <a:r>
              <a:rPr lang="zh-CN" altLang="en-US" sz="2800" kern="0" dirty="0"/>
              <a:t>是混合的</a:t>
            </a:r>
            <a:r>
              <a:rPr lang="zh-CN" altLang="en-US" sz="2800" kern="0" dirty="0" smtClean="0"/>
              <a:t>方式</a:t>
            </a:r>
            <a:endParaRPr lang="en-US" altLang="zh-CN" sz="28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2723410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601533"/>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smtClean="0"/>
              <a:t>多重纹理</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kern="0" dirty="0" smtClean="0"/>
              <a:t>片段着色器</a:t>
            </a:r>
            <a:endParaRPr lang="en-US" altLang="zh-CN" sz="2800" kern="0" dirty="0" smtClean="0"/>
          </a:p>
          <a:p>
            <a:pPr lvl="2">
              <a:spcBef>
                <a:spcPts val="600"/>
              </a:spcBef>
            </a:pPr>
            <a:r>
              <a:rPr lang="en-US" altLang="zh-CN" sz="2400" dirty="0" smtClean="0">
                <a:solidFill>
                  <a:srgbClr val="006600"/>
                </a:solidFill>
                <a:latin typeface="微软雅黑" panose="020B0503020204020204" pitchFamily="34" charset="-122"/>
                <a:ea typeface="微软雅黑" panose="020B0503020204020204" pitchFamily="34" charset="-122"/>
              </a:rPr>
              <a:t>version </a:t>
            </a:r>
            <a:r>
              <a:rPr lang="en-US" altLang="zh-CN" sz="2400" dirty="0">
                <a:solidFill>
                  <a:srgbClr val="006600"/>
                </a:solidFill>
                <a:latin typeface="微软雅黑" panose="020B0503020204020204" pitchFamily="34" charset="-122"/>
                <a:ea typeface="微软雅黑" panose="020B0503020204020204" pitchFamily="34" charset="-122"/>
              </a:rPr>
              <a:t>330 </a:t>
            </a:r>
            <a:r>
              <a:rPr lang="en-US" altLang="zh-CN" sz="2400" dirty="0" smtClean="0">
                <a:solidFill>
                  <a:srgbClr val="006600"/>
                </a:solidFill>
                <a:latin typeface="微软雅黑" panose="020B0503020204020204" pitchFamily="34" charset="-122"/>
                <a:ea typeface="微软雅黑" panose="020B0503020204020204" pitchFamily="34" charset="-122"/>
              </a:rPr>
              <a:t>core</a:t>
            </a:r>
          </a:p>
          <a:p>
            <a:pPr lvl="2">
              <a:spcBef>
                <a:spcPts val="600"/>
              </a:spcBef>
            </a:pPr>
            <a:r>
              <a:rPr lang="en-US" altLang="zh-CN" sz="2400" dirty="0" smtClean="0">
                <a:solidFill>
                  <a:srgbClr val="006600"/>
                </a:solidFill>
                <a:latin typeface="微软雅黑" panose="020B0503020204020204" pitchFamily="34" charset="-122"/>
                <a:ea typeface="微软雅黑" panose="020B0503020204020204" pitchFamily="34" charset="-122"/>
              </a:rPr>
              <a:t>in </a:t>
            </a:r>
            <a:r>
              <a:rPr lang="en-US" altLang="zh-CN" sz="2400" dirty="0">
                <a:solidFill>
                  <a:srgbClr val="006600"/>
                </a:solidFill>
                <a:latin typeface="微软雅黑" panose="020B0503020204020204" pitchFamily="34" charset="-122"/>
                <a:ea typeface="微软雅黑" panose="020B0503020204020204" pitchFamily="34" charset="-122"/>
              </a:rPr>
              <a:t>vec2 </a:t>
            </a:r>
            <a:r>
              <a:rPr lang="en-US" altLang="zh-CN" sz="2400" dirty="0" err="1">
                <a:solidFill>
                  <a:srgbClr val="006600"/>
                </a:solidFill>
                <a:latin typeface="微软雅黑" panose="020B0503020204020204" pitchFamily="34" charset="-122"/>
                <a:ea typeface="微软雅黑" panose="020B0503020204020204" pitchFamily="34" charset="-122"/>
              </a:rPr>
              <a:t>tex_coord</a:t>
            </a:r>
            <a:r>
              <a:rPr lang="en-US" altLang="zh-CN" sz="2400" dirty="0" smtClean="0">
                <a:solidFill>
                  <a:srgbClr val="006600"/>
                </a:solidFill>
                <a:latin typeface="微软雅黑" panose="020B0503020204020204" pitchFamily="34" charset="-122"/>
                <a:ea typeface="微软雅黑" panose="020B0503020204020204" pitchFamily="34" charset="-122"/>
              </a:rPr>
              <a:t>;</a:t>
            </a:r>
          </a:p>
          <a:p>
            <a:pPr lvl="2"/>
            <a:r>
              <a:rPr lang="en-US" altLang="zh-CN" sz="2400" dirty="0" smtClean="0">
                <a:solidFill>
                  <a:srgbClr val="006600"/>
                </a:solidFill>
                <a:latin typeface="微软雅黑" panose="020B0503020204020204" pitchFamily="34" charset="-122"/>
                <a:ea typeface="微软雅黑" panose="020B0503020204020204" pitchFamily="34" charset="-122"/>
              </a:rPr>
              <a:t>in </a:t>
            </a:r>
            <a:r>
              <a:rPr lang="en-US" altLang="zh-CN" sz="2400" dirty="0">
                <a:solidFill>
                  <a:srgbClr val="006600"/>
                </a:solidFill>
                <a:latin typeface="微软雅黑" panose="020B0503020204020204" pitchFamily="34" charset="-122"/>
                <a:ea typeface="微软雅黑" panose="020B0503020204020204" pitchFamily="34" charset="-122"/>
              </a:rPr>
              <a:t>float </a:t>
            </a:r>
            <a:r>
              <a:rPr lang="en-US" altLang="zh-CN" sz="2400" dirty="0" err="1">
                <a:solidFill>
                  <a:srgbClr val="006600"/>
                </a:solidFill>
                <a:latin typeface="微软雅黑" panose="020B0503020204020204" pitchFamily="34" charset="-122"/>
                <a:ea typeface="微软雅黑" panose="020B0503020204020204" pitchFamily="34" charset="-122"/>
              </a:rPr>
              <a:t>p_n_mix</a:t>
            </a:r>
            <a:r>
              <a:rPr lang="en-US" altLang="zh-CN" sz="2400" dirty="0" smtClean="0">
                <a:solidFill>
                  <a:srgbClr val="006600"/>
                </a:solidFill>
                <a:latin typeface="微软雅黑" panose="020B0503020204020204" pitchFamily="34" charset="-122"/>
                <a:ea typeface="微软雅黑" panose="020B0503020204020204" pitchFamily="34" charset="-122"/>
              </a:rPr>
              <a:t>;</a:t>
            </a:r>
          </a:p>
          <a:p>
            <a:pPr lvl="2"/>
            <a:r>
              <a:rPr lang="en-US" altLang="zh-CN" sz="2400" dirty="0" smtClean="0">
                <a:solidFill>
                  <a:srgbClr val="006600"/>
                </a:solidFill>
                <a:latin typeface="微软雅黑" panose="020B0503020204020204" pitchFamily="34" charset="-122"/>
                <a:ea typeface="微软雅黑" panose="020B0503020204020204" pitchFamily="34" charset="-122"/>
              </a:rPr>
              <a:t>layout </a:t>
            </a:r>
            <a:r>
              <a:rPr lang="en-US" altLang="zh-CN" sz="2400" dirty="0">
                <a:solidFill>
                  <a:srgbClr val="006600"/>
                </a:solidFill>
                <a:latin typeface="微软雅黑" panose="020B0503020204020204" pitchFamily="34" charset="-122"/>
                <a:ea typeface="微软雅黑" panose="020B0503020204020204" pitchFamily="34" charset="-122"/>
              </a:rPr>
              <a:t>(location = 0) out vec4 color</a:t>
            </a:r>
            <a:r>
              <a:rPr lang="en-US" altLang="zh-CN" sz="2400" dirty="0" smtClean="0">
                <a:solidFill>
                  <a:srgbClr val="006600"/>
                </a:solidFill>
                <a:latin typeface="微软雅黑" panose="020B0503020204020204" pitchFamily="34" charset="-122"/>
                <a:ea typeface="微软雅黑" panose="020B0503020204020204" pitchFamily="34" charset="-122"/>
              </a:rPr>
              <a:t>;</a:t>
            </a:r>
          </a:p>
          <a:p>
            <a:pPr lvl="2"/>
            <a:r>
              <a:rPr lang="en-US" altLang="zh-CN" sz="2400" dirty="0" smtClean="0">
                <a:solidFill>
                  <a:srgbClr val="006600"/>
                </a:solidFill>
                <a:latin typeface="微软雅黑" panose="020B0503020204020204" pitchFamily="34" charset="-122"/>
                <a:ea typeface="微软雅黑" panose="020B0503020204020204" pitchFamily="34" charset="-122"/>
              </a:rPr>
              <a:t>uniform </a:t>
            </a:r>
            <a:r>
              <a:rPr lang="en-US" altLang="zh-CN" sz="2400" dirty="0">
                <a:solidFill>
                  <a:srgbClr val="006600"/>
                </a:solidFill>
                <a:latin typeface="微软雅黑" panose="020B0503020204020204" pitchFamily="34" charset="-122"/>
                <a:ea typeface="微软雅黑" panose="020B0503020204020204" pitchFamily="34" charset="-122"/>
              </a:rPr>
              <a:t>sampler2D tex1</a:t>
            </a:r>
            <a:r>
              <a:rPr lang="en-US" altLang="zh-CN" sz="2400" dirty="0" smtClean="0">
                <a:solidFill>
                  <a:srgbClr val="006600"/>
                </a:solidFill>
                <a:latin typeface="微软雅黑" panose="020B0503020204020204" pitchFamily="34" charset="-122"/>
                <a:ea typeface="微软雅黑" panose="020B0503020204020204" pitchFamily="34" charset="-122"/>
              </a:rPr>
              <a:t>;</a:t>
            </a:r>
          </a:p>
          <a:p>
            <a:pPr lvl="2"/>
            <a:r>
              <a:rPr lang="en-US" altLang="zh-CN" sz="2400" dirty="0" smtClean="0">
                <a:solidFill>
                  <a:srgbClr val="006600"/>
                </a:solidFill>
                <a:latin typeface="微软雅黑" panose="020B0503020204020204" pitchFamily="34" charset="-122"/>
                <a:ea typeface="微软雅黑" panose="020B0503020204020204" pitchFamily="34" charset="-122"/>
              </a:rPr>
              <a:t>uniform </a:t>
            </a:r>
            <a:r>
              <a:rPr lang="en-US" altLang="zh-CN" sz="2400" dirty="0">
                <a:solidFill>
                  <a:srgbClr val="006600"/>
                </a:solidFill>
                <a:latin typeface="微软雅黑" panose="020B0503020204020204" pitchFamily="34" charset="-122"/>
                <a:ea typeface="微软雅黑" panose="020B0503020204020204" pitchFamily="34" charset="-122"/>
              </a:rPr>
              <a:t>sampler2D tex2</a:t>
            </a:r>
            <a:r>
              <a:rPr lang="en-US" altLang="zh-CN" sz="2400" dirty="0" smtClean="0">
                <a:solidFill>
                  <a:srgbClr val="006600"/>
                </a:solidFill>
                <a:latin typeface="微软雅黑" panose="020B0503020204020204" pitchFamily="34" charset="-122"/>
                <a:ea typeface="微软雅黑" panose="020B0503020204020204" pitchFamily="34" charset="-122"/>
              </a:rPr>
              <a:t>;</a:t>
            </a:r>
          </a:p>
          <a:p>
            <a:pPr lvl="2"/>
            <a:r>
              <a:rPr lang="en-US" altLang="zh-CN" sz="2400" dirty="0" smtClean="0">
                <a:solidFill>
                  <a:srgbClr val="006600"/>
                </a:solidFill>
                <a:latin typeface="微软雅黑" panose="020B0503020204020204" pitchFamily="34" charset="-122"/>
                <a:ea typeface="微软雅黑" panose="020B0503020204020204" pitchFamily="34" charset="-122"/>
              </a:rPr>
              <a:t>void </a:t>
            </a:r>
            <a:r>
              <a:rPr lang="en-US" altLang="zh-CN" sz="2400" dirty="0">
                <a:solidFill>
                  <a:srgbClr val="006600"/>
                </a:solidFill>
                <a:latin typeface="微软雅黑" panose="020B0503020204020204" pitchFamily="34" charset="-122"/>
                <a:ea typeface="微软雅黑" panose="020B0503020204020204" pitchFamily="34" charset="-122"/>
              </a:rPr>
              <a:t>main(void</a:t>
            </a:r>
            <a:r>
              <a:rPr lang="en-US" altLang="zh-CN" sz="2400" dirty="0" smtClean="0">
                <a:solidFill>
                  <a:srgbClr val="006600"/>
                </a:solidFill>
                <a:latin typeface="微软雅黑" panose="020B0503020204020204" pitchFamily="34" charset="-122"/>
                <a:ea typeface="微软雅黑" panose="020B0503020204020204" pitchFamily="34" charset="-122"/>
              </a:rPr>
              <a:t>)</a:t>
            </a:r>
          </a:p>
          <a:p>
            <a:pPr lvl="2"/>
            <a:r>
              <a:rPr lang="en-US" altLang="zh-CN" sz="2400" dirty="0" smtClean="0">
                <a:solidFill>
                  <a:srgbClr val="006600"/>
                </a:solidFill>
                <a:latin typeface="微软雅黑" panose="020B0503020204020204" pitchFamily="34" charset="-122"/>
                <a:ea typeface="微软雅黑" panose="020B0503020204020204" pitchFamily="34" charset="-122"/>
              </a:rPr>
              <a:t>{</a:t>
            </a:r>
          </a:p>
          <a:p>
            <a:pPr lvl="2"/>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a:solidFill>
                  <a:srgbClr val="006600"/>
                </a:solidFill>
                <a:latin typeface="微软雅黑" panose="020B0503020204020204" pitchFamily="34" charset="-122"/>
                <a:ea typeface="微软雅黑" panose="020B0503020204020204" pitchFamily="34" charset="-122"/>
              </a:rPr>
              <a:t>color =mix(texture(tex1, </a:t>
            </a:r>
            <a:r>
              <a:rPr lang="en-US" altLang="zh-CN" sz="2400" dirty="0" err="1">
                <a:solidFill>
                  <a:srgbClr val="006600"/>
                </a:solidFill>
                <a:latin typeface="微软雅黑" panose="020B0503020204020204" pitchFamily="34" charset="-122"/>
                <a:ea typeface="微软雅黑" panose="020B0503020204020204" pitchFamily="34" charset="-122"/>
              </a:rPr>
              <a:t>tex_coord</a:t>
            </a:r>
            <a:r>
              <a:rPr lang="en-US" altLang="zh-CN" sz="2400" dirty="0">
                <a:solidFill>
                  <a:srgbClr val="006600"/>
                </a:solidFill>
                <a:latin typeface="微软雅黑" panose="020B0503020204020204" pitchFamily="34" charset="-122"/>
                <a:ea typeface="微软雅黑" panose="020B0503020204020204" pitchFamily="34" charset="-122"/>
              </a:rPr>
              <a:t>), texture(tex2, 1.0 - </a:t>
            </a:r>
            <a:r>
              <a:rPr lang="en-US" altLang="zh-CN" sz="2400" dirty="0" err="1">
                <a:solidFill>
                  <a:srgbClr val="006600"/>
                </a:solidFill>
                <a:latin typeface="微软雅黑" panose="020B0503020204020204" pitchFamily="34" charset="-122"/>
                <a:ea typeface="微软雅黑" panose="020B0503020204020204" pitchFamily="34" charset="-122"/>
              </a:rPr>
              <a:t>tex_coord</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p_n_mix</a:t>
            </a:r>
            <a:r>
              <a:rPr lang="en-US" altLang="zh-CN" sz="2400" dirty="0" smtClean="0">
                <a:solidFill>
                  <a:srgbClr val="006600"/>
                </a:solidFill>
                <a:latin typeface="微软雅黑" panose="020B0503020204020204" pitchFamily="34" charset="-122"/>
                <a:ea typeface="微软雅黑" panose="020B0503020204020204" pitchFamily="34" charset="-122"/>
              </a:rPr>
              <a:t>);</a:t>
            </a:r>
          </a:p>
          <a:p>
            <a:pPr lvl="2"/>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en-US" altLang="zh-CN"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1224613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005403"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纹理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66184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smtClean="0"/>
              <a:t>多重纹理</a:t>
            </a:r>
            <a:endParaRPr lang="en-US" altLang="zh-CN" sz="2800" dirty="0" smtClean="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13415" t="16782" r="13110" b="12731"/>
          <a:stretch/>
        </p:blipFill>
        <p:spPr>
          <a:xfrm>
            <a:off x="1230465" y="1757322"/>
            <a:ext cx="3188433" cy="2395331"/>
          </a:xfrm>
          <a:prstGeom prst="rect">
            <a:avLst/>
          </a:prstGeom>
        </p:spPr>
      </p:pic>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13257" t="16361" r="13342" b="12768"/>
          <a:stretch/>
        </p:blipFill>
        <p:spPr>
          <a:xfrm>
            <a:off x="4687254" y="1757322"/>
            <a:ext cx="3168017" cy="2395331"/>
          </a:xfrm>
          <a:prstGeom prst="rect">
            <a:avLst/>
          </a:prstGeom>
        </p:spPr>
      </p:pic>
      <p:pic>
        <p:nvPicPr>
          <p:cNvPr id="14" name="图片 13"/>
          <p:cNvPicPr>
            <a:picLocks noChangeAspect="1"/>
          </p:cNvPicPr>
          <p:nvPr/>
        </p:nvPicPr>
        <p:blipFill rotWithShape="1">
          <a:blip r:embed="rId5">
            <a:extLst>
              <a:ext uri="{28A0092B-C50C-407E-A947-70E740481C1C}">
                <a14:useLocalDpi xmlns:a14="http://schemas.microsoft.com/office/drawing/2010/main" val="0"/>
              </a:ext>
            </a:extLst>
          </a:blip>
          <a:srcRect l="13257" t="16687" r="13214" b="12931"/>
          <a:stretch/>
        </p:blipFill>
        <p:spPr>
          <a:xfrm>
            <a:off x="8034713" y="1757321"/>
            <a:ext cx="3195627" cy="2395331"/>
          </a:xfrm>
          <a:prstGeom prst="rect">
            <a:avLst/>
          </a:prstGeom>
        </p:spPr>
      </p:pic>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l="13129" t="16523" r="13214" b="12931"/>
          <a:stretch/>
        </p:blipFill>
        <p:spPr>
          <a:xfrm>
            <a:off x="1230465" y="4282964"/>
            <a:ext cx="3188433" cy="2391325"/>
          </a:xfrm>
          <a:prstGeom prst="rect">
            <a:avLst/>
          </a:prstGeom>
        </p:spPr>
      </p:pic>
      <p:pic>
        <p:nvPicPr>
          <p:cNvPr id="16" name="图片 15"/>
          <p:cNvPicPr>
            <a:picLocks noChangeAspect="1"/>
          </p:cNvPicPr>
          <p:nvPr/>
        </p:nvPicPr>
        <p:blipFill rotWithShape="1">
          <a:blip r:embed="rId7">
            <a:extLst>
              <a:ext uri="{28A0092B-C50C-407E-A947-70E740481C1C}">
                <a14:useLocalDpi xmlns:a14="http://schemas.microsoft.com/office/drawing/2010/main" val="0"/>
              </a:ext>
            </a:extLst>
          </a:blip>
          <a:srcRect l="13257" t="16523" r="13086" b="12931"/>
          <a:stretch/>
        </p:blipFill>
        <p:spPr>
          <a:xfrm>
            <a:off x="4661498" y="4282964"/>
            <a:ext cx="3193774" cy="2395331"/>
          </a:xfrm>
          <a:prstGeom prst="rect">
            <a:avLst/>
          </a:prstGeom>
        </p:spPr>
      </p:pic>
      <p:pic>
        <p:nvPicPr>
          <p:cNvPr id="17" name="图片 16"/>
          <p:cNvPicPr>
            <a:picLocks noChangeAspect="1"/>
          </p:cNvPicPr>
          <p:nvPr/>
        </p:nvPicPr>
        <p:blipFill rotWithShape="1">
          <a:blip r:embed="rId8">
            <a:extLst>
              <a:ext uri="{28A0092B-C50C-407E-A947-70E740481C1C}">
                <a14:useLocalDpi xmlns:a14="http://schemas.microsoft.com/office/drawing/2010/main" val="0"/>
              </a:ext>
            </a:extLst>
          </a:blip>
          <a:srcRect l="13129" t="16359" r="12830" b="12769"/>
          <a:stretch/>
        </p:blipFill>
        <p:spPr>
          <a:xfrm>
            <a:off x="8034713" y="4278958"/>
            <a:ext cx="3195614" cy="2395331"/>
          </a:xfrm>
          <a:prstGeom prst="rect">
            <a:avLst/>
          </a:prstGeom>
        </p:spPr>
      </p:pic>
    </p:spTree>
    <p:extLst>
      <p:ext uri="{BB962C8B-B14F-4D97-AF65-F5344CB8AC3E}">
        <p14:creationId xmlns:p14="http://schemas.microsoft.com/office/powerpoint/2010/main" val="14702013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21230" cy="584775"/>
          </a:xfrm>
          <a:prstGeom prst="rect">
            <a:avLst/>
          </a:prstGeom>
          <a:noFill/>
        </p:spPr>
        <p:txBody>
          <a:bodyPr wrap="none" rtlCol="0">
            <a:spAutoFit/>
            <a:scene3d>
              <a:camera prst="orthographicFront"/>
              <a:lightRig rig="threePt" dir="t"/>
            </a:scene3d>
            <a:sp3d contourW="6350"/>
          </a:bodyPr>
          <a:lstStyle/>
          <a:p>
            <a:pPr lvl="0">
              <a:defRPr/>
            </a:pPr>
            <a:r>
              <a:rPr lang="en-US" altLang="zh-CN" sz="3200" b="1" dirty="0" smtClean="0">
                <a:solidFill>
                  <a:srgbClr val="2980B9"/>
                </a:solidFill>
              </a:rPr>
              <a:t>OpenGL</a:t>
            </a:r>
            <a:r>
              <a:rPr lang="zh-CN" altLang="en-US" sz="3200" b="1" dirty="0" smtClean="0">
                <a:solidFill>
                  <a:srgbClr val="2980B9"/>
                </a:solidFill>
              </a:rPr>
              <a:t>应用</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2031325"/>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纹理处理</a:t>
            </a:r>
            <a:endParaRPr lang="en-US" altLang="zh-CN" sz="2800" dirty="0" smtClean="0">
              <a:latin typeface="微软雅黑" panose="020B0503020204020204" pitchFamily="34" charset="-122"/>
              <a:ea typeface="微软雅黑" panose="020B0503020204020204" pitchFamily="34" charset="-122"/>
            </a:endParaRPr>
          </a:p>
          <a:p>
            <a:pPr marL="457200" indent="-457200">
              <a:lnSpc>
                <a:spcPct val="150000"/>
              </a:lnSpc>
              <a:buClr>
                <a:schemeClr val="accent1"/>
              </a:buClr>
              <a:buFont typeface="Wingdings" panose="05000000000000000000" pitchFamily="2" charset="2"/>
              <a:buChar char="p"/>
            </a:pPr>
            <a:r>
              <a:rPr lang="zh-CN" altLang="en-US" sz="2800" b="1" dirty="0" smtClean="0">
                <a:solidFill>
                  <a:srgbClr val="FF0000"/>
                </a:solidFill>
                <a:latin typeface="微软雅黑" panose="020B0503020204020204" pitchFamily="34" charset="-122"/>
                <a:ea typeface="微软雅黑" panose="020B0503020204020204" pitchFamily="34" charset="-122"/>
              </a:rPr>
              <a:t>光照处理</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150000"/>
              </a:lnSpc>
              <a:buClr>
                <a:schemeClr val="accent1"/>
              </a:buClr>
              <a:buFont typeface="Wingdings" panose="05000000000000000000" pitchFamily="2" charset="2"/>
              <a:buChar char="p"/>
            </a:pPr>
            <a:endParaRPr lang="en-US" altLang="zh-CN" sz="2800" dirty="0">
              <a:latin typeface="楷体_GB2312" pitchFamily="49"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40677490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323987"/>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光照处理</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smtClean="0"/>
              <a:t>定义法向量</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a:latin typeface="楷体_GB2312" pitchFamily="49" charset="-122"/>
              </a:rPr>
              <a:t>定义表面材质属性</a:t>
            </a:r>
            <a:endParaRPr lang="en-US" altLang="zh-CN" sz="2800" dirty="0" smtClean="0">
              <a:latin typeface="楷体_GB2312" pitchFamily="49" charset="-122"/>
            </a:endParaRPr>
          </a:p>
          <a:p>
            <a:pPr marL="914400" lvl="1" indent="-457200">
              <a:lnSpc>
                <a:spcPct val="150000"/>
              </a:lnSpc>
              <a:buClr>
                <a:schemeClr val="accent1"/>
              </a:buClr>
              <a:buFont typeface="Wingdings" panose="05000000000000000000" pitchFamily="2" charset="2"/>
              <a:buChar char="n"/>
            </a:pPr>
            <a:r>
              <a:rPr lang="zh-CN" altLang="en-US" sz="2800" dirty="0" smtClean="0">
                <a:latin typeface="楷体_GB2312" pitchFamily="49" charset="-122"/>
              </a:rPr>
              <a:t>定义</a:t>
            </a:r>
            <a:r>
              <a:rPr lang="zh-CN" altLang="en-US" sz="2800" dirty="0">
                <a:latin typeface="楷体_GB2312" pitchFamily="49" charset="-122"/>
              </a:rPr>
              <a:t>光源</a:t>
            </a:r>
            <a:endParaRPr lang="en-US" altLang="zh-CN" sz="2800" dirty="0" smtClean="0">
              <a:latin typeface="楷体_GB2312" pitchFamily="49" charset="-122"/>
            </a:endParaRPr>
          </a:p>
          <a:p>
            <a:pPr marL="914400" lvl="1" indent="-457200">
              <a:lnSpc>
                <a:spcPct val="150000"/>
              </a:lnSpc>
              <a:buClr>
                <a:schemeClr val="accent1"/>
              </a:buClr>
              <a:buFont typeface="Wingdings" panose="05000000000000000000" pitchFamily="2" charset="2"/>
              <a:buChar char="n"/>
            </a:pPr>
            <a:r>
              <a:rPr lang="zh-CN" altLang="en-US" sz="2800" dirty="0" smtClean="0">
                <a:latin typeface="楷体_GB2312" pitchFamily="49" charset="-122"/>
              </a:rPr>
              <a:t>定义光照模型</a:t>
            </a:r>
            <a:endParaRPr lang="en-US" altLang="zh-CN" sz="2800" dirty="0">
              <a:latin typeface="楷体_GB2312" pitchFamily="49"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1152127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262979"/>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Step0</a:t>
            </a:r>
            <a:r>
              <a:rPr lang="zh-CN" altLang="en-US" sz="2800" dirty="0" smtClean="0">
                <a:latin typeface="微软雅黑" panose="020B0503020204020204" pitchFamily="34" charset="-122"/>
                <a:ea typeface="微软雅黑" panose="020B0503020204020204" pitchFamily="34" charset="-122"/>
              </a:rPr>
              <a:t>：关于顶点着色器和片段着色器</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en-US" altLang="zh-CN" sz="2800" dirty="0" err="1" smtClean="0">
                <a:latin typeface="微软雅黑" panose="020B0503020204020204" pitchFamily="34" charset="-122"/>
                <a:ea typeface="微软雅黑" panose="020B0503020204020204" pitchFamily="34" charset="-122"/>
              </a:rPr>
              <a:t>Shader</a:t>
            </a:r>
            <a:r>
              <a:rPr lang="zh-CN" altLang="en-US" sz="2800" dirty="0" smtClean="0">
                <a:latin typeface="微软雅黑" panose="020B0503020204020204" pitchFamily="34" charset="-122"/>
                <a:ea typeface="微软雅黑" panose="020B0503020204020204" pitchFamily="34" charset="-122"/>
              </a:rPr>
              <a:t>类：</a:t>
            </a:r>
            <a:r>
              <a:rPr lang="en-US" altLang="zh-CN" sz="2800" dirty="0">
                <a:latin typeface="微软雅黑" panose="020B0503020204020204" pitchFamily="34" charset="-122"/>
                <a:ea typeface="微软雅黑" panose="020B0503020204020204" pitchFamily="34" charset="-122"/>
              </a:rPr>
              <a:t> </a:t>
            </a:r>
            <a:r>
              <a:rPr lang="en-US" altLang="zh-CN" sz="2800" dirty="0" err="1" smtClean="0">
                <a:latin typeface="微软雅黑" panose="020B0503020204020204" pitchFamily="34" charset="-122"/>
                <a:ea typeface="微软雅黑" panose="020B0503020204020204" pitchFamily="34" charset="-122"/>
              </a:rPr>
              <a:t>Shader.h</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en-US" altLang="zh-CN" sz="2800" dirty="0" err="1" smtClean="0">
                <a:latin typeface="微软雅黑" panose="020B0503020204020204" pitchFamily="34" charset="-122"/>
                <a:ea typeface="微软雅黑" panose="020B0503020204020204" pitchFamily="34" charset="-122"/>
              </a:rPr>
              <a:t>Shader</a:t>
            </a:r>
            <a:r>
              <a:rPr lang="zh-CN" altLang="en-US" sz="2800" dirty="0" smtClean="0">
                <a:latin typeface="微软雅黑" panose="020B0503020204020204" pitchFamily="34" charset="-122"/>
                <a:ea typeface="微软雅黑" panose="020B0503020204020204" pitchFamily="34" charset="-122"/>
              </a:rPr>
              <a:t>创建包含</a:t>
            </a:r>
            <a:r>
              <a:rPr lang="zh-CN" altLang="en-US" sz="2800" dirty="0">
                <a:latin typeface="微软雅黑" panose="020B0503020204020204" pitchFamily="34" charset="-122"/>
                <a:ea typeface="微软雅黑" panose="020B0503020204020204" pitchFamily="34" charset="-122"/>
              </a:rPr>
              <a:t>顶点着色器和片段着色</a:t>
            </a:r>
            <a:r>
              <a:rPr lang="zh-CN" altLang="en-US" sz="2800" dirty="0" smtClean="0">
                <a:latin typeface="微软雅黑" panose="020B0503020204020204" pitchFamily="34" charset="-122"/>
                <a:ea typeface="微软雅黑" panose="020B0503020204020204" pitchFamily="34" charset="-122"/>
              </a:rPr>
              <a:t>器的一个程序</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en-US" altLang="zh-CN" sz="2800" dirty="0" err="1">
                <a:latin typeface="微软雅黑" panose="020B0503020204020204" pitchFamily="34" charset="-122"/>
                <a:ea typeface="微软雅黑" panose="020B0503020204020204" pitchFamily="34" charset="-122"/>
              </a:rPr>
              <a:t>Shader.use</a:t>
            </a:r>
            <a:r>
              <a:rPr lang="en-US" altLang="zh-CN" sz="2800" dirty="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使用当前程序</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en-US" altLang="zh-CN" sz="2800" dirty="0">
                <a:latin typeface="微软雅黑" panose="020B0503020204020204" pitchFamily="34" charset="-122"/>
                <a:ea typeface="微软雅黑" panose="020B0503020204020204" pitchFamily="34" charset="-122"/>
              </a:rPr>
              <a:t>void </a:t>
            </a:r>
            <a:r>
              <a:rPr lang="en-US" altLang="zh-CN" sz="2800" dirty="0" err="1" smtClean="0">
                <a:latin typeface="微软雅黑" panose="020B0503020204020204" pitchFamily="34" charset="-122"/>
                <a:ea typeface="微软雅黑" panose="020B0503020204020204" pitchFamily="34" charset="-122"/>
              </a:rPr>
              <a:t>setInt</a:t>
            </a:r>
            <a:r>
              <a:rPr lang="en-US" altLang="zh-CN" sz="2800" dirty="0" smtClean="0">
                <a:latin typeface="微软雅黑" panose="020B0503020204020204" pitchFamily="34" charset="-122"/>
                <a:ea typeface="微软雅黑" panose="020B0503020204020204" pitchFamily="34" charset="-122"/>
              </a:rPr>
              <a:t>(string </a:t>
            </a:r>
            <a:r>
              <a:rPr lang="en-US" altLang="zh-CN" sz="2800" dirty="0">
                <a:latin typeface="微软雅黑" panose="020B0503020204020204" pitchFamily="34" charset="-122"/>
                <a:ea typeface="微软雅黑" panose="020B0503020204020204" pitchFamily="34" charset="-122"/>
              </a:rPr>
              <a:t>&amp;name, </a:t>
            </a:r>
            <a:r>
              <a:rPr lang="en-US" altLang="zh-CN" sz="2800" dirty="0" err="1">
                <a:latin typeface="微软雅黑" panose="020B0503020204020204" pitchFamily="34" charset="-122"/>
                <a:ea typeface="微软雅黑" panose="020B0503020204020204" pitchFamily="34" charset="-122"/>
              </a:rPr>
              <a:t>int</a:t>
            </a:r>
            <a:r>
              <a:rPr lang="en-US" altLang="zh-CN" sz="2800" dirty="0">
                <a:latin typeface="微软雅黑" panose="020B0503020204020204" pitchFamily="34" charset="-122"/>
                <a:ea typeface="微软雅黑" panose="020B0503020204020204" pitchFamily="34" charset="-122"/>
              </a:rPr>
              <a:t> value) </a:t>
            </a:r>
            <a:endParaRPr lang="en-US" altLang="zh-CN" sz="2800" dirty="0" smtClean="0">
              <a:latin typeface="微软雅黑" panose="020B0503020204020204" pitchFamily="34" charset="-122"/>
              <a:ea typeface="微软雅黑" panose="020B0503020204020204" pitchFamily="34" charset="-122"/>
            </a:endParaRPr>
          </a:p>
          <a:p>
            <a:pPr lvl="1">
              <a:lnSpc>
                <a:spcPct val="150000"/>
              </a:lnSpc>
              <a:buClr>
                <a:schemeClr val="accent1"/>
              </a:buClr>
            </a:pPr>
            <a:r>
              <a:rPr lang="en-US" altLang="zh-CN" sz="2800" dirty="0" smtClean="0">
                <a:latin typeface="微软雅黑" panose="020B0503020204020204" pitchFamily="34" charset="-122"/>
                <a:ea typeface="微软雅黑" panose="020B0503020204020204" pitchFamily="34" charset="-122"/>
              </a:rPr>
              <a:t>     void </a:t>
            </a:r>
            <a:r>
              <a:rPr lang="en-US" altLang="zh-CN" sz="2800" dirty="0" err="1" smtClean="0">
                <a:latin typeface="微软雅黑" panose="020B0503020204020204" pitchFamily="34" charset="-122"/>
                <a:ea typeface="微软雅黑" panose="020B0503020204020204" pitchFamily="34" charset="-122"/>
              </a:rPr>
              <a:t>setFloat</a:t>
            </a:r>
            <a:r>
              <a:rPr lang="en-US" altLang="zh-CN" sz="2800" dirty="0" smtClean="0">
                <a:latin typeface="微软雅黑" panose="020B0503020204020204" pitchFamily="34" charset="-122"/>
                <a:ea typeface="微软雅黑" panose="020B0503020204020204" pitchFamily="34" charset="-122"/>
              </a:rPr>
              <a:t>(string </a:t>
            </a:r>
            <a:r>
              <a:rPr lang="en-US" altLang="zh-CN" sz="2800" dirty="0">
                <a:latin typeface="微软雅黑" panose="020B0503020204020204" pitchFamily="34" charset="-122"/>
                <a:ea typeface="微软雅黑" panose="020B0503020204020204" pitchFamily="34" charset="-122"/>
              </a:rPr>
              <a:t>&amp;name, float value</a:t>
            </a:r>
            <a:r>
              <a:rPr lang="en-US" altLang="zh-CN" sz="2800" dirty="0" smtClean="0">
                <a:latin typeface="微软雅黑" panose="020B0503020204020204" pitchFamily="34" charset="-122"/>
                <a:ea typeface="微软雅黑" panose="020B0503020204020204" pitchFamily="34" charset="-122"/>
              </a:rPr>
              <a:t>)</a:t>
            </a:r>
          </a:p>
          <a:p>
            <a:pPr lvl="1">
              <a:lnSpc>
                <a:spcPct val="150000"/>
              </a:lnSpc>
              <a:buClr>
                <a:schemeClr val="accent1"/>
              </a:buClr>
            </a:pPr>
            <a:r>
              <a:rPr lang="en-US" altLang="zh-CN" sz="2800" dirty="0" smtClean="0">
                <a:latin typeface="微软雅黑" panose="020B0503020204020204" pitchFamily="34" charset="-122"/>
                <a:ea typeface="微软雅黑" panose="020B0503020204020204" pitchFamily="34" charset="-122"/>
              </a:rPr>
              <a:t>     void setVec3(string </a:t>
            </a:r>
            <a:r>
              <a:rPr lang="en-US" altLang="zh-CN" sz="2800" dirty="0">
                <a:latin typeface="微软雅黑" panose="020B0503020204020204" pitchFamily="34" charset="-122"/>
                <a:ea typeface="微软雅黑" panose="020B0503020204020204" pitchFamily="34" charset="-122"/>
              </a:rPr>
              <a:t>&amp;name, </a:t>
            </a:r>
            <a:r>
              <a:rPr lang="en-US" altLang="zh-CN" sz="2800" dirty="0" smtClean="0">
                <a:latin typeface="微软雅黑" panose="020B0503020204020204" pitchFamily="34" charset="-122"/>
                <a:ea typeface="微软雅黑" panose="020B0503020204020204" pitchFamily="34" charset="-122"/>
              </a:rPr>
              <a:t>vec3 </a:t>
            </a:r>
            <a:r>
              <a:rPr lang="en-US" altLang="zh-CN" sz="2800" dirty="0">
                <a:latin typeface="微软雅黑" panose="020B0503020204020204" pitchFamily="34" charset="-122"/>
                <a:ea typeface="微软雅黑" panose="020B0503020204020204" pitchFamily="34" charset="-122"/>
              </a:rPr>
              <a:t>&amp;value)</a:t>
            </a:r>
          </a:p>
          <a:p>
            <a:pPr lvl="1">
              <a:lnSpc>
                <a:spcPct val="150000"/>
              </a:lnSpc>
              <a:buClr>
                <a:schemeClr val="accent1"/>
              </a:buClr>
            </a:pPr>
            <a:r>
              <a:rPr lang="en-US" altLang="zh-CN" sz="2800" dirty="0" smtClean="0">
                <a:latin typeface="微软雅黑" panose="020B0503020204020204" pitchFamily="34" charset="-122"/>
                <a:ea typeface="微软雅黑" panose="020B0503020204020204" pitchFamily="34" charset="-122"/>
              </a:rPr>
              <a:t>     void setVec3(string </a:t>
            </a:r>
            <a:r>
              <a:rPr lang="en-US" altLang="zh-CN" sz="2800" dirty="0">
                <a:latin typeface="微软雅黑" panose="020B0503020204020204" pitchFamily="34" charset="-122"/>
                <a:ea typeface="微软雅黑" panose="020B0503020204020204" pitchFamily="34" charset="-122"/>
              </a:rPr>
              <a:t>&amp;name, float x, float y, float z)</a:t>
            </a: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7474792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397853"/>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Step0</a:t>
            </a:r>
            <a:r>
              <a:rPr lang="zh-CN" altLang="en-US" sz="2800" dirty="0" smtClean="0">
                <a:latin typeface="微软雅黑" panose="020B0503020204020204" pitchFamily="34" charset="-122"/>
                <a:ea typeface="微软雅黑" panose="020B0503020204020204" pitchFamily="34" charset="-122"/>
              </a:rPr>
              <a:t>：关于顶点着色器和片段着色器</a:t>
            </a:r>
            <a:endParaRPr lang="en-US" altLang="zh-CN" dirty="0" smtClean="0"/>
          </a:p>
          <a:p>
            <a:pPr lvl="1">
              <a:lnSpc>
                <a:spcPct val="120000"/>
              </a:lnSpc>
            </a:pPr>
            <a:r>
              <a:rPr lang="en-US" altLang="zh-CN" sz="2400" dirty="0" err="1">
                <a:solidFill>
                  <a:srgbClr val="006600"/>
                </a:solidFill>
                <a:latin typeface="微软雅黑" panose="020B0503020204020204" pitchFamily="34" charset="-122"/>
                <a:ea typeface="微软雅黑" panose="020B0503020204020204" pitchFamily="34" charset="-122"/>
              </a:rPr>
              <a:t>Shader</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lightingShader</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Shader</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shader</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colors.vs</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shader</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colors.fs</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20000"/>
              </a:lnSpc>
            </a:pPr>
            <a:r>
              <a:rPr lang="en-US" altLang="zh-CN" sz="2400" dirty="0" err="1">
                <a:solidFill>
                  <a:srgbClr val="006600"/>
                </a:solidFill>
                <a:latin typeface="微软雅黑" panose="020B0503020204020204" pitchFamily="34" charset="-122"/>
                <a:ea typeface="微软雅黑" panose="020B0503020204020204" pitchFamily="34" charset="-122"/>
              </a:rPr>
              <a:t>lightingShader.use</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20000"/>
              </a:lnSpc>
            </a:pPr>
            <a:r>
              <a:rPr lang="en-US" altLang="zh-CN" sz="2400" dirty="0">
                <a:solidFill>
                  <a:srgbClr val="006600"/>
                </a:solidFill>
                <a:latin typeface="微软雅黑" panose="020B0503020204020204" pitchFamily="34" charset="-122"/>
                <a:ea typeface="微软雅黑" panose="020B0503020204020204" pitchFamily="34" charset="-122"/>
              </a:rPr>
              <a:t>lightingShader.setVec3("</a:t>
            </a:r>
            <a:r>
              <a:rPr lang="en-US" altLang="zh-CN" sz="2400" dirty="0" err="1">
                <a:solidFill>
                  <a:srgbClr val="006600"/>
                </a:solidFill>
                <a:latin typeface="微软雅黑" panose="020B0503020204020204" pitchFamily="34" charset="-122"/>
                <a:ea typeface="微软雅黑" panose="020B0503020204020204" pitchFamily="34" charset="-122"/>
              </a:rPr>
              <a:t>objectColor</a:t>
            </a:r>
            <a:r>
              <a:rPr lang="en-US" altLang="zh-CN" sz="2400" dirty="0">
                <a:solidFill>
                  <a:srgbClr val="006600"/>
                </a:solidFill>
                <a:latin typeface="微软雅黑" panose="020B0503020204020204" pitchFamily="34" charset="-122"/>
                <a:ea typeface="微软雅黑" panose="020B0503020204020204" pitchFamily="34" charset="-122"/>
              </a:rPr>
              <a:t>", 1.0f, 0.5f, 0.31f);</a:t>
            </a:r>
          </a:p>
          <a:p>
            <a:pPr lvl="1">
              <a:lnSpc>
                <a:spcPct val="120000"/>
              </a:lnSpc>
            </a:pPr>
            <a:r>
              <a:rPr lang="en-US" altLang="zh-CN" sz="2400" dirty="0">
                <a:solidFill>
                  <a:srgbClr val="006600"/>
                </a:solidFill>
                <a:latin typeface="微软雅黑" panose="020B0503020204020204" pitchFamily="34" charset="-122"/>
                <a:ea typeface="微软雅黑" panose="020B0503020204020204" pitchFamily="34" charset="-122"/>
              </a:rPr>
              <a:t>lightingShader.setVec3("</a:t>
            </a:r>
            <a:r>
              <a:rPr lang="en-US" altLang="zh-CN" sz="2400" dirty="0" err="1">
                <a:solidFill>
                  <a:srgbClr val="006600"/>
                </a:solidFill>
                <a:latin typeface="微软雅黑" panose="020B0503020204020204" pitchFamily="34" charset="-122"/>
                <a:ea typeface="微软雅黑" panose="020B0503020204020204" pitchFamily="34" charset="-122"/>
              </a:rPr>
              <a:t>lightColor</a:t>
            </a:r>
            <a:r>
              <a:rPr lang="en-US" altLang="zh-CN" sz="2400" dirty="0">
                <a:solidFill>
                  <a:srgbClr val="006600"/>
                </a:solidFill>
                <a:latin typeface="微软雅黑" panose="020B0503020204020204" pitchFamily="34" charset="-122"/>
                <a:ea typeface="微软雅黑" panose="020B0503020204020204" pitchFamily="34" charset="-122"/>
              </a:rPr>
              <a:t>", 1.0f, 1.0f, 1.0f);</a:t>
            </a:r>
          </a:p>
          <a:p>
            <a:pPr lvl="1">
              <a:lnSpc>
                <a:spcPct val="120000"/>
              </a:lnSpc>
            </a:pPr>
            <a:r>
              <a:rPr lang="en-US" altLang="zh-CN" sz="2400" dirty="0">
                <a:solidFill>
                  <a:srgbClr val="006600"/>
                </a:solidFill>
                <a:latin typeface="微软雅黑" panose="020B0503020204020204" pitchFamily="34" charset="-122"/>
                <a:ea typeface="微软雅黑" panose="020B0503020204020204" pitchFamily="34" charset="-122"/>
              </a:rPr>
              <a:t>lightingShader.setVec3("</a:t>
            </a:r>
            <a:r>
              <a:rPr lang="en-US" altLang="zh-CN" sz="2400" dirty="0" err="1">
                <a:solidFill>
                  <a:srgbClr val="006600"/>
                </a:solidFill>
                <a:latin typeface="微软雅黑" panose="020B0503020204020204" pitchFamily="34" charset="-122"/>
                <a:ea typeface="微软雅黑" panose="020B0503020204020204" pitchFamily="34" charset="-122"/>
              </a:rPr>
              <a:t>lightPos</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lightPos</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20000"/>
              </a:lnSpc>
            </a:pPr>
            <a:r>
              <a:rPr lang="en-US" altLang="zh-CN" sz="2400" dirty="0">
                <a:solidFill>
                  <a:srgbClr val="006600"/>
                </a:solidFill>
                <a:latin typeface="微软雅黑" panose="020B0503020204020204" pitchFamily="34" charset="-122"/>
                <a:ea typeface="微软雅黑" panose="020B0503020204020204" pitchFamily="34" charset="-122"/>
              </a:rPr>
              <a:t>lightingShader.setVec3("</a:t>
            </a:r>
            <a:r>
              <a:rPr lang="en-US" altLang="zh-CN" sz="2400" dirty="0" err="1">
                <a:solidFill>
                  <a:srgbClr val="006600"/>
                </a:solidFill>
                <a:latin typeface="微软雅黑" panose="020B0503020204020204" pitchFamily="34" charset="-122"/>
                <a:ea typeface="微软雅黑" panose="020B0503020204020204" pitchFamily="34" charset="-122"/>
              </a:rPr>
              <a:t>viewPos</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camera.Position</a:t>
            </a:r>
            <a:r>
              <a:rPr lang="en-US" altLang="zh-CN" dirty="0"/>
              <a:t>);</a:t>
            </a:r>
            <a:endParaRPr lang="en-US" altLang="zh-CN" sz="6000" dirty="0">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2686550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光学基础</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95284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mn-ea"/>
              </a:rPr>
              <a:t>入射光</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mn-ea"/>
              </a:rPr>
              <a:t>光</a:t>
            </a:r>
            <a:r>
              <a:rPr kumimoji="1" lang="zh-CN" altLang="en-US" sz="2800" dirty="0">
                <a:latin typeface="+mn-ea"/>
              </a:rPr>
              <a:t>不仅仅来自</a:t>
            </a:r>
            <a:r>
              <a:rPr kumimoji="1" lang="zh-CN" altLang="en-US" sz="2800" dirty="0" smtClean="0">
                <a:latin typeface="+mn-ea"/>
              </a:rPr>
              <a:t>光源</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mn-ea"/>
              </a:rPr>
              <a:t>光</a:t>
            </a:r>
            <a:r>
              <a:rPr kumimoji="1" lang="zh-CN" altLang="en-US" sz="2800" dirty="0">
                <a:latin typeface="+mn-ea"/>
              </a:rPr>
              <a:t>也来自世界上所有可见的</a:t>
            </a:r>
            <a:r>
              <a:rPr kumimoji="1" lang="zh-CN" altLang="en-US" sz="2800" dirty="0" smtClean="0">
                <a:latin typeface="+mn-ea"/>
              </a:rPr>
              <a:t>物体</a:t>
            </a:r>
            <a:endParaRPr kumimoji="1" lang="en-US" altLang="zh-CN" sz="2800" dirty="0" smtClean="0">
              <a:latin typeface="+mn-ea"/>
            </a:endParaRPr>
          </a:p>
        </p:txBody>
      </p:sp>
      <p:pic>
        <p:nvPicPr>
          <p:cNvPr id="3" name="图片 2"/>
          <p:cNvPicPr>
            <a:picLocks noChangeAspect="1"/>
          </p:cNvPicPr>
          <p:nvPr/>
        </p:nvPicPr>
        <p:blipFill>
          <a:blip r:embed="rId3"/>
          <a:stretch>
            <a:fillRect/>
          </a:stretch>
        </p:blipFill>
        <p:spPr>
          <a:xfrm>
            <a:off x="3708563" y="2971799"/>
            <a:ext cx="5821202" cy="3630076"/>
          </a:xfrm>
          <a:prstGeom prst="rect">
            <a:avLst/>
          </a:prstGeom>
        </p:spPr>
      </p:pic>
    </p:spTree>
    <p:extLst>
      <p:ext uri="{BB962C8B-B14F-4D97-AF65-F5344CB8AC3E}">
        <p14:creationId xmlns:p14="http://schemas.microsoft.com/office/powerpoint/2010/main" val="1321578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339650"/>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Step1</a:t>
            </a:r>
            <a:r>
              <a:rPr lang="zh-CN" altLang="en-US" sz="2800" dirty="0" smtClean="0">
                <a:latin typeface="微软雅黑" panose="020B0503020204020204" pitchFamily="34" charset="-122"/>
                <a:ea typeface="微软雅黑" panose="020B0503020204020204" pitchFamily="34" charset="-122"/>
              </a:rPr>
              <a:t>：定义法向量</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smtClean="0"/>
              <a:t>定义每个顶点的法向量</a:t>
            </a:r>
            <a:endParaRPr lang="en-US" altLang="zh-CN" sz="2800" dirty="0" smtClean="0"/>
          </a:p>
          <a:p>
            <a:pPr lvl="2"/>
            <a:r>
              <a:rPr lang="en-US" altLang="zh-CN" sz="2400" dirty="0">
                <a:solidFill>
                  <a:srgbClr val="006600"/>
                </a:solidFill>
                <a:latin typeface="微软雅黑" panose="020B0503020204020204" pitchFamily="34" charset="-122"/>
                <a:ea typeface="微软雅黑" panose="020B0503020204020204" pitchFamily="34" charset="-122"/>
              </a:rPr>
              <a:t>float vertices[] = {</a:t>
            </a:r>
          </a:p>
          <a:p>
            <a:pPr lvl="2"/>
            <a:r>
              <a:rPr lang="en-US" altLang="zh-CN" sz="2400" dirty="0">
                <a:solidFill>
                  <a:srgbClr val="006600"/>
                </a:solidFill>
                <a:latin typeface="微软雅黑" panose="020B0503020204020204" pitchFamily="34" charset="-122"/>
                <a:ea typeface="微软雅黑" panose="020B0503020204020204" pitchFamily="34" charset="-122"/>
              </a:rPr>
              <a:t>   -0.5f, -0.5f, -0.5f,  0.0f,  0.0f, -1.0f,</a:t>
            </a:r>
          </a:p>
          <a:p>
            <a:pPr lvl="2"/>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smtClean="0">
                <a:solidFill>
                  <a:srgbClr val="006600"/>
                </a:solidFill>
                <a:latin typeface="微软雅黑" panose="020B0503020204020204" pitchFamily="34" charset="-122"/>
                <a:ea typeface="微软雅黑" panose="020B0503020204020204" pitchFamily="34" charset="-122"/>
              </a:rPr>
              <a:t>0.5f</a:t>
            </a:r>
            <a:r>
              <a:rPr lang="en-US" altLang="zh-CN" sz="2400" dirty="0">
                <a:solidFill>
                  <a:srgbClr val="006600"/>
                </a:solidFill>
                <a:latin typeface="微软雅黑" panose="020B0503020204020204" pitchFamily="34" charset="-122"/>
                <a:ea typeface="微软雅黑" panose="020B0503020204020204" pitchFamily="34" charset="-122"/>
              </a:rPr>
              <a:t>, -0.5f, -0.5f,  0.0f,  0.0f, -1.0f,</a:t>
            </a:r>
          </a:p>
          <a:p>
            <a:pPr lvl="2"/>
            <a:r>
              <a:rPr lang="en-US" altLang="zh-CN" sz="2400" dirty="0">
                <a:solidFill>
                  <a:srgbClr val="006600"/>
                </a:solidFill>
                <a:latin typeface="微软雅黑" panose="020B0503020204020204" pitchFamily="34" charset="-122"/>
                <a:ea typeface="微软雅黑" panose="020B0503020204020204" pitchFamily="34" charset="-122"/>
              </a:rPr>
              <a:t>    0.5f,  0.5f, -0.5f,  0.0f,  0.0f, -1.0f,</a:t>
            </a:r>
          </a:p>
          <a:p>
            <a:pPr lvl="2"/>
            <a:r>
              <a:rPr lang="en-US" altLang="zh-CN" sz="2400" dirty="0">
                <a:solidFill>
                  <a:srgbClr val="006600"/>
                </a:solidFill>
                <a:latin typeface="微软雅黑" panose="020B0503020204020204" pitchFamily="34" charset="-122"/>
                <a:ea typeface="微软雅黑" panose="020B0503020204020204" pitchFamily="34" charset="-122"/>
              </a:rPr>
              <a:t>    0.5f,  0.5f, -0.5f,  0.0f,  0.0f, -1.0f,</a:t>
            </a:r>
          </a:p>
          <a:p>
            <a:pPr lvl="2"/>
            <a:r>
              <a:rPr lang="en-US" altLang="zh-CN" sz="2400" dirty="0">
                <a:solidFill>
                  <a:srgbClr val="006600"/>
                </a:solidFill>
                <a:latin typeface="微软雅黑" panose="020B0503020204020204" pitchFamily="34" charset="-122"/>
                <a:ea typeface="微软雅黑" panose="020B0503020204020204" pitchFamily="34" charset="-122"/>
              </a:rPr>
              <a:t>   -0.5f,  0.5f, -0.5f,  0.0f,  0.0f, -1.0f,</a:t>
            </a:r>
          </a:p>
          <a:p>
            <a:pPr lvl="2"/>
            <a:r>
              <a:rPr lang="en-US" altLang="zh-CN" sz="2400" dirty="0">
                <a:solidFill>
                  <a:srgbClr val="006600"/>
                </a:solidFill>
                <a:latin typeface="微软雅黑" panose="020B0503020204020204" pitchFamily="34" charset="-122"/>
                <a:ea typeface="微软雅黑" panose="020B0503020204020204" pitchFamily="34" charset="-122"/>
              </a:rPr>
              <a:t>   -0.5f, -0.5f, -0.5f,  0.0f,  0.0f, -1.0f,</a:t>
            </a:r>
          </a:p>
          <a:p>
            <a:pPr lvl="2"/>
            <a:r>
              <a:rPr lang="en-US" altLang="zh-CN" sz="2400" dirty="0">
                <a:solidFill>
                  <a:srgbClr val="006600"/>
                </a:solidFill>
                <a:latin typeface="微软雅黑" panose="020B0503020204020204" pitchFamily="34" charset="-122"/>
                <a:ea typeface="微软雅黑" panose="020B0503020204020204" pitchFamily="34" charset="-122"/>
              </a:rPr>
              <a:t>   …} </a:t>
            </a: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281611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444294"/>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rPr>
              <a:t>Step1</a:t>
            </a:r>
            <a:r>
              <a:rPr lang="zh-CN" altLang="en-US" sz="2800" dirty="0">
                <a:latin typeface="微软雅黑" panose="020B0503020204020204" pitchFamily="34" charset="-122"/>
                <a:ea typeface="微软雅黑" panose="020B0503020204020204" pitchFamily="34" charset="-122"/>
              </a:rPr>
              <a:t>：定义法向量</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smtClean="0"/>
              <a:t>法</a:t>
            </a:r>
            <a:r>
              <a:rPr lang="zh-CN" altLang="en-US" sz="2800" dirty="0"/>
              <a:t>向量：一个垂直于顶点表面的</a:t>
            </a:r>
            <a:r>
              <a:rPr lang="zh-CN" altLang="en-US" sz="2800" dirty="0" smtClean="0"/>
              <a:t>向量</a:t>
            </a:r>
            <a:endParaRPr lang="en-US" altLang="zh-CN" sz="2800" dirty="0" smtClean="0"/>
          </a:p>
          <a:p>
            <a:pPr marL="1371600" lvl="2" indent="-457200">
              <a:lnSpc>
                <a:spcPct val="150000"/>
              </a:lnSpc>
              <a:buClr>
                <a:schemeClr val="accent1"/>
              </a:buClr>
              <a:buFont typeface="Wingdings" panose="05000000000000000000" pitchFamily="2" charset="2"/>
              <a:buChar char="Ø"/>
            </a:pPr>
            <a:r>
              <a:rPr lang="zh-CN" altLang="en-US" sz="2800" dirty="0"/>
              <a:t>通过计算或者指定的方式存入顶点着色</a:t>
            </a:r>
            <a:r>
              <a:rPr lang="zh-CN" altLang="en-US" sz="2800" dirty="0" smtClean="0"/>
              <a:t>器</a:t>
            </a:r>
            <a:endParaRPr lang="en-US" altLang="zh-CN" sz="2800" dirty="0" smtClean="0"/>
          </a:p>
          <a:p>
            <a:pPr lvl="1">
              <a:lnSpc>
                <a:spcPct val="150000"/>
              </a:lnSpc>
              <a:buClr>
                <a:schemeClr val="accent1"/>
              </a:buClr>
            </a:pPr>
            <a:r>
              <a:rPr lang="en-US" altLang="zh-CN" sz="2800" dirty="0" smtClean="0"/>
              <a:t>           </a:t>
            </a:r>
            <a:r>
              <a:rPr lang="en-US" altLang="zh-CN" sz="2400" dirty="0">
                <a:solidFill>
                  <a:srgbClr val="006600"/>
                </a:solidFill>
                <a:latin typeface="微软雅黑" panose="020B0503020204020204" pitchFamily="34" charset="-122"/>
                <a:ea typeface="微软雅黑" panose="020B0503020204020204" pitchFamily="34" charset="-122"/>
              </a:rPr>
              <a:t>layout (location = 1) in vec3 </a:t>
            </a:r>
            <a:r>
              <a:rPr lang="en-US" altLang="zh-CN" sz="2400" dirty="0" err="1">
                <a:solidFill>
                  <a:srgbClr val="006600"/>
                </a:solidFill>
                <a:latin typeface="微软雅黑" panose="020B0503020204020204" pitchFamily="34" charset="-122"/>
                <a:ea typeface="微软雅黑" panose="020B0503020204020204" pitchFamily="34" charset="-122"/>
              </a:rPr>
              <a:t>aNormal</a:t>
            </a:r>
            <a:endParaRPr lang="en-US" altLang="zh-CN" sz="2400" dirty="0">
              <a:solidFill>
                <a:srgbClr val="006600"/>
              </a:solidFill>
              <a:latin typeface="微软雅黑" panose="020B0503020204020204" pitchFamily="34" charset="-122"/>
              <a:ea typeface="微软雅黑" panose="020B0503020204020204" pitchFamily="34" charset="-122"/>
            </a:endParaRPr>
          </a:p>
          <a:p>
            <a:pPr marL="1371600" lvl="2" indent="-457200">
              <a:lnSpc>
                <a:spcPct val="150000"/>
              </a:lnSpc>
              <a:buClr>
                <a:schemeClr val="accent1"/>
              </a:buClr>
              <a:buFont typeface="Wingdings" panose="05000000000000000000" pitchFamily="2" charset="2"/>
              <a:buChar char="Ø"/>
            </a:pPr>
            <a:r>
              <a:rPr lang="zh-CN" altLang="en-US" sz="2800" dirty="0"/>
              <a:t>将法向量由顶点着色器传递到片段着色器</a:t>
            </a:r>
            <a:endParaRPr lang="en-US" altLang="zh-CN" sz="2800" dirty="0"/>
          </a:p>
          <a:p>
            <a:pPr marL="14287">
              <a:lnSpc>
                <a:spcPct val="130000"/>
              </a:lnSpc>
              <a:buFont typeface="Wingdings" panose="05000000000000000000" pitchFamily="2" charset="2"/>
              <a:buNone/>
              <a:defRPr/>
            </a:pPr>
            <a:r>
              <a:rPr lang="en-US" altLang="zh-CN" sz="2800" dirty="0" smtClean="0"/>
              <a:t>                   </a:t>
            </a:r>
            <a:r>
              <a:rPr lang="en-US" altLang="zh-CN" sz="2400" dirty="0">
                <a:solidFill>
                  <a:srgbClr val="006600"/>
                </a:solidFill>
                <a:latin typeface="微软雅黑" panose="020B0503020204020204" pitchFamily="34" charset="-122"/>
                <a:ea typeface="微软雅黑" panose="020B0503020204020204" pitchFamily="34" charset="-122"/>
              </a:rPr>
              <a:t>out vec3 Normal;</a:t>
            </a:r>
          </a:p>
          <a:p>
            <a:pPr marL="14287">
              <a:lnSpc>
                <a:spcPct val="130000"/>
              </a:lnSpc>
              <a:buFont typeface="Wingdings" panose="05000000000000000000" pitchFamily="2" charset="2"/>
              <a:buNone/>
              <a:defRPr/>
            </a:pPr>
            <a:r>
              <a:rPr lang="en-US" altLang="zh-CN" sz="2400" dirty="0">
                <a:solidFill>
                  <a:srgbClr val="006600"/>
                </a:solidFill>
                <a:latin typeface="微软雅黑" panose="020B0503020204020204" pitchFamily="34" charset="-122"/>
                <a:ea typeface="微软雅黑" panose="020B0503020204020204" pitchFamily="34" charset="-122"/>
              </a:rPr>
              <a:t>                   Normal = </a:t>
            </a:r>
            <a:r>
              <a:rPr lang="en-US" altLang="zh-CN" sz="2400" dirty="0" err="1">
                <a:solidFill>
                  <a:srgbClr val="006600"/>
                </a:solidFill>
                <a:latin typeface="微软雅黑" panose="020B0503020204020204" pitchFamily="34" charset="-122"/>
                <a:ea typeface="微软雅黑" panose="020B0503020204020204" pitchFamily="34" charset="-122"/>
              </a:rPr>
              <a:t>aNormal</a:t>
            </a:r>
            <a:r>
              <a:rPr lang="en-US" altLang="zh-CN" sz="2400" dirty="0">
                <a:solidFill>
                  <a:srgbClr val="006600"/>
                </a:solidFill>
                <a:latin typeface="微软雅黑" panose="020B0503020204020204" pitchFamily="34" charset="-122"/>
                <a:ea typeface="微软雅黑" panose="020B0503020204020204" pitchFamily="34" charset="-122"/>
              </a:rPr>
              <a:t>;</a:t>
            </a: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388585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632311"/>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rPr>
              <a:t>Step1</a:t>
            </a:r>
            <a:r>
              <a:rPr lang="zh-CN" altLang="en-US" sz="2800" dirty="0">
                <a:latin typeface="微软雅黑" panose="020B0503020204020204" pitchFamily="34" charset="-122"/>
                <a:ea typeface="微软雅黑" panose="020B0503020204020204" pitchFamily="34" charset="-122"/>
              </a:rPr>
              <a:t>：定义法向量</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a:t>模型变换可能会使法线方向发生</a:t>
            </a:r>
            <a:r>
              <a:rPr lang="zh-CN" altLang="en-US" sz="2800" dirty="0" smtClean="0"/>
              <a:t>变化</a:t>
            </a:r>
            <a:endParaRPr lang="en-US" altLang="zh-CN" sz="2800" dirty="0" smtClean="0"/>
          </a:p>
          <a:p>
            <a:pPr marL="914400" lvl="1" indent="-457200">
              <a:lnSpc>
                <a:spcPct val="150000"/>
              </a:lnSpc>
              <a:buClr>
                <a:schemeClr val="accent1"/>
              </a:buClr>
              <a:buFont typeface="Wingdings" panose="05000000000000000000" pitchFamily="2" charset="2"/>
              <a:buChar char="n"/>
            </a:pPr>
            <a:r>
              <a:rPr lang="zh-CN" altLang="en-US" sz="2800" dirty="0"/>
              <a:t>使用为法向量专门定制的模型矩阵，法线矩阵</a:t>
            </a:r>
            <a:r>
              <a:rPr lang="en-US" altLang="zh-CN" sz="2800" dirty="0"/>
              <a:t>(Normal Matrix)</a:t>
            </a:r>
          </a:p>
          <a:p>
            <a:pPr marL="914400" lvl="1" indent="-457200">
              <a:lnSpc>
                <a:spcPct val="150000"/>
              </a:lnSpc>
              <a:buClr>
                <a:schemeClr val="accent1"/>
              </a:buClr>
              <a:buFont typeface="Wingdings" panose="05000000000000000000" pitchFamily="2" charset="2"/>
              <a:buChar char="n"/>
            </a:pPr>
            <a:r>
              <a:rPr lang="zh-CN" altLang="en-US" sz="2800" dirty="0"/>
              <a:t>法线矩阵定义为模型矩阵左上角的逆矩阵</a:t>
            </a:r>
            <a:r>
              <a:rPr lang="en-US" altLang="zh-CN" sz="2800" dirty="0"/>
              <a:t>(Inverse Matrix)</a:t>
            </a:r>
            <a:r>
              <a:rPr lang="zh-CN" altLang="en-US" sz="2800" dirty="0"/>
              <a:t>的转置矩阵</a:t>
            </a:r>
            <a:r>
              <a:rPr lang="en-US" altLang="zh-CN" sz="2800" dirty="0"/>
              <a:t>(Transpose Matrix</a:t>
            </a:r>
            <a:r>
              <a:rPr lang="en-US" altLang="zh-CN" sz="2800" dirty="0" smtClean="0"/>
              <a:t>)</a:t>
            </a:r>
          </a:p>
          <a:p>
            <a:pPr marL="914400" lvl="1" indent="-457200">
              <a:lnSpc>
                <a:spcPct val="150000"/>
              </a:lnSpc>
              <a:buClr>
                <a:schemeClr val="accent1"/>
              </a:buClr>
              <a:buFont typeface="Wingdings" panose="05000000000000000000" pitchFamily="2" charset="2"/>
              <a:buChar char="n"/>
            </a:pPr>
            <a:r>
              <a:rPr lang="zh-CN" altLang="en-US" sz="2800" dirty="0" smtClean="0"/>
              <a:t>计算法线</a:t>
            </a:r>
            <a:endParaRPr lang="en-US" altLang="zh-CN" sz="2800" dirty="0" smtClean="0"/>
          </a:p>
          <a:p>
            <a:pPr lvl="1">
              <a:lnSpc>
                <a:spcPct val="150000"/>
              </a:lnSpc>
              <a:buClr>
                <a:schemeClr val="accent1"/>
              </a:buClr>
            </a:pPr>
            <a:r>
              <a:rPr lang="en-US" altLang="zh-CN" sz="2400" dirty="0">
                <a:solidFill>
                  <a:srgbClr val="006600"/>
                </a:solidFill>
                <a:latin typeface="微软雅黑" panose="020B0503020204020204" pitchFamily="34" charset="-122"/>
                <a:ea typeface="微软雅黑" panose="020B0503020204020204" pitchFamily="34" charset="-122"/>
              </a:rPr>
              <a:t>Normal = </a:t>
            </a:r>
          </a:p>
          <a:p>
            <a:pPr lvl="1">
              <a:lnSpc>
                <a:spcPct val="150000"/>
              </a:lnSpc>
              <a:buClr>
                <a:schemeClr val="accent1"/>
              </a:buClr>
            </a:pPr>
            <a:r>
              <a:rPr lang="en-US" altLang="zh-CN" sz="2400" dirty="0">
                <a:solidFill>
                  <a:srgbClr val="006600"/>
                </a:solidFill>
                <a:latin typeface="微软雅黑" panose="020B0503020204020204" pitchFamily="34" charset="-122"/>
                <a:ea typeface="微软雅黑" panose="020B0503020204020204" pitchFamily="34" charset="-122"/>
              </a:rPr>
              <a:t>mat3(transpose (inverse(model))) </a:t>
            </a:r>
            <a:br>
              <a:rPr lang="en-US" altLang="zh-CN" sz="2400" dirty="0">
                <a:solidFill>
                  <a:srgbClr val="006600"/>
                </a:solidFill>
                <a:latin typeface="微软雅黑" panose="020B0503020204020204" pitchFamily="34" charset="-122"/>
                <a:ea typeface="微软雅黑" panose="020B0503020204020204" pitchFamily="34" charset="-122"/>
              </a:rPr>
            </a:b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aNormal</a:t>
            </a:r>
            <a:r>
              <a:rPr lang="en-US" altLang="zh-CN" sz="2400" dirty="0">
                <a:solidFill>
                  <a:srgbClr val="006600"/>
                </a:solidFill>
                <a:latin typeface="微软雅黑" panose="020B0503020204020204" pitchFamily="34" charset="-122"/>
                <a:ea typeface="微软雅黑" panose="020B0503020204020204" pitchFamily="34" charset="-122"/>
              </a:rPr>
              <a:t>;</a:t>
            </a: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6480" y="3662166"/>
            <a:ext cx="4356100"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5148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219891"/>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Step3</a:t>
            </a:r>
            <a:r>
              <a:rPr lang="zh-CN" altLang="en-US" sz="2800" dirty="0" smtClean="0">
                <a:latin typeface="微软雅黑" panose="020B0503020204020204" pitchFamily="34" charset="-122"/>
                <a:ea typeface="微软雅黑" panose="020B0503020204020204" pitchFamily="34" charset="-122"/>
              </a:rPr>
              <a:t>：定义光源</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u"/>
            </a:pPr>
            <a:r>
              <a:rPr lang="zh-CN" altLang="en-US" sz="2800" dirty="0" smtClean="0"/>
              <a:t>平行光</a:t>
            </a:r>
            <a:endParaRPr lang="en-US" altLang="zh-CN" sz="2800" dirty="0" smtClean="0"/>
          </a:p>
          <a:p>
            <a:pPr marL="1371600" lvl="2" indent="-457200">
              <a:lnSpc>
                <a:spcPct val="150000"/>
              </a:lnSpc>
              <a:buClr>
                <a:schemeClr val="accent1"/>
              </a:buClr>
              <a:buFont typeface="Wingdings" panose="05000000000000000000" pitchFamily="2" charset="2"/>
              <a:buChar char="Ø"/>
            </a:pPr>
            <a:r>
              <a:rPr lang="zh-CN" altLang="en-US" sz="2800" dirty="0"/>
              <a:t>不需要光源的位置</a:t>
            </a:r>
            <a:endParaRPr lang="en-US" altLang="zh-CN" sz="2800" dirty="0"/>
          </a:p>
          <a:p>
            <a:pPr marL="1371600" lvl="2" indent="-457200">
              <a:lnSpc>
                <a:spcPct val="150000"/>
              </a:lnSpc>
              <a:buClr>
                <a:schemeClr val="accent1"/>
              </a:buClr>
              <a:buFont typeface="Wingdings" panose="05000000000000000000" pitchFamily="2" charset="2"/>
              <a:buChar char="Ø"/>
            </a:pPr>
            <a:r>
              <a:rPr lang="zh-CN" altLang="en-US" sz="2800" dirty="0"/>
              <a:t>定义一个从光源出发的全局方向</a:t>
            </a:r>
            <a:endParaRPr lang="en-US" altLang="zh-CN" sz="2800" dirty="0"/>
          </a:p>
          <a:p>
            <a:pPr marL="1371600" lvl="2" indent="-457200">
              <a:lnSpc>
                <a:spcPct val="150000"/>
              </a:lnSpc>
              <a:buClr>
                <a:schemeClr val="accent1"/>
              </a:buClr>
              <a:buFont typeface="Wingdings" panose="05000000000000000000" pitchFamily="2" charset="2"/>
              <a:buChar char="Ø"/>
            </a:pPr>
            <a:r>
              <a:rPr lang="zh-CN" altLang="en-US" sz="2800" dirty="0"/>
              <a:t>计算时反向，因为光照计算需要一个从片段至光源的光线方向</a:t>
            </a:r>
            <a:endParaRPr lang="en-US" altLang="zh-CN" sz="2800" dirty="0"/>
          </a:p>
          <a:p>
            <a:pPr marL="471487" lvl="1">
              <a:lnSpc>
                <a:spcPct val="140000"/>
              </a:lnSpc>
              <a:defRPr/>
            </a:pPr>
            <a:r>
              <a:rPr lang="en-US" altLang="zh-CN" sz="2800" dirty="0"/>
              <a:t>                 </a:t>
            </a:r>
            <a:r>
              <a:rPr lang="en-US" altLang="zh-CN" sz="2400" dirty="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 normalize(-</a:t>
            </a:r>
            <a:r>
              <a:rPr lang="en-US" altLang="zh-CN" sz="2400" dirty="0" err="1">
                <a:solidFill>
                  <a:srgbClr val="006600"/>
                </a:solidFill>
                <a:latin typeface="微软雅黑" panose="020B0503020204020204" pitchFamily="34" charset="-122"/>
                <a:ea typeface="微软雅黑" panose="020B0503020204020204" pitchFamily="34" charset="-122"/>
              </a:rPr>
              <a:t>light.direction</a:t>
            </a:r>
            <a:r>
              <a:rPr lang="en-US" altLang="zh-CN" sz="2400" dirty="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u"/>
            </a:pPr>
            <a:endParaRPr lang="zh-CN" altLang="en-US"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29009" y="1185181"/>
            <a:ext cx="3777597" cy="23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47571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262979"/>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Step3</a:t>
            </a:r>
            <a:r>
              <a:rPr lang="zh-CN" altLang="en-US" sz="2800" dirty="0" smtClean="0">
                <a:latin typeface="微软雅黑" panose="020B0503020204020204" pitchFamily="34" charset="-122"/>
                <a:ea typeface="微软雅黑" panose="020B0503020204020204" pitchFamily="34" charset="-122"/>
              </a:rPr>
              <a:t>：定义光源</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u"/>
            </a:pPr>
            <a:r>
              <a:rPr lang="zh-CN" altLang="en-US" sz="2800" dirty="0" smtClean="0"/>
              <a:t>点光源</a:t>
            </a:r>
            <a:endParaRPr lang="en-US" altLang="zh-CN" sz="2800" dirty="0" smtClean="0"/>
          </a:p>
          <a:p>
            <a:pPr marL="1371600" lvl="2" indent="-457200">
              <a:lnSpc>
                <a:spcPct val="150000"/>
              </a:lnSpc>
              <a:buClr>
                <a:schemeClr val="accent1"/>
              </a:buClr>
              <a:buFont typeface="Wingdings" panose="05000000000000000000" pitchFamily="2" charset="2"/>
              <a:buChar char="Ø"/>
            </a:pPr>
            <a:r>
              <a:rPr lang="zh-CN" altLang="en-US" sz="2800" dirty="0" smtClean="0"/>
              <a:t>需要</a:t>
            </a:r>
            <a:r>
              <a:rPr lang="zh-CN" altLang="en-US" sz="2800" dirty="0"/>
              <a:t>光源的</a:t>
            </a:r>
            <a:r>
              <a:rPr lang="zh-CN" altLang="en-US" sz="2800" dirty="0" smtClean="0"/>
              <a:t>位置</a:t>
            </a:r>
            <a:endParaRPr lang="en-US" altLang="zh-CN" sz="2800" dirty="0" smtClean="0"/>
          </a:p>
          <a:p>
            <a:pPr marL="1371600" lvl="2" indent="-457200">
              <a:lnSpc>
                <a:spcPct val="150000"/>
              </a:lnSpc>
              <a:buClr>
                <a:schemeClr val="accent1"/>
              </a:buClr>
              <a:buFont typeface="Wingdings" panose="05000000000000000000" pitchFamily="2" charset="2"/>
              <a:buChar char="Ø"/>
            </a:pPr>
            <a:r>
              <a:rPr lang="zh-CN" altLang="en-US" sz="2800" dirty="0" smtClean="0"/>
              <a:t>光线方向为光源指向表面点坐标</a:t>
            </a:r>
            <a:endParaRPr lang="en-US" altLang="zh-CN" sz="2800" dirty="0" smtClean="0"/>
          </a:p>
          <a:p>
            <a:pPr marL="1371600" lvl="2" indent="-457200">
              <a:lnSpc>
                <a:spcPct val="150000"/>
              </a:lnSpc>
              <a:buClr>
                <a:schemeClr val="accent1"/>
              </a:buClr>
              <a:buFont typeface="Wingdings" panose="05000000000000000000" pitchFamily="2" charset="2"/>
              <a:buChar char="Ø"/>
            </a:pPr>
            <a:r>
              <a:rPr lang="zh-CN" altLang="en-US" sz="2800" dirty="0" smtClean="0"/>
              <a:t>点光源存在衰减：</a:t>
            </a:r>
            <a:r>
              <a:rPr lang="zh-CN" altLang="en-US" sz="2800" dirty="0"/>
              <a:t>随着光线传播距离的增长逐渐削减光的强度通常叫做</a:t>
            </a:r>
            <a:r>
              <a:rPr lang="zh-CN" altLang="en-US" sz="2800" dirty="0" smtClean="0"/>
              <a:t>衰减</a:t>
            </a:r>
            <a:endParaRPr lang="en-US" altLang="zh-CN" sz="2800" dirty="0" smtClean="0"/>
          </a:p>
          <a:p>
            <a:pPr lvl="2">
              <a:lnSpc>
                <a:spcPct val="150000"/>
              </a:lnSpc>
              <a:buClr>
                <a:schemeClr val="accent1"/>
              </a:buClr>
            </a:pPr>
            <a:r>
              <a:rPr lang="en-US" altLang="zh-CN" sz="2400" dirty="0">
                <a:solidFill>
                  <a:srgbClr val="006600"/>
                </a:solidFill>
                <a:latin typeface="微软雅黑" panose="020B0503020204020204" pitchFamily="34" charset="-122"/>
                <a:ea typeface="微软雅黑" panose="020B0503020204020204" pitchFamily="34" charset="-122"/>
              </a:rPr>
              <a:t>float attenuation = 1.0 / (</a:t>
            </a:r>
            <a:r>
              <a:rPr lang="en-US" altLang="zh-CN" sz="2400" dirty="0" err="1">
                <a:solidFill>
                  <a:srgbClr val="006600"/>
                </a:solidFill>
                <a:latin typeface="微软雅黑" panose="020B0503020204020204" pitchFamily="34" charset="-122"/>
                <a:ea typeface="微软雅黑" panose="020B0503020204020204" pitchFamily="34" charset="-122"/>
              </a:rPr>
              <a:t>light.constant</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light.linear</a:t>
            </a:r>
            <a:r>
              <a:rPr lang="en-US" altLang="zh-CN" sz="2400" dirty="0">
                <a:solidFill>
                  <a:srgbClr val="006600"/>
                </a:solidFill>
                <a:latin typeface="微软雅黑" panose="020B0503020204020204" pitchFamily="34" charset="-122"/>
                <a:ea typeface="微软雅黑" panose="020B0503020204020204" pitchFamily="34" charset="-122"/>
              </a:rPr>
              <a:t> * distance + </a:t>
            </a:r>
            <a:r>
              <a:rPr lang="en-US" altLang="zh-CN" sz="2400" dirty="0" err="1">
                <a:solidFill>
                  <a:srgbClr val="006600"/>
                </a:solidFill>
                <a:latin typeface="微软雅黑" panose="020B0503020204020204" pitchFamily="34" charset="-122"/>
                <a:ea typeface="微软雅黑" panose="020B0503020204020204" pitchFamily="34" charset="-122"/>
              </a:rPr>
              <a:t>light.quadratic</a:t>
            </a:r>
            <a:r>
              <a:rPr lang="en-US" altLang="zh-CN" sz="2400" dirty="0">
                <a:solidFill>
                  <a:srgbClr val="006600"/>
                </a:solidFill>
                <a:latin typeface="微软雅黑" panose="020B0503020204020204" pitchFamily="34" charset="-122"/>
                <a:ea typeface="微软雅黑" panose="020B0503020204020204" pitchFamily="34" charset="-122"/>
              </a:rPr>
              <a:t> * (distance * distance));</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71770" y="1095473"/>
            <a:ext cx="4520230" cy="246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393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61664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Step3</a:t>
            </a:r>
            <a:r>
              <a:rPr lang="zh-CN" altLang="en-US" sz="2800" dirty="0" smtClean="0">
                <a:latin typeface="微软雅黑" panose="020B0503020204020204" pitchFamily="34" charset="-122"/>
                <a:ea typeface="微软雅黑" panose="020B0503020204020204" pitchFamily="34" charset="-122"/>
              </a:rPr>
              <a:t>：定义光源</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u"/>
            </a:pPr>
            <a:r>
              <a:rPr lang="zh-CN" altLang="en-US" sz="2800" dirty="0" smtClean="0"/>
              <a:t>聚光灯</a:t>
            </a:r>
            <a:endParaRPr lang="en-US" altLang="zh-CN" sz="2800" dirty="0" smtClean="0"/>
          </a:p>
          <a:p>
            <a:pPr marL="1371600" lvl="2" indent="-457200">
              <a:lnSpc>
                <a:spcPct val="150000"/>
              </a:lnSpc>
              <a:buClr>
                <a:schemeClr val="accent1"/>
              </a:buClr>
              <a:buFont typeface="Wingdings" panose="05000000000000000000" pitchFamily="2" charset="2"/>
              <a:buChar char="Ø"/>
            </a:pPr>
            <a:r>
              <a:rPr lang="zh-CN" altLang="en-US" sz="2800" dirty="0"/>
              <a:t>聚光灯的位置</a:t>
            </a:r>
            <a:endParaRPr lang="en-US" altLang="zh-CN" sz="2800" dirty="0"/>
          </a:p>
          <a:p>
            <a:pPr marL="1371600" lvl="2" indent="-457200">
              <a:lnSpc>
                <a:spcPct val="150000"/>
              </a:lnSpc>
              <a:buClr>
                <a:schemeClr val="accent1"/>
              </a:buClr>
              <a:buFont typeface="Wingdings" panose="05000000000000000000" pitchFamily="2" charset="2"/>
              <a:buChar char="Ø"/>
            </a:pPr>
            <a:r>
              <a:rPr lang="zh-CN" altLang="en-US" sz="2800" dirty="0"/>
              <a:t>聚光灯的方向</a:t>
            </a:r>
            <a:endParaRPr lang="en-US" altLang="zh-CN" sz="2800" dirty="0"/>
          </a:p>
          <a:p>
            <a:pPr marL="1371600" lvl="2" indent="-457200">
              <a:lnSpc>
                <a:spcPct val="150000"/>
              </a:lnSpc>
              <a:buClr>
                <a:schemeClr val="accent1"/>
              </a:buClr>
              <a:buFont typeface="Wingdings" panose="05000000000000000000" pitchFamily="2" charset="2"/>
              <a:buChar char="Ø"/>
            </a:pPr>
            <a:r>
              <a:rPr lang="zh-CN" altLang="en-US" sz="2800" dirty="0"/>
              <a:t>聚光截止角</a:t>
            </a:r>
            <a:endParaRPr lang="en-US" altLang="zh-CN" sz="2800" dirty="0"/>
          </a:p>
          <a:p>
            <a:pPr marL="1371600" lvl="2" indent="-457200">
              <a:lnSpc>
                <a:spcPct val="150000"/>
              </a:lnSpc>
              <a:buClr>
                <a:schemeClr val="accent1"/>
              </a:buClr>
              <a:buFont typeface="Wingdings" panose="05000000000000000000" pitchFamily="2" charset="2"/>
              <a:buChar char="Ø"/>
            </a:pPr>
            <a:r>
              <a:rPr lang="zh-CN" altLang="en-US" sz="2800" dirty="0"/>
              <a:t>聚光截止角以外的</a:t>
            </a:r>
            <a:r>
              <a:rPr lang="zh-CN" altLang="en-US" sz="2800" dirty="0" smtClean="0"/>
              <a:t>部分</a:t>
            </a:r>
            <a:r>
              <a:rPr lang="en-US" altLang="zh-CN" sz="2800" dirty="0" smtClean="0"/>
              <a:t/>
            </a:r>
            <a:br>
              <a:rPr lang="en-US" altLang="zh-CN" sz="2800" dirty="0" smtClean="0"/>
            </a:br>
            <a:r>
              <a:rPr lang="zh-CN" altLang="en-US" sz="2800" dirty="0" smtClean="0"/>
              <a:t>不能</a:t>
            </a:r>
            <a:r>
              <a:rPr lang="zh-CN" altLang="en-US" sz="2800" dirty="0"/>
              <a:t>使用聚光灯</a:t>
            </a:r>
            <a:r>
              <a:rPr lang="zh-CN" altLang="en-US" sz="2800" dirty="0" smtClean="0"/>
              <a:t>光照</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3" name="图片 1"/>
          <p:cNvPicPr>
            <a:picLocks noChangeAspect="1"/>
          </p:cNvPicPr>
          <p:nvPr/>
        </p:nvPicPr>
        <p:blipFill rotWithShape="1">
          <a:blip r:embed="rId3">
            <a:extLst>
              <a:ext uri="{28A0092B-C50C-407E-A947-70E740481C1C}">
                <a14:useLocalDpi xmlns:a14="http://schemas.microsoft.com/office/drawing/2010/main" val="0"/>
              </a:ext>
            </a:extLst>
          </a:blip>
          <a:srcRect l="14229" r="19857"/>
          <a:stretch/>
        </p:blipFill>
        <p:spPr bwMode="auto">
          <a:xfrm>
            <a:off x="7454347" y="1366720"/>
            <a:ext cx="4512365" cy="49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8955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738664"/>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Step3</a:t>
            </a:r>
            <a:r>
              <a:rPr lang="zh-CN" altLang="en-US" sz="2800" dirty="0" smtClean="0">
                <a:latin typeface="微软雅黑" panose="020B0503020204020204" pitchFamily="34" charset="-122"/>
                <a:ea typeface="微软雅黑" panose="020B0503020204020204" pitchFamily="34" charset="-122"/>
              </a:rPr>
              <a:t>：定义表面材质</a:t>
            </a:r>
            <a:endParaRPr lang="zh-CN" altLang="en-US"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6419" y="1829208"/>
            <a:ext cx="7620000" cy="432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25238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97031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Step3</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定义表面材质</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u"/>
            </a:pPr>
            <a:r>
              <a:rPr lang="zh-CN" altLang="en-US" sz="2800" dirty="0" smtClean="0"/>
              <a:t>材质</a:t>
            </a:r>
            <a:r>
              <a:rPr lang="zh-CN" altLang="en-US" sz="2800" dirty="0"/>
              <a:t>属性：分别定义对环境光、漫反射光和镜面光的</a:t>
            </a:r>
            <a:r>
              <a:rPr lang="zh-CN" altLang="en-US" sz="2800" dirty="0" smtClean="0"/>
              <a:t>反射系数</a:t>
            </a:r>
            <a:endParaRPr lang="en-US" altLang="zh-CN" sz="2800" dirty="0" smtClean="0"/>
          </a:p>
          <a:p>
            <a:pPr marL="914400" lvl="1" indent="-457200">
              <a:lnSpc>
                <a:spcPct val="150000"/>
              </a:lnSpc>
              <a:buClr>
                <a:schemeClr val="accent1"/>
              </a:buClr>
              <a:buFont typeface="Wingdings" panose="05000000000000000000" pitchFamily="2" charset="2"/>
              <a:buChar char="u"/>
            </a:pPr>
            <a:r>
              <a:rPr lang="zh-CN" altLang="en-US" sz="2800" dirty="0" smtClean="0"/>
              <a:t>利用</a:t>
            </a:r>
            <a:r>
              <a:rPr lang="zh-CN" altLang="en-US" sz="2800" dirty="0"/>
              <a:t>材质属性分别与对应的反射光分量相乘得到物体表面的反射分</a:t>
            </a:r>
            <a:r>
              <a:rPr lang="zh-CN" altLang="en-US" sz="2800" dirty="0" smtClean="0"/>
              <a:t>量值</a:t>
            </a:r>
            <a:endParaRPr lang="en-US" altLang="zh-CN" sz="2800" dirty="0" smtClean="0"/>
          </a:p>
          <a:p>
            <a:pPr marL="914400" lvl="1" indent="-457200">
              <a:lnSpc>
                <a:spcPct val="150000"/>
              </a:lnSpc>
              <a:buClr>
                <a:schemeClr val="accent1"/>
              </a:buClr>
              <a:buFont typeface="Wingdings" panose="05000000000000000000" pitchFamily="2" charset="2"/>
              <a:buChar char="u"/>
            </a:pPr>
            <a:r>
              <a:rPr lang="zh-CN" altLang="en-US" sz="2800" dirty="0" smtClean="0"/>
              <a:t>所有</a:t>
            </a:r>
            <a:r>
              <a:rPr lang="zh-CN" altLang="en-US" sz="2800" dirty="0"/>
              <a:t>反射分量值合计得到最终的光照</a:t>
            </a:r>
            <a:r>
              <a:rPr lang="zh-CN" altLang="en-US" sz="2800" dirty="0" smtClean="0"/>
              <a:t>数据</a:t>
            </a:r>
            <a:endParaRPr lang="en-US" altLang="zh-CN" sz="2800" dirty="0" smtClean="0"/>
          </a:p>
          <a:p>
            <a:pPr marL="914400" lvl="1" indent="-457200">
              <a:lnSpc>
                <a:spcPct val="150000"/>
              </a:lnSpc>
              <a:buClr>
                <a:schemeClr val="accent1"/>
              </a:buClr>
              <a:buFont typeface="Wingdings" panose="05000000000000000000" pitchFamily="2" charset="2"/>
              <a:buChar char="u"/>
            </a:pPr>
            <a:r>
              <a:rPr lang="zh-CN" altLang="en-US" sz="2800" dirty="0" smtClean="0"/>
              <a:t>材质属性可以单独定义也可以用纹理定义</a:t>
            </a:r>
            <a:endParaRPr lang="zh-CN" altLang="en-US" sz="2800" dirty="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3045844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151632"/>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Step4:</a:t>
            </a:r>
            <a:r>
              <a:rPr lang="zh-CN" altLang="en-US" sz="2800" dirty="0" smtClean="0">
                <a:latin typeface="微软雅黑" panose="020B0503020204020204" pitchFamily="34" charset="-122"/>
                <a:ea typeface="微软雅黑" panose="020B0503020204020204" pitchFamily="34" charset="-122"/>
              </a:rPr>
              <a:t>定义光照模型（片段着色器的计算）</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a:t>环境光</a:t>
            </a:r>
            <a:r>
              <a:rPr lang="en-US" altLang="zh-CN" sz="2800" dirty="0"/>
              <a:t>(Ambient Lighting)</a:t>
            </a:r>
            <a:r>
              <a:rPr lang="zh-CN" altLang="en-US" sz="2800" dirty="0"/>
              <a:t>：用光的颜色乘以一个很小的常量环境因子，再乘以物体的颜色，然后将最终结果作为片段的</a:t>
            </a:r>
            <a:r>
              <a:rPr lang="zh-CN" altLang="en-US" sz="2800" dirty="0" smtClean="0"/>
              <a:t>颜色</a:t>
            </a:r>
            <a:endParaRPr lang="en-US" altLang="zh-CN" sz="2800" dirty="0" smtClean="0"/>
          </a:p>
          <a:p>
            <a:pPr lvl="1" algn="just">
              <a:lnSpc>
                <a:spcPct val="140000"/>
              </a:lnSpc>
              <a:defRPr/>
            </a:pPr>
            <a:r>
              <a:rPr lang="en-US" altLang="zh-CN" sz="2800" dirty="0" smtClean="0"/>
              <a:t>       </a:t>
            </a:r>
            <a:r>
              <a:rPr lang="en-US" altLang="zh-CN" sz="2400" dirty="0">
                <a:solidFill>
                  <a:srgbClr val="006600"/>
                </a:solidFill>
                <a:latin typeface="微软雅黑" panose="020B0503020204020204" pitchFamily="34" charset="-122"/>
                <a:ea typeface="微软雅黑" panose="020B0503020204020204" pitchFamily="34" charset="-122"/>
              </a:rPr>
              <a:t>float </a:t>
            </a:r>
            <a:r>
              <a:rPr lang="en-US" altLang="zh-CN" sz="2400" dirty="0" err="1">
                <a:solidFill>
                  <a:srgbClr val="006600"/>
                </a:solidFill>
                <a:latin typeface="微软雅黑" panose="020B0503020204020204" pitchFamily="34" charset="-122"/>
                <a:ea typeface="微软雅黑" panose="020B0503020204020204" pitchFamily="34" charset="-122"/>
              </a:rPr>
              <a:t>ambientStrength</a:t>
            </a:r>
            <a:r>
              <a:rPr lang="en-US" altLang="zh-CN" sz="2400" dirty="0">
                <a:solidFill>
                  <a:srgbClr val="006600"/>
                </a:solidFill>
                <a:latin typeface="微软雅黑" panose="020B0503020204020204" pitchFamily="34" charset="-122"/>
                <a:ea typeface="微软雅黑" panose="020B0503020204020204" pitchFamily="34" charset="-122"/>
              </a:rPr>
              <a:t> = 0.1; </a:t>
            </a:r>
          </a:p>
          <a:p>
            <a:pPr lvl="1" algn="just">
              <a:lnSpc>
                <a:spcPct val="140000"/>
              </a:lnSpc>
              <a:defRPr/>
            </a:pP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smtClean="0">
                <a:solidFill>
                  <a:srgbClr val="006600"/>
                </a:solidFill>
                <a:latin typeface="微软雅黑" panose="020B0503020204020204" pitchFamily="34" charset="-122"/>
                <a:ea typeface="微软雅黑" panose="020B0503020204020204" pitchFamily="34" charset="-122"/>
              </a:rPr>
              <a:t> vec3 </a:t>
            </a:r>
            <a:r>
              <a:rPr lang="en-US" altLang="zh-CN" sz="2400" dirty="0">
                <a:solidFill>
                  <a:srgbClr val="006600"/>
                </a:solidFill>
                <a:latin typeface="微软雅黑" panose="020B0503020204020204" pitchFamily="34" charset="-122"/>
                <a:ea typeface="微软雅黑" panose="020B0503020204020204" pitchFamily="34" charset="-122"/>
              </a:rPr>
              <a:t>ambient = </a:t>
            </a:r>
            <a:r>
              <a:rPr lang="en-US" altLang="zh-CN" sz="2400" dirty="0" err="1">
                <a:solidFill>
                  <a:srgbClr val="006600"/>
                </a:solidFill>
                <a:latin typeface="微软雅黑" panose="020B0503020204020204" pitchFamily="34" charset="-122"/>
                <a:ea typeface="微软雅黑" panose="020B0503020204020204" pitchFamily="34" charset="-122"/>
              </a:rPr>
              <a:t>ambientStrength</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lightColor</a:t>
            </a:r>
            <a:r>
              <a:rPr lang="en-US" altLang="zh-CN" sz="2400" dirty="0" smtClean="0">
                <a:solidFill>
                  <a:srgbClr val="006600"/>
                </a:solidFill>
                <a:latin typeface="微软雅黑" panose="020B0503020204020204" pitchFamily="34" charset="-122"/>
                <a:ea typeface="微软雅黑" panose="020B0503020204020204" pitchFamily="34" charset="-122"/>
              </a:rPr>
              <a:t>;         </a:t>
            </a:r>
            <a:endParaRPr lang="en-US" altLang="zh-CN"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9699655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970318"/>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Step4:</a:t>
            </a:r>
            <a:r>
              <a:rPr lang="zh-CN" altLang="en-US" sz="2800" dirty="0" smtClean="0">
                <a:latin typeface="微软雅黑" panose="020B0503020204020204" pitchFamily="34" charset="-122"/>
                <a:ea typeface="微软雅黑" panose="020B0503020204020204" pitchFamily="34" charset="-122"/>
              </a:rPr>
              <a:t>定义光照模型（片段着色器的计算）</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a:t>漫反射光</a:t>
            </a:r>
            <a:r>
              <a:rPr lang="en-US" altLang="zh-CN" sz="2800" dirty="0"/>
              <a:t>(Ambient Lighting</a:t>
            </a:r>
            <a:r>
              <a:rPr lang="en-US" altLang="zh-CN" sz="2800" dirty="0" smtClean="0"/>
              <a:t>)</a:t>
            </a:r>
          </a:p>
          <a:p>
            <a:pPr marL="1371600" lvl="2" indent="-457200">
              <a:lnSpc>
                <a:spcPct val="150000"/>
              </a:lnSpc>
              <a:buClr>
                <a:schemeClr val="accent1"/>
              </a:buClr>
              <a:buFont typeface="Wingdings" panose="05000000000000000000" pitchFamily="2" charset="2"/>
              <a:buChar char="Ø"/>
            </a:pPr>
            <a:r>
              <a:rPr lang="zh-CN" altLang="en-US" sz="2800" dirty="0" smtClean="0"/>
              <a:t>需要法</a:t>
            </a:r>
            <a:r>
              <a:rPr lang="zh-CN" altLang="en-US" sz="2800" dirty="0"/>
              <a:t>向量：一个垂直于顶点表面的向量</a:t>
            </a:r>
            <a:endParaRPr lang="en-US" altLang="zh-CN" sz="2800" dirty="0"/>
          </a:p>
          <a:p>
            <a:pPr marL="1371600" lvl="2" indent="-457200">
              <a:lnSpc>
                <a:spcPct val="150000"/>
              </a:lnSpc>
              <a:buClr>
                <a:schemeClr val="accent1"/>
              </a:buClr>
              <a:buFont typeface="Wingdings" panose="05000000000000000000" pitchFamily="2" charset="2"/>
              <a:buChar char="Ø"/>
            </a:pPr>
            <a:r>
              <a:rPr lang="zh-CN" altLang="en-US" sz="2800" dirty="0"/>
              <a:t>定向的光线：光源的位置与片段的位置之间向量差的方向向量</a:t>
            </a:r>
            <a:endParaRPr lang="en-US" altLang="zh-CN" sz="2800" dirty="0"/>
          </a:p>
          <a:p>
            <a:pPr marL="1371600" lvl="2" indent="-457200">
              <a:lnSpc>
                <a:spcPct val="150000"/>
              </a:lnSpc>
              <a:buClr>
                <a:schemeClr val="accent1"/>
              </a:buClr>
              <a:buFont typeface="Wingdings" panose="05000000000000000000" pitchFamily="2" charset="2"/>
              <a:buChar char="Ø"/>
            </a:pPr>
            <a:r>
              <a:rPr lang="zh-CN" altLang="en-US" sz="2800" dirty="0"/>
              <a:t>为了计算光线，需要光的位置向量和片段的</a:t>
            </a:r>
            <a:r>
              <a:rPr lang="zh-CN" altLang="en-US" sz="2800" dirty="0" smtClean="0"/>
              <a:t>位置向量</a:t>
            </a:r>
            <a:r>
              <a:rPr lang="en-US" altLang="zh-CN" sz="2800" dirty="0" smtClean="0"/>
              <a:t>       </a:t>
            </a:r>
            <a:endParaRPr lang="en-US" altLang="zh-CN"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57084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光学基础</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95284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mn-ea"/>
              </a:rPr>
              <a:t>入射光</a:t>
            </a:r>
            <a:endParaRPr kumimoji="1" lang="en-US" altLang="zh-CN" sz="2800" dirty="0" smtClean="0">
              <a:latin typeface="+mn-ea"/>
            </a:endParaRPr>
          </a:p>
          <a:p>
            <a:pPr marL="914400" lvl="1" indent="-457200">
              <a:lnSpc>
                <a:spcPct val="150000"/>
              </a:lnSpc>
              <a:buClr>
                <a:srgbClr val="0070C0"/>
              </a:buClr>
              <a:buFont typeface="Wingdings" panose="05000000000000000000" pitchFamily="2" charset="2"/>
              <a:buChar char="n"/>
            </a:pPr>
            <a:r>
              <a:rPr kumimoji="1" lang="zh-CN" altLang="en-US" sz="2800" dirty="0" smtClean="0">
                <a:latin typeface="+mn-ea"/>
              </a:rPr>
              <a:t>使用</a:t>
            </a:r>
            <a:r>
              <a:rPr kumimoji="1" lang="zh-CN" altLang="en-US" sz="2800" dirty="0">
                <a:latin typeface="+mn-ea"/>
              </a:rPr>
              <a:t>来自各个方向的入射光可以使图像看起来更真实，还可以捕捉各种物理现象，如颜色溢出</a:t>
            </a:r>
          </a:p>
          <a:p>
            <a:pPr marL="914400" lvl="1" indent="-457200" algn="just">
              <a:lnSpc>
                <a:spcPct val="150000"/>
              </a:lnSpc>
              <a:buClr>
                <a:srgbClr val="0070C0"/>
              </a:buClr>
              <a:buFont typeface="Wingdings" panose="05000000000000000000" pitchFamily="2" charset="2"/>
              <a:buChar char="n"/>
            </a:pPr>
            <a:endParaRPr kumimoji="1" lang="en-US" altLang="zh-CN" sz="2800" dirty="0" smtClean="0">
              <a:latin typeface="+mn-ea"/>
            </a:endParaRPr>
          </a:p>
        </p:txBody>
      </p:sp>
      <p:pic>
        <p:nvPicPr>
          <p:cNvPr id="5" name="图片 4"/>
          <p:cNvPicPr>
            <a:picLocks noChangeAspect="1"/>
          </p:cNvPicPr>
          <p:nvPr/>
        </p:nvPicPr>
        <p:blipFill>
          <a:blip r:embed="rId3"/>
          <a:stretch>
            <a:fillRect/>
          </a:stretch>
        </p:blipFill>
        <p:spPr>
          <a:xfrm>
            <a:off x="7866413" y="2384197"/>
            <a:ext cx="3344346" cy="4140919"/>
          </a:xfrm>
          <a:prstGeom prst="rect">
            <a:avLst/>
          </a:prstGeom>
        </p:spPr>
      </p:pic>
    </p:spTree>
    <p:extLst>
      <p:ext uri="{BB962C8B-B14F-4D97-AF65-F5344CB8AC3E}">
        <p14:creationId xmlns:p14="http://schemas.microsoft.com/office/powerpoint/2010/main" val="9224287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078313"/>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Step4:</a:t>
            </a:r>
            <a:r>
              <a:rPr lang="zh-CN" altLang="en-US" sz="2800" dirty="0" smtClean="0">
                <a:latin typeface="微软雅黑" panose="020B0503020204020204" pitchFamily="34" charset="-122"/>
                <a:ea typeface="微软雅黑" panose="020B0503020204020204" pitchFamily="34" charset="-122"/>
              </a:rPr>
              <a:t>定义光照模型（片段着色器的计算）</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a:t>漫反射光</a:t>
            </a:r>
            <a:r>
              <a:rPr lang="en-US" altLang="zh-CN" sz="2800" dirty="0"/>
              <a:t>(Ambient Lighting</a:t>
            </a:r>
            <a:r>
              <a:rPr lang="en-US" altLang="zh-CN" sz="2800" dirty="0" smtClean="0"/>
              <a:t>)</a:t>
            </a:r>
          </a:p>
          <a:p>
            <a:pPr marL="1371600" lvl="2" indent="-457200">
              <a:lnSpc>
                <a:spcPct val="150000"/>
              </a:lnSpc>
              <a:buClr>
                <a:schemeClr val="accent1"/>
              </a:buClr>
              <a:buFont typeface="Wingdings" panose="05000000000000000000" pitchFamily="2" charset="2"/>
              <a:buChar char="Ø"/>
            </a:pPr>
            <a:r>
              <a:rPr lang="zh-CN" altLang="en-US" sz="2800" dirty="0"/>
              <a:t>光源的</a:t>
            </a:r>
            <a:r>
              <a:rPr lang="zh-CN" altLang="en-US" sz="2800" dirty="0" smtClean="0"/>
              <a:t>位置信息</a:t>
            </a:r>
            <a:endParaRPr lang="en-US" altLang="zh-CN" sz="2800" dirty="0" smtClean="0"/>
          </a:p>
          <a:p>
            <a:pPr marL="471487" lvl="1" indent="0">
              <a:lnSpc>
                <a:spcPct val="130000"/>
              </a:lnSpc>
              <a:buFont typeface="Wingdings" panose="05000000000000000000" pitchFamily="2" charset="2"/>
              <a:buNone/>
              <a:defRPr/>
            </a:pPr>
            <a:r>
              <a:rPr lang="en-US" altLang="zh-CN" sz="2400" dirty="0" smtClean="0">
                <a:solidFill>
                  <a:srgbClr val="006600"/>
                </a:solidFill>
                <a:latin typeface="微软雅黑" panose="020B0503020204020204" pitchFamily="34" charset="-122"/>
                <a:ea typeface="微软雅黑" panose="020B0503020204020204" pitchFamily="34" charset="-122"/>
              </a:rPr>
              <a:t>          uniform </a:t>
            </a:r>
            <a:r>
              <a:rPr lang="en-US" altLang="zh-CN" sz="2400" dirty="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lightPos</a:t>
            </a:r>
            <a:r>
              <a:rPr lang="en-US" altLang="zh-CN" sz="2400" dirty="0">
                <a:solidFill>
                  <a:srgbClr val="006600"/>
                </a:solidFill>
                <a:latin typeface="微软雅黑" panose="020B0503020204020204" pitchFamily="34" charset="-122"/>
                <a:ea typeface="微软雅黑" panose="020B0503020204020204" pitchFamily="34" charset="-122"/>
              </a:rPr>
              <a:t>;</a:t>
            </a:r>
          </a:p>
          <a:p>
            <a:pPr marL="471487" lvl="1" indent="0">
              <a:lnSpc>
                <a:spcPct val="130000"/>
              </a:lnSpc>
              <a:buFont typeface="Wingdings" panose="05000000000000000000" pitchFamily="2" charset="2"/>
              <a:buNone/>
              <a:defRPr/>
            </a:pP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smtClean="0">
                <a:solidFill>
                  <a:srgbClr val="006600"/>
                </a:solidFill>
                <a:latin typeface="微软雅黑" panose="020B0503020204020204" pitchFamily="34" charset="-122"/>
                <a:ea typeface="微软雅黑" panose="020B0503020204020204" pitchFamily="34" charset="-122"/>
              </a:rPr>
              <a:t>lightingShader.setVec3</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lightPos</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lightPos</a:t>
            </a:r>
            <a:r>
              <a:rPr lang="en-US" altLang="zh-CN" sz="2400" dirty="0">
                <a:solidFill>
                  <a:srgbClr val="006600"/>
                </a:solidFill>
                <a:latin typeface="微软雅黑" panose="020B0503020204020204" pitchFamily="34" charset="-122"/>
                <a:ea typeface="微软雅黑" panose="020B0503020204020204" pitchFamily="34" charset="-122"/>
              </a:rPr>
              <a:t>);</a:t>
            </a:r>
          </a:p>
          <a:p>
            <a:pPr marL="1371600" lvl="2" indent="-457200">
              <a:lnSpc>
                <a:spcPct val="150000"/>
              </a:lnSpc>
              <a:buClr>
                <a:schemeClr val="accent1"/>
              </a:buClr>
              <a:buFont typeface="Wingdings" panose="05000000000000000000" pitchFamily="2" charset="2"/>
              <a:buChar char="Ø"/>
            </a:pPr>
            <a:r>
              <a:rPr lang="zh-CN" altLang="en-US" sz="2800" dirty="0"/>
              <a:t>得到片段的位置</a:t>
            </a:r>
            <a:endParaRPr lang="en-US" altLang="zh-CN" sz="2800" dirty="0"/>
          </a:p>
          <a:p>
            <a:pPr marL="471487" lvl="1" indent="0">
              <a:lnSpc>
                <a:spcPct val="130000"/>
              </a:lnSpc>
              <a:buFont typeface="Wingdings" panose="05000000000000000000" pitchFamily="2" charset="2"/>
              <a:buNone/>
              <a:defRPr/>
            </a:pP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err="1" smtClean="0">
                <a:solidFill>
                  <a:srgbClr val="006600"/>
                </a:solidFill>
                <a:latin typeface="微软雅黑" panose="020B0503020204020204" pitchFamily="34" charset="-122"/>
                <a:ea typeface="微软雅黑" panose="020B0503020204020204" pitchFamily="34" charset="-122"/>
              </a:rPr>
              <a:t>gl_Position</a:t>
            </a: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a:solidFill>
                  <a:srgbClr val="006600"/>
                </a:solidFill>
                <a:latin typeface="微软雅黑" panose="020B0503020204020204" pitchFamily="34" charset="-122"/>
                <a:ea typeface="微软雅黑" panose="020B0503020204020204" pitchFamily="34" charset="-122"/>
              </a:rPr>
              <a:t>= projection * view * model * vec4(</a:t>
            </a:r>
            <a:r>
              <a:rPr lang="en-US" altLang="zh-CN" sz="2400" dirty="0" err="1">
                <a:solidFill>
                  <a:srgbClr val="006600"/>
                </a:solidFill>
                <a:latin typeface="微软雅黑" panose="020B0503020204020204" pitchFamily="34" charset="-122"/>
                <a:ea typeface="微软雅黑" panose="020B0503020204020204" pitchFamily="34" charset="-122"/>
              </a:rPr>
              <a:t>aPos</a:t>
            </a:r>
            <a:r>
              <a:rPr lang="en-US" altLang="zh-CN" sz="2400" dirty="0">
                <a:solidFill>
                  <a:srgbClr val="006600"/>
                </a:solidFill>
                <a:latin typeface="微软雅黑" panose="020B0503020204020204" pitchFamily="34" charset="-122"/>
                <a:ea typeface="微软雅黑" panose="020B0503020204020204" pitchFamily="34" charset="-122"/>
              </a:rPr>
              <a:t>, 1.0);</a:t>
            </a:r>
          </a:p>
          <a:p>
            <a:pPr marL="471487" lvl="1" indent="0">
              <a:lnSpc>
                <a:spcPct val="130000"/>
              </a:lnSpc>
              <a:buFont typeface="Wingdings" panose="05000000000000000000" pitchFamily="2" charset="2"/>
              <a:buNone/>
              <a:defRPr/>
            </a:pP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 vec3(model * vec4(</a:t>
            </a:r>
            <a:r>
              <a:rPr lang="en-US" altLang="zh-CN" sz="2400" dirty="0" err="1">
                <a:solidFill>
                  <a:srgbClr val="006600"/>
                </a:solidFill>
                <a:latin typeface="微软雅黑" panose="020B0503020204020204" pitchFamily="34" charset="-122"/>
                <a:ea typeface="微软雅黑" panose="020B0503020204020204" pitchFamily="34" charset="-122"/>
              </a:rPr>
              <a:t>aPos</a:t>
            </a:r>
            <a:r>
              <a:rPr lang="en-US" altLang="zh-CN" sz="2400" dirty="0">
                <a:solidFill>
                  <a:srgbClr val="006600"/>
                </a:solidFill>
                <a:latin typeface="微软雅黑" panose="020B0503020204020204" pitchFamily="34" charset="-122"/>
                <a:ea typeface="微软雅黑" panose="020B0503020204020204" pitchFamily="34" charset="-122"/>
              </a:rPr>
              <a:t>, 1.0)); </a:t>
            </a:r>
          </a:p>
          <a:p>
            <a:pPr marL="471487" lvl="1" indent="0">
              <a:lnSpc>
                <a:spcPct val="130000"/>
              </a:lnSpc>
              <a:buFont typeface="Wingdings" panose="05000000000000000000" pitchFamily="2" charset="2"/>
              <a:buNone/>
              <a:defRPr/>
            </a:pPr>
            <a:r>
              <a:rPr lang="en-US" altLang="zh-CN" sz="2400" dirty="0">
                <a:solidFill>
                  <a:srgbClr val="006600"/>
                </a:solidFill>
                <a:latin typeface="微软雅黑" panose="020B0503020204020204" pitchFamily="34" charset="-122"/>
                <a:ea typeface="微软雅黑" panose="020B0503020204020204" pitchFamily="34" charset="-122"/>
              </a:rPr>
              <a:t>         Normal = </a:t>
            </a:r>
            <a:r>
              <a:rPr lang="en-US" altLang="zh-CN" sz="2400" dirty="0" err="1">
                <a:solidFill>
                  <a:srgbClr val="006600"/>
                </a:solidFill>
                <a:latin typeface="微软雅黑" panose="020B0503020204020204" pitchFamily="34" charset="-122"/>
                <a:ea typeface="微软雅黑" panose="020B0503020204020204" pitchFamily="34" charset="-122"/>
              </a:rPr>
              <a:t>aNormal</a:t>
            </a:r>
            <a:r>
              <a:rPr lang="en-US" altLang="zh-CN" sz="2400" dirty="0">
                <a:solidFill>
                  <a:srgbClr val="006600"/>
                </a:solidFill>
                <a:latin typeface="微软雅黑" panose="020B0503020204020204" pitchFamily="34" charset="-122"/>
                <a:ea typeface="微软雅黑" panose="020B0503020204020204" pitchFamily="34" charset="-122"/>
              </a:rPr>
              <a:t>;</a:t>
            </a: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6068740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3951851"/>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Step4:</a:t>
            </a:r>
            <a:r>
              <a:rPr lang="zh-CN" altLang="en-US" sz="2800" dirty="0" smtClean="0">
                <a:latin typeface="微软雅黑" panose="020B0503020204020204" pitchFamily="34" charset="-122"/>
                <a:ea typeface="微软雅黑" panose="020B0503020204020204" pitchFamily="34" charset="-122"/>
              </a:rPr>
              <a:t>定义光照模型（片段着色器的计算）</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a:t>漫反射</a:t>
            </a:r>
            <a:r>
              <a:rPr lang="zh-CN" altLang="en-US" sz="2800" dirty="0" smtClean="0"/>
              <a:t>光</a:t>
            </a:r>
            <a:r>
              <a:rPr lang="en-US" altLang="zh-CN" sz="2800" dirty="0" smtClean="0"/>
              <a:t>(Ambient Lighting)</a:t>
            </a:r>
          </a:p>
          <a:p>
            <a:pPr marL="1371600" lvl="2" indent="-457200">
              <a:lnSpc>
                <a:spcPct val="150000"/>
              </a:lnSpc>
              <a:buClr>
                <a:schemeClr val="accent1"/>
              </a:buClr>
              <a:buFont typeface="Wingdings" panose="05000000000000000000" pitchFamily="2" charset="2"/>
              <a:buChar char="Ø"/>
            </a:pPr>
            <a:r>
              <a:rPr lang="zh-CN" altLang="en-US" sz="2800" dirty="0" smtClean="0"/>
              <a:t>漫反射计算</a:t>
            </a:r>
            <a:endParaRPr lang="en-US" altLang="zh-CN" sz="2800" dirty="0" smtClean="0"/>
          </a:p>
          <a:p>
            <a:pPr lvl="2">
              <a:lnSpc>
                <a:spcPct val="130000"/>
              </a:lnSpc>
            </a:pPr>
            <a:r>
              <a:rPr lang="en-US" altLang="zh-CN" sz="2400" dirty="0" smtClean="0">
                <a:solidFill>
                  <a:srgbClr val="006600"/>
                </a:solidFill>
                <a:latin typeface="微软雅黑" panose="020B0503020204020204" pitchFamily="34" charset="-122"/>
                <a:ea typeface="微软雅黑" panose="020B0503020204020204" pitchFamily="34" charset="-122"/>
              </a:rPr>
              <a:t>    vec3 </a:t>
            </a:r>
            <a:r>
              <a:rPr lang="en-US" altLang="zh-CN" sz="2400" dirty="0">
                <a:solidFill>
                  <a:srgbClr val="006600"/>
                </a:solidFill>
                <a:latin typeface="微软雅黑" panose="020B0503020204020204" pitchFamily="34" charset="-122"/>
                <a:ea typeface="微软雅黑" panose="020B0503020204020204" pitchFamily="34" charset="-122"/>
              </a:rPr>
              <a:t>norm = normalize(Normal</a:t>
            </a:r>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en-US" altLang="zh-CN" sz="2400" dirty="0">
              <a:solidFill>
                <a:srgbClr val="006600"/>
              </a:solidFill>
              <a:latin typeface="微软雅黑" panose="020B0503020204020204" pitchFamily="34" charset="-122"/>
              <a:ea typeface="微软雅黑" panose="020B0503020204020204" pitchFamily="34" charset="-122"/>
            </a:endParaRPr>
          </a:p>
          <a:p>
            <a:pPr lvl="2">
              <a:lnSpc>
                <a:spcPct val="130000"/>
              </a:lnSpc>
            </a:pP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 normalize(</a:t>
            </a:r>
            <a:r>
              <a:rPr lang="en-US" altLang="zh-CN" sz="2400" dirty="0" err="1">
                <a:solidFill>
                  <a:srgbClr val="006600"/>
                </a:solidFill>
                <a:latin typeface="微软雅黑" panose="020B0503020204020204" pitchFamily="34" charset="-122"/>
                <a:ea typeface="微软雅黑" panose="020B0503020204020204" pitchFamily="34" charset="-122"/>
              </a:rPr>
              <a:t>lightPos</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a:t>
            </a:r>
          </a:p>
          <a:p>
            <a:pPr lvl="2">
              <a:lnSpc>
                <a:spcPct val="130000"/>
              </a:lnSpc>
            </a:pPr>
            <a:r>
              <a:rPr lang="en-US" altLang="zh-CN" sz="2400" dirty="0">
                <a:solidFill>
                  <a:srgbClr val="006600"/>
                </a:solidFill>
                <a:latin typeface="微软雅黑" panose="020B0503020204020204" pitchFamily="34" charset="-122"/>
                <a:ea typeface="微软雅黑" panose="020B0503020204020204" pitchFamily="34" charset="-122"/>
              </a:rPr>
              <a:t>    float diff = max(dot(norm, </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0.0);</a:t>
            </a:r>
          </a:p>
          <a:p>
            <a:pPr lvl="2">
              <a:lnSpc>
                <a:spcPct val="130000"/>
              </a:lnSpc>
            </a:pPr>
            <a:r>
              <a:rPr lang="en-US" altLang="zh-CN" sz="2400" dirty="0">
                <a:solidFill>
                  <a:srgbClr val="006600"/>
                </a:solidFill>
                <a:latin typeface="微软雅黑" panose="020B0503020204020204" pitchFamily="34" charset="-122"/>
                <a:ea typeface="微软雅黑" panose="020B0503020204020204" pitchFamily="34" charset="-122"/>
              </a:rPr>
              <a:t>    vec3 diffuse = diff * </a:t>
            </a:r>
            <a:r>
              <a:rPr lang="en-US" altLang="zh-CN" sz="2400" dirty="0" err="1">
                <a:solidFill>
                  <a:srgbClr val="006600"/>
                </a:solidFill>
                <a:latin typeface="微软雅黑" panose="020B0503020204020204" pitchFamily="34" charset="-122"/>
                <a:ea typeface="微软雅黑" panose="020B0503020204020204" pitchFamily="34" charset="-122"/>
              </a:rPr>
              <a:t>lightColor</a:t>
            </a:r>
            <a:r>
              <a:rPr lang="en-US" altLang="zh-CN" sz="2400" dirty="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1742634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2677656"/>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Step4:</a:t>
            </a:r>
            <a:r>
              <a:rPr lang="zh-CN" altLang="en-US" sz="2800" dirty="0" smtClean="0">
                <a:latin typeface="微软雅黑" panose="020B0503020204020204" pitchFamily="34" charset="-122"/>
                <a:ea typeface="微软雅黑" panose="020B0503020204020204" pitchFamily="34" charset="-122"/>
              </a:rPr>
              <a:t>定义光照模型（片段着色器的计算）</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a:t>镜面反射</a:t>
            </a:r>
            <a:r>
              <a:rPr lang="en-US" altLang="zh-CN" sz="2800" dirty="0" smtClean="0"/>
              <a:t>(Specular Lighting)</a:t>
            </a:r>
          </a:p>
          <a:p>
            <a:pPr marL="1371600" lvl="2" indent="-457200">
              <a:lnSpc>
                <a:spcPct val="150000"/>
              </a:lnSpc>
              <a:buClr>
                <a:schemeClr val="accent1"/>
              </a:buClr>
              <a:buFont typeface="Wingdings" panose="05000000000000000000" pitchFamily="2" charset="2"/>
              <a:buChar char="Ø"/>
            </a:pPr>
            <a:r>
              <a:rPr lang="zh-CN" altLang="en-US" sz="2800" dirty="0"/>
              <a:t>反光度、镜面指数</a:t>
            </a:r>
            <a:r>
              <a:rPr lang="en-US" altLang="zh-CN" sz="2800" dirty="0"/>
              <a:t>(Shininess)</a:t>
            </a:r>
            <a:r>
              <a:rPr lang="zh-CN" altLang="en-US" sz="2800" dirty="0"/>
              <a:t>：一个物体的反光度越高，反射光的能力越强，散射得越少，高光点就会越</a:t>
            </a:r>
            <a:r>
              <a:rPr lang="zh-CN" altLang="en-US" sz="2800" dirty="0" smtClean="0"/>
              <a:t>小</a:t>
            </a:r>
            <a:endParaRPr lang="en-US" altLang="zh-CN" sz="2800" dirty="0" smtClean="0"/>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38785" y="3740205"/>
            <a:ext cx="3991216" cy="287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8640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1384995"/>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Step4:</a:t>
            </a:r>
            <a:r>
              <a:rPr lang="zh-CN" altLang="en-US" sz="2800" dirty="0" smtClean="0">
                <a:latin typeface="微软雅黑" panose="020B0503020204020204" pitchFamily="34" charset="-122"/>
                <a:ea typeface="微软雅黑" panose="020B0503020204020204" pitchFamily="34" charset="-122"/>
              </a:rPr>
              <a:t>定义光照模型（片段着色器的计算）</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a:t>镜面反射</a:t>
            </a:r>
            <a:r>
              <a:rPr lang="en-US" altLang="zh-CN" sz="2800" dirty="0" smtClean="0"/>
              <a:t>(Specular Lighting)</a:t>
            </a: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7190" y="2552355"/>
            <a:ext cx="6683947" cy="392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69343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745915"/>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Step4:</a:t>
            </a:r>
            <a:r>
              <a:rPr lang="zh-CN" altLang="en-US" sz="2800" dirty="0" smtClean="0">
                <a:latin typeface="微软雅黑" panose="020B0503020204020204" pitchFamily="34" charset="-122"/>
                <a:ea typeface="微软雅黑" panose="020B0503020204020204" pitchFamily="34" charset="-122"/>
              </a:rPr>
              <a:t>定义光照模型（片段着色器的计算）</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a:t>镜面反射</a:t>
            </a:r>
            <a:r>
              <a:rPr lang="en-US" altLang="zh-CN" sz="2800" dirty="0" smtClean="0"/>
              <a:t>(Specular Lighting)</a:t>
            </a:r>
          </a:p>
          <a:p>
            <a:pPr marL="469900" lvl="1" indent="0">
              <a:lnSpc>
                <a:spcPct val="130000"/>
              </a:lnSpc>
              <a:buFont typeface="Wingdings" panose="05000000000000000000" pitchFamily="2" charset="2"/>
              <a:buNone/>
            </a:pPr>
            <a:r>
              <a:rPr lang="en-US" altLang="zh-CN" sz="2400" dirty="0" smtClean="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 normalize(</a:t>
            </a:r>
            <a:r>
              <a:rPr lang="en-US" altLang="zh-CN" sz="2400" dirty="0" err="1">
                <a:solidFill>
                  <a:srgbClr val="006600"/>
                </a:solidFill>
                <a:latin typeface="微软雅黑" panose="020B0503020204020204" pitchFamily="34" charset="-122"/>
                <a:ea typeface="微软雅黑" panose="020B0503020204020204" pitchFamily="34" charset="-122"/>
              </a:rPr>
              <a:t>lightPos</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a:t>
            </a:r>
          </a:p>
          <a:p>
            <a:pPr marL="469900" lvl="1" indent="0">
              <a:lnSpc>
                <a:spcPct val="130000"/>
              </a:lnSpc>
              <a:buFont typeface="Wingdings" panose="05000000000000000000" pitchFamily="2" charset="2"/>
              <a:buNone/>
            </a:pP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 = normalize(</a:t>
            </a:r>
            <a:r>
              <a:rPr lang="en-US" altLang="zh-CN" sz="2400" dirty="0" err="1">
                <a:solidFill>
                  <a:srgbClr val="006600"/>
                </a:solidFill>
                <a:latin typeface="微软雅黑" panose="020B0503020204020204" pitchFamily="34" charset="-122"/>
                <a:ea typeface="微软雅黑" panose="020B0503020204020204" pitchFamily="34" charset="-122"/>
              </a:rPr>
              <a:t>viewPos</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a:t>
            </a:r>
          </a:p>
          <a:p>
            <a:pPr marL="469900" lvl="1" indent="0">
              <a:lnSpc>
                <a:spcPct val="130000"/>
              </a:lnSpc>
              <a:buFont typeface="Wingdings" panose="05000000000000000000" pitchFamily="2" charset="2"/>
              <a:buNone/>
            </a:pP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reflectDir</a:t>
            </a:r>
            <a:r>
              <a:rPr lang="en-US" altLang="zh-CN" sz="2400" dirty="0">
                <a:solidFill>
                  <a:srgbClr val="006600"/>
                </a:solidFill>
                <a:latin typeface="微软雅黑" panose="020B0503020204020204" pitchFamily="34" charset="-122"/>
                <a:ea typeface="微软雅黑" panose="020B0503020204020204" pitchFamily="34" charset="-122"/>
              </a:rPr>
              <a:t> = reflect(-</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norm);</a:t>
            </a:r>
          </a:p>
          <a:p>
            <a:pPr marL="469900" lvl="1" indent="0">
              <a:lnSpc>
                <a:spcPct val="130000"/>
              </a:lnSpc>
              <a:buFont typeface="Wingdings" panose="05000000000000000000" pitchFamily="2" charset="2"/>
              <a:buNone/>
            </a:pPr>
            <a:endParaRPr lang="en-US" altLang="zh-CN" sz="2400" dirty="0">
              <a:solidFill>
                <a:srgbClr val="006600"/>
              </a:solidFill>
              <a:latin typeface="微软雅黑" panose="020B0503020204020204" pitchFamily="34" charset="-122"/>
              <a:ea typeface="微软雅黑" panose="020B0503020204020204" pitchFamily="34" charset="-122"/>
            </a:endParaRPr>
          </a:p>
          <a:p>
            <a:pPr marL="469900" lvl="1" indent="0">
              <a:lnSpc>
                <a:spcPct val="130000"/>
              </a:lnSpc>
              <a:buFont typeface="Wingdings" panose="05000000000000000000" pitchFamily="2" charset="2"/>
              <a:buNone/>
            </a:pPr>
            <a:r>
              <a:rPr lang="en-US" altLang="zh-CN" sz="2400" dirty="0">
                <a:solidFill>
                  <a:srgbClr val="006600"/>
                </a:solidFill>
                <a:latin typeface="微软雅黑" panose="020B0503020204020204" pitchFamily="34" charset="-122"/>
                <a:ea typeface="微软雅黑" panose="020B0503020204020204" pitchFamily="34" charset="-122"/>
              </a:rPr>
              <a:t>  float </a:t>
            </a:r>
            <a:r>
              <a:rPr lang="en-US" altLang="zh-CN" sz="2400" dirty="0" err="1">
                <a:solidFill>
                  <a:srgbClr val="006600"/>
                </a:solidFill>
                <a:latin typeface="微软雅黑" panose="020B0503020204020204" pitchFamily="34" charset="-122"/>
                <a:ea typeface="微软雅黑" panose="020B0503020204020204" pitchFamily="34" charset="-122"/>
              </a:rPr>
              <a:t>specularStrength</a:t>
            </a:r>
            <a:r>
              <a:rPr lang="en-US" altLang="zh-CN" sz="2400" dirty="0">
                <a:solidFill>
                  <a:srgbClr val="006600"/>
                </a:solidFill>
                <a:latin typeface="微软雅黑" panose="020B0503020204020204" pitchFamily="34" charset="-122"/>
                <a:ea typeface="微软雅黑" panose="020B0503020204020204" pitchFamily="34" charset="-122"/>
              </a:rPr>
              <a:t> = 0.5; </a:t>
            </a:r>
          </a:p>
          <a:p>
            <a:pPr marL="469900" lvl="1" indent="0">
              <a:lnSpc>
                <a:spcPct val="130000"/>
              </a:lnSpc>
              <a:buFont typeface="Wingdings" panose="05000000000000000000" pitchFamily="2" charset="2"/>
              <a:buNone/>
            </a:pPr>
            <a:r>
              <a:rPr lang="en-US" altLang="zh-CN" sz="2400" dirty="0">
                <a:solidFill>
                  <a:srgbClr val="006600"/>
                </a:solidFill>
                <a:latin typeface="微软雅黑" panose="020B0503020204020204" pitchFamily="34" charset="-122"/>
                <a:ea typeface="微软雅黑" panose="020B0503020204020204" pitchFamily="34" charset="-122"/>
              </a:rPr>
              <a:t>  float spec = pow(max(dot(</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reflectDir</a:t>
            </a:r>
            <a:r>
              <a:rPr lang="en-US" altLang="zh-CN" sz="2400" dirty="0">
                <a:solidFill>
                  <a:srgbClr val="006600"/>
                </a:solidFill>
                <a:latin typeface="微软雅黑" panose="020B0503020204020204" pitchFamily="34" charset="-122"/>
                <a:ea typeface="微软雅黑" panose="020B0503020204020204" pitchFamily="34" charset="-122"/>
              </a:rPr>
              <a:t>), 0.0), Shininess); </a:t>
            </a:r>
          </a:p>
          <a:p>
            <a:pPr marL="469900" lvl="1" indent="0">
              <a:lnSpc>
                <a:spcPct val="130000"/>
              </a:lnSpc>
              <a:buFont typeface="Wingdings" panose="05000000000000000000" pitchFamily="2" charset="2"/>
              <a:buNone/>
            </a:pPr>
            <a:r>
              <a:rPr lang="en-US" altLang="zh-CN" sz="2400" dirty="0">
                <a:solidFill>
                  <a:srgbClr val="006600"/>
                </a:solidFill>
                <a:latin typeface="微软雅黑" panose="020B0503020204020204" pitchFamily="34" charset="-122"/>
                <a:ea typeface="微软雅黑" panose="020B0503020204020204" pitchFamily="34" charset="-122"/>
              </a:rPr>
              <a:t>  vec3 specular = </a:t>
            </a:r>
            <a:r>
              <a:rPr lang="en-US" altLang="zh-CN" sz="2400" dirty="0" err="1">
                <a:solidFill>
                  <a:srgbClr val="006600"/>
                </a:solidFill>
                <a:latin typeface="微软雅黑" panose="020B0503020204020204" pitchFamily="34" charset="-122"/>
                <a:ea typeface="微软雅黑" panose="020B0503020204020204" pitchFamily="34" charset="-122"/>
              </a:rPr>
              <a:t>specularStrength</a:t>
            </a:r>
            <a:r>
              <a:rPr lang="en-US" altLang="zh-CN" sz="2400" dirty="0">
                <a:solidFill>
                  <a:srgbClr val="006600"/>
                </a:solidFill>
                <a:latin typeface="微软雅黑" panose="020B0503020204020204" pitchFamily="34" charset="-122"/>
                <a:ea typeface="微软雅黑" panose="020B0503020204020204" pitchFamily="34" charset="-122"/>
              </a:rPr>
              <a:t> * spec * </a:t>
            </a:r>
            <a:r>
              <a:rPr lang="en-US" altLang="zh-CN" sz="2400" dirty="0" err="1">
                <a:solidFill>
                  <a:srgbClr val="006600"/>
                </a:solidFill>
                <a:latin typeface="微软雅黑" panose="020B0503020204020204" pitchFamily="34" charset="-122"/>
                <a:ea typeface="微软雅黑" panose="020B0503020204020204" pitchFamily="34" charset="-122"/>
              </a:rPr>
              <a:t>lightColor</a:t>
            </a:r>
            <a:r>
              <a:rPr lang="en-US" altLang="zh-CN" sz="2400" dirty="0">
                <a:solidFill>
                  <a:srgbClr val="006600"/>
                </a:solidFill>
                <a:latin typeface="微软雅黑" panose="020B0503020204020204" pitchFamily="34" charset="-122"/>
                <a:ea typeface="微软雅黑" panose="020B0503020204020204" pitchFamily="34" charset="-122"/>
              </a:rPr>
              <a:t>;</a:t>
            </a: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9342519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2456057"/>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en-US" altLang="zh-CN" sz="2800" dirty="0" smtClean="0">
                <a:latin typeface="微软雅黑" panose="020B0503020204020204" pitchFamily="34" charset="-122"/>
                <a:ea typeface="微软雅黑" panose="020B0503020204020204" pitchFamily="34" charset="-122"/>
              </a:rPr>
              <a:t>Step4:</a:t>
            </a:r>
            <a:r>
              <a:rPr lang="zh-CN" altLang="en-US" sz="2800" dirty="0" smtClean="0">
                <a:latin typeface="微软雅黑" panose="020B0503020204020204" pitchFamily="34" charset="-122"/>
                <a:ea typeface="微软雅黑" panose="020B0503020204020204" pitchFamily="34" charset="-122"/>
              </a:rPr>
              <a:t>定义光照模型（片段着色器的计算）</a:t>
            </a:r>
            <a:endParaRPr lang="en-US" altLang="zh-CN" sz="2800" dirty="0" smtClean="0">
              <a:latin typeface="微软雅黑" panose="020B0503020204020204" pitchFamily="34" charset="-122"/>
              <a:ea typeface="微软雅黑" panose="020B0503020204020204" pitchFamily="34" charset="-122"/>
            </a:endParaRPr>
          </a:p>
          <a:p>
            <a:pPr marL="914400" lvl="1" indent="-457200">
              <a:lnSpc>
                <a:spcPct val="150000"/>
              </a:lnSpc>
              <a:buClr>
                <a:schemeClr val="accent1"/>
              </a:buClr>
              <a:buFont typeface="Wingdings" panose="05000000000000000000" pitchFamily="2" charset="2"/>
              <a:buChar char="n"/>
            </a:pPr>
            <a:r>
              <a:rPr lang="zh-CN" altLang="en-US" sz="2800" dirty="0" smtClean="0"/>
              <a:t>最终的颜色</a:t>
            </a:r>
            <a:endParaRPr lang="en-US" altLang="zh-CN" sz="2800" dirty="0" smtClean="0"/>
          </a:p>
          <a:p>
            <a:pPr lvl="1">
              <a:lnSpc>
                <a:spcPct val="150000"/>
              </a:lnSpc>
              <a:buClr>
                <a:schemeClr val="accent1"/>
              </a:buClr>
            </a:pPr>
            <a:r>
              <a:rPr lang="en-US" altLang="zh-CN" sz="2400" dirty="0" smtClean="0">
                <a:solidFill>
                  <a:srgbClr val="006600"/>
                </a:solidFill>
                <a:latin typeface="微软雅黑" panose="020B0503020204020204" pitchFamily="34" charset="-122"/>
                <a:ea typeface="微软雅黑" panose="020B0503020204020204" pitchFamily="34" charset="-122"/>
              </a:rPr>
              <a:t>     vec3 </a:t>
            </a:r>
            <a:r>
              <a:rPr lang="en-US" altLang="zh-CN" sz="2400" dirty="0">
                <a:solidFill>
                  <a:srgbClr val="006600"/>
                </a:solidFill>
                <a:latin typeface="微软雅黑" panose="020B0503020204020204" pitchFamily="34" charset="-122"/>
                <a:ea typeface="微软雅黑" panose="020B0503020204020204" pitchFamily="34" charset="-122"/>
              </a:rPr>
              <a:t>result = (ambient + diffuse + specular) * </a:t>
            </a:r>
            <a:r>
              <a:rPr lang="en-US" altLang="zh-CN" sz="2400" dirty="0" err="1">
                <a:solidFill>
                  <a:srgbClr val="006600"/>
                </a:solidFill>
                <a:latin typeface="微软雅黑" panose="020B0503020204020204" pitchFamily="34" charset="-122"/>
                <a:ea typeface="微软雅黑" panose="020B0503020204020204" pitchFamily="34" charset="-122"/>
              </a:rPr>
              <a:t>objectColor</a:t>
            </a:r>
            <a:r>
              <a:rPr lang="en-US" altLang="zh-CN" sz="2400" dirty="0">
                <a:solidFill>
                  <a:srgbClr val="006600"/>
                </a:solidFill>
                <a:latin typeface="微软雅黑" panose="020B0503020204020204" pitchFamily="34" charset="-122"/>
                <a:ea typeface="微软雅黑" panose="020B0503020204020204" pitchFamily="34" charset="-122"/>
              </a:rPr>
              <a:t>; </a:t>
            </a:r>
          </a:p>
          <a:p>
            <a:pPr marL="471487" lvl="1" algn="just">
              <a:lnSpc>
                <a:spcPct val="140000"/>
              </a:lnSpc>
              <a:defRPr/>
            </a:pP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FragColor</a:t>
            </a:r>
            <a:r>
              <a:rPr lang="en-US" altLang="zh-CN" sz="2400" dirty="0">
                <a:solidFill>
                  <a:srgbClr val="006600"/>
                </a:solidFill>
                <a:latin typeface="微软雅黑" panose="020B0503020204020204" pitchFamily="34" charset="-122"/>
                <a:ea typeface="微软雅黑" panose="020B0503020204020204" pitchFamily="34" charset="-122"/>
              </a:rPr>
              <a:t> = vec4(result, 1.0);</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6106767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447645"/>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多光源之</a:t>
            </a:r>
            <a:r>
              <a:rPr lang="zh-CN" altLang="en-US" sz="2800" dirty="0" smtClean="0"/>
              <a:t>平行光源</a:t>
            </a:r>
            <a:endParaRPr lang="en-US" altLang="zh-CN" sz="2800" dirty="0" smtClean="0"/>
          </a:p>
          <a:p>
            <a:pPr lvl="2"/>
            <a:r>
              <a:rPr lang="en-US" altLang="zh-CN" sz="2400" dirty="0" smtClean="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CalcDirLight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DirLight</a:t>
            </a:r>
            <a:r>
              <a:rPr lang="en-US" altLang="zh-CN" sz="2400" dirty="0">
                <a:solidFill>
                  <a:srgbClr val="006600"/>
                </a:solidFill>
                <a:latin typeface="微软雅黑" panose="020B0503020204020204" pitchFamily="34" charset="-122"/>
                <a:ea typeface="微软雅黑" panose="020B0503020204020204" pitchFamily="34" charset="-122"/>
              </a:rPr>
              <a:t> light, vec3 normal,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a:t>
            </a:r>
          </a:p>
          <a:p>
            <a:pPr lvl="2"/>
            <a:r>
              <a:rPr lang="en-US" altLang="zh-CN" sz="2400" dirty="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a:p>
            <a:pPr lvl="2">
              <a:lnSpc>
                <a:spcPct val="130000"/>
              </a:lnSpc>
            </a:pP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 normalize(-</a:t>
            </a:r>
            <a:r>
              <a:rPr lang="en-US" altLang="zh-CN" sz="2400" dirty="0" err="1">
                <a:solidFill>
                  <a:srgbClr val="006600"/>
                </a:solidFill>
                <a:latin typeface="微软雅黑" panose="020B0503020204020204" pitchFamily="34" charset="-122"/>
                <a:ea typeface="微软雅黑" panose="020B0503020204020204" pitchFamily="34" charset="-122"/>
              </a:rPr>
              <a:t>light.direction</a:t>
            </a:r>
            <a:r>
              <a:rPr lang="en-US" altLang="zh-CN" sz="2400" dirty="0" smtClean="0">
                <a:solidFill>
                  <a:srgbClr val="006600"/>
                </a:solidFill>
                <a:latin typeface="微软雅黑" panose="020B0503020204020204" pitchFamily="34" charset="-122"/>
                <a:ea typeface="微软雅黑" panose="020B0503020204020204" pitchFamily="34" charset="-122"/>
              </a:rPr>
              <a:t>);    </a:t>
            </a:r>
            <a:endParaRPr lang="en-US" altLang="zh-CN" sz="2400" dirty="0">
              <a:solidFill>
                <a:srgbClr val="006600"/>
              </a:solidFill>
              <a:latin typeface="微软雅黑" panose="020B0503020204020204" pitchFamily="34" charset="-122"/>
              <a:ea typeface="微软雅黑" panose="020B0503020204020204" pitchFamily="34" charset="-122"/>
            </a:endParaRPr>
          </a:p>
          <a:p>
            <a:pPr lvl="2">
              <a:lnSpc>
                <a:spcPct val="130000"/>
              </a:lnSpc>
            </a:pPr>
            <a:r>
              <a:rPr lang="en-US" altLang="zh-CN" sz="2400" dirty="0">
                <a:solidFill>
                  <a:srgbClr val="006600"/>
                </a:solidFill>
                <a:latin typeface="微软雅黑" panose="020B0503020204020204" pitchFamily="34" charset="-122"/>
                <a:ea typeface="微软雅黑" panose="020B0503020204020204" pitchFamily="34" charset="-122"/>
              </a:rPr>
              <a:t>    float diff = max(dot(normal, </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0.0</a:t>
            </a:r>
            <a:r>
              <a:rPr lang="en-US" altLang="zh-CN" sz="2400" dirty="0" smtClean="0">
                <a:solidFill>
                  <a:srgbClr val="006600"/>
                </a:solidFill>
                <a:latin typeface="微软雅黑" panose="020B0503020204020204" pitchFamily="34" charset="-122"/>
                <a:ea typeface="微软雅黑" panose="020B0503020204020204" pitchFamily="34" charset="-122"/>
              </a:rPr>
              <a:t>);</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smtClean="0">
                <a:solidFill>
                  <a:srgbClr val="006600"/>
                </a:solidFill>
                <a:latin typeface="微软雅黑" panose="020B0503020204020204" pitchFamily="34" charset="-122"/>
                <a:ea typeface="微软雅黑" panose="020B0503020204020204" pitchFamily="34" charset="-122"/>
              </a:rPr>
              <a:t>//</a:t>
            </a:r>
            <a:r>
              <a:rPr lang="zh-CN" altLang="en-US" sz="2400" dirty="0" smtClean="0">
                <a:solidFill>
                  <a:srgbClr val="006600"/>
                </a:solidFill>
                <a:latin typeface="微软雅黑" panose="020B0503020204020204" pitchFamily="34" charset="-122"/>
                <a:ea typeface="微软雅黑" panose="020B0503020204020204" pitchFamily="34" charset="-122"/>
              </a:rPr>
              <a:t>漫反射</a:t>
            </a:r>
            <a:endParaRPr lang="en-US" altLang="zh-CN" sz="2400" dirty="0">
              <a:solidFill>
                <a:srgbClr val="006600"/>
              </a:solidFill>
              <a:latin typeface="微软雅黑" panose="020B0503020204020204" pitchFamily="34" charset="-122"/>
              <a:ea typeface="微软雅黑" panose="020B0503020204020204" pitchFamily="34" charset="-122"/>
            </a:endParaRPr>
          </a:p>
          <a:p>
            <a:pPr lvl="2">
              <a:lnSpc>
                <a:spcPct val="130000"/>
              </a:lnSpc>
            </a:pPr>
            <a:r>
              <a:rPr lang="en-US" altLang="zh-CN" sz="2400" dirty="0">
                <a:solidFill>
                  <a:srgbClr val="006600"/>
                </a:solidFill>
                <a:latin typeface="微软雅黑" panose="020B0503020204020204" pitchFamily="34" charset="-122"/>
                <a:ea typeface="微软雅黑" panose="020B0503020204020204" pitchFamily="34" charset="-122"/>
              </a:rPr>
              <a:t>    </a:t>
            </a:r>
            <a:r>
              <a:rPr lang="pt-BR" altLang="zh-CN" sz="2400" dirty="0" smtClean="0">
                <a:solidFill>
                  <a:srgbClr val="006600"/>
                </a:solidFill>
                <a:latin typeface="微软雅黑" panose="020B0503020204020204" pitchFamily="34" charset="-122"/>
                <a:ea typeface="微软雅黑" panose="020B0503020204020204" pitchFamily="34" charset="-122"/>
              </a:rPr>
              <a:t>vec3 </a:t>
            </a:r>
            <a:r>
              <a:rPr lang="pt-BR" altLang="zh-CN" sz="2400" dirty="0">
                <a:solidFill>
                  <a:srgbClr val="006600"/>
                </a:solidFill>
                <a:latin typeface="微软雅黑" panose="020B0503020204020204" pitchFamily="34" charset="-122"/>
                <a:ea typeface="微软雅黑" panose="020B0503020204020204" pitchFamily="34" charset="-122"/>
              </a:rPr>
              <a:t>reflectDir = reflect(-lightDir, normal</a:t>
            </a:r>
            <a:r>
              <a:rPr lang="pt-BR" altLang="zh-CN" sz="2400" dirty="0" smtClean="0">
                <a:solidFill>
                  <a:srgbClr val="006600"/>
                </a:solidFill>
                <a:latin typeface="微软雅黑" panose="020B0503020204020204" pitchFamily="34" charset="-122"/>
                <a:ea typeface="微软雅黑" panose="020B0503020204020204" pitchFamily="34" charset="-122"/>
              </a:rPr>
              <a:t>);</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smtClean="0">
                <a:solidFill>
                  <a:srgbClr val="006600"/>
                </a:solidFill>
                <a:latin typeface="微软雅黑" panose="020B0503020204020204" pitchFamily="34" charset="-122"/>
                <a:ea typeface="微软雅黑" panose="020B0503020204020204" pitchFamily="34" charset="-122"/>
              </a:rPr>
              <a:t>//</a:t>
            </a:r>
            <a:r>
              <a:rPr lang="zh-CN" altLang="en-US" sz="2400" dirty="0" smtClean="0">
                <a:solidFill>
                  <a:srgbClr val="006600"/>
                </a:solidFill>
                <a:latin typeface="微软雅黑" panose="020B0503020204020204" pitchFamily="34" charset="-122"/>
                <a:ea typeface="微软雅黑" panose="020B0503020204020204" pitchFamily="34" charset="-122"/>
              </a:rPr>
              <a:t>镜面反射</a:t>
            </a:r>
            <a:endParaRPr lang="pt-BR" altLang="zh-CN" sz="2400" dirty="0">
              <a:solidFill>
                <a:srgbClr val="006600"/>
              </a:solidFill>
              <a:latin typeface="微软雅黑" panose="020B0503020204020204" pitchFamily="34" charset="-122"/>
              <a:ea typeface="微软雅黑" panose="020B0503020204020204" pitchFamily="34" charset="-122"/>
            </a:endParaRPr>
          </a:p>
          <a:p>
            <a:pPr lvl="2">
              <a:lnSpc>
                <a:spcPct val="130000"/>
              </a:lnSpc>
            </a:pPr>
            <a:r>
              <a:rPr lang="en-US" altLang="zh-CN" sz="2400" dirty="0">
                <a:solidFill>
                  <a:srgbClr val="006600"/>
                </a:solidFill>
                <a:latin typeface="微软雅黑" panose="020B0503020204020204" pitchFamily="34" charset="-122"/>
                <a:ea typeface="微软雅黑" panose="020B0503020204020204" pitchFamily="34" charset="-122"/>
              </a:rPr>
              <a:t>    float spec = pow(max(dot(</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reflectDir</a:t>
            </a:r>
            <a:r>
              <a:rPr lang="en-US" altLang="zh-CN" sz="2400" dirty="0">
                <a:solidFill>
                  <a:srgbClr val="006600"/>
                </a:solidFill>
                <a:latin typeface="微软雅黑" panose="020B0503020204020204" pitchFamily="34" charset="-122"/>
                <a:ea typeface="微软雅黑" panose="020B0503020204020204" pitchFamily="34" charset="-122"/>
              </a:rPr>
              <a:t>), 0.0), </a:t>
            </a:r>
            <a:r>
              <a:rPr lang="en-US" altLang="zh-CN" sz="2400" dirty="0" err="1">
                <a:solidFill>
                  <a:srgbClr val="006600"/>
                </a:solidFill>
                <a:latin typeface="微软雅黑" panose="020B0503020204020204" pitchFamily="34" charset="-122"/>
                <a:ea typeface="微软雅黑" panose="020B0503020204020204" pitchFamily="34" charset="-122"/>
              </a:rPr>
              <a:t>material.shininess</a:t>
            </a:r>
            <a:r>
              <a:rPr lang="en-US" altLang="zh-CN" sz="2400" dirty="0" smtClean="0">
                <a:solidFill>
                  <a:srgbClr val="006600"/>
                </a:solidFill>
                <a:latin typeface="微软雅黑" panose="020B0503020204020204" pitchFamily="34" charset="-122"/>
                <a:ea typeface="微软雅黑" panose="020B0503020204020204" pitchFamily="34" charset="-122"/>
              </a:rPr>
              <a:t>);    </a:t>
            </a:r>
            <a:endParaRPr lang="en-US" altLang="zh-CN" sz="2400" dirty="0">
              <a:solidFill>
                <a:srgbClr val="006600"/>
              </a:solidFill>
              <a:latin typeface="微软雅黑" panose="020B0503020204020204" pitchFamily="34" charset="-122"/>
              <a:ea typeface="微软雅黑" panose="020B0503020204020204" pitchFamily="34" charset="-122"/>
            </a:endParaRPr>
          </a:p>
          <a:p>
            <a:pPr lvl="2"/>
            <a:r>
              <a:rPr lang="fr-FR" altLang="zh-CN" sz="2400" dirty="0" smtClean="0">
                <a:solidFill>
                  <a:srgbClr val="006600"/>
                </a:solidFill>
                <a:latin typeface="微软雅黑" panose="020B0503020204020204" pitchFamily="34" charset="-122"/>
                <a:ea typeface="微软雅黑" panose="020B0503020204020204" pitchFamily="34" charset="-122"/>
              </a:rPr>
              <a:t>    </a:t>
            </a:r>
            <a:r>
              <a:rPr lang="fr-FR" altLang="zh-CN" dirty="0" smtClean="0">
                <a:latin typeface="微软雅黑" panose="020B0503020204020204" pitchFamily="34" charset="-122"/>
                <a:ea typeface="微软雅黑" panose="020B0503020204020204" pitchFamily="34" charset="-122"/>
              </a:rPr>
              <a:t>vec3 ambient = light.ambient * vec3(texture(material.diffuse, TexCoords));</a:t>
            </a:r>
          </a:p>
          <a:p>
            <a:pPr lvl="2"/>
            <a:r>
              <a:rPr lang="fr-FR" altLang="zh-CN" dirty="0" smtClean="0">
                <a:latin typeface="微软雅黑" panose="020B0503020204020204" pitchFamily="34" charset="-122"/>
                <a:ea typeface="微软雅黑" panose="020B0503020204020204" pitchFamily="34" charset="-122"/>
              </a:rPr>
              <a:t>     vec3 diffuse = light.diffuse * diff * vec3(texture(material.diffuse, TexCoords));</a:t>
            </a:r>
          </a:p>
          <a:p>
            <a:pPr lvl="2"/>
            <a:r>
              <a:rPr lang="en-US" altLang="zh-CN" dirty="0" smtClean="0">
                <a:latin typeface="微软雅黑" panose="020B0503020204020204" pitchFamily="34" charset="-122"/>
                <a:ea typeface="微软雅黑" panose="020B0503020204020204" pitchFamily="34" charset="-122"/>
              </a:rPr>
              <a:t>     vec3 specular = </a:t>
            </a:r>
            <a:r>
              <a:rPr lang="en-US" altLang="zh-CN" dirty="0" err="1" smtClean="0">
                <a:latin typeface="微软雅黑" panose="020B0503020204020204" pitchFamily="34" charset="-122"/>
                <a:ea typeface="微软雅黑" panose="020B0503020204020204" pitchFamily="34" charset="-122"/>
              </a:rPr>
              <a:t>light.specular</a:t>
            </a:r>
            <a:r>
              <a:rPr lang="en-US" altLang="zh-CN" dirty="0" smtClean="0">
                <a:latin typeface="微软雅黑" panose="020B0503020204020204" pitchFamily="34" charset="-122"/>
                <a:ea typeface="微软雅黑" panose="020B0503020204020204" pitchFamily="34" charset="-122"/>
              </a:rPr>
              <a:t> * spec * vec3(texture(</a:t>
            </a:r>
            <a:r>
              <a:rPr lang="en-US" altLang="zh-CN" dirty="0" err="1" smtClean="0">
                <a:latin typeface="微软雅黑" panose="020B0503020204020204" pitchFamily="34" charset="-122"/>
                <a:ea typeface="微软雅黑" panose="020B0503020204020204" pitchFamily="34" charset="-122"/>
              </a:rPr>
              <a:t>material.specular</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TexCoords</a:t>
            </a:r>
            <a:r>
              <a:rPr lang="en-US" altLang="zh-CN" dirty="0" smtClean="0">
                <a:latin typeface="微软雅黑" panose="020B0503020204020204" pitchFamily="34" charset="-122"/>
                <a:ea typeface="微软雅黑" panose="020B0503020204020204" pitchFamily="34" charset="-122"/>
              </a:rPr>
              <a:t>));</a:t>
            </a:r>
          </a:p>
          <a:p>
            <a:pPr lvl="2"/>
            <a:r>
              <a:rPr lang="en-US" altLang="zh-CN" dirty="0" smtClean="0">
                <a:latin typeface="微软雅黑" panose="020B0503020204020204" pitchFamily="34" charset="-122"/>
                <a:ea typeface="微软雅黑" panose="020B0503020204020204" pitchFamily="34" charset="-122"/>
              </a:rPr>
              <a:t>     return (ambient + diffuse + specular);</a:t>
            </a:r>
            <a:endParaRPr lang="en-US" altLang="zh-CN" sz="2400" dirty="0" smtClean="0">
              <a:latin typeface="微软雅黑" panose="020B0503020204020204" pitchFamily="34" charset="-122"/>
              <a:ea typeface="微软雅黑" panose="020B0503020204020204" pitchFamily="34" charset="-122"/>
            </a:endParaRPr>
          </a:p>
          <a:p>
            <a:pPr lvl="2"/>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0634885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632311"/>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多光源之</a:t>
            </a:r>
            <a:r>
              <a:rPr lang="zh-CN" altLang="en-US" sz="2800" dirty="0" smtClean="0"/>
              <a:t>平行光源</a:t>
            </a:r>
            <a:endParaRPr lang="en-US" altLang="zh-CN" sz="2800" dirty="0" smtClean="0"/>
          </a:p>
          <a:p>
            <a:pPr lvl="2"/>
            <a:r>
              <a:rPr lang="en-US" altLang="zh-CN" sz="2400" dirty="0" smtClean="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CalcDirLight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DirLight</a:t>
            </a:r>
            <a:r>
              <a:rPr lang="en-US" altLang="zh-CN" sz="2400" dirty="0">
                <a:solidFill>
                  <a:srgbClr val="006600"/>
                </a:solidFill>
                <a:latin typeface="微软雅黑" panose="020B0503020204020204" pitchFamily="34" charset="-122"/>
                <a:ea typeface="微软雅黑" panose="020B0503020204020204" pitchFamily="34" charset="-122"/>
              </a:rPr>
              <a:t> light, vec3 normal,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a:t>
            </a:r>
          </a:p>
          <a:p>
            <a:pPr lvl="2"/>
            <a:r>
              <a:rPr lang="en-US" altLang="zh-CN" sz="2400" dirty="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a:p>
            <a:pPr lvl="2"/>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vec3 </a:t>
            </a:r>
            <a:r>
              <a:rPr lang="en-US" altLang="zh-CN" dirty="0" err="1" smtClean="0">
                <a:latin typeface="微软雅黑" panose="020B0503020204020204" pitchFamily="34" charset="-122"/>
                <a:ea typeface="微软雅黑" panose="020B0503020204020204" pitchFamily="34" charset="-122"/>
              </a:rPr>
              <a:t>lightDir</a:t>
            </a:r>
            <a:r>
              <a:rPr lang="en-US" altLang="zh-CN" dirty="0" smtClean="0">
                <a:latin typeface="微软雅黑" panose="020B0503020204020204" pitchFamily="34" charset="-122"/>
                <a:ea typeface="微软雅黑" panose="020B0503020204020204" pitchFamily="34" charset="-122"/>
              </a:rPr>
              <a:t> = normalize(-</a:t>
            </a:r>
            <a:r>
              <a:rPr lang="en-US" altLang="zh-CN" dirty="0" err="1" smtClean="0">
                <a:latin typeface="微软雅黑" panose="020B0503020204020204" pitchFamily="34" charset="-122"/>
                <a:ea typeface="微软雅黑" panose="020B0503020204020204" pitchFamily="34" charset="-122"/>
              </a:rPr>
              <a:t>light.direction</a:t>
            </a:r>
            <a:r>
              <a:rPr lang="en-US" altLang="zh-CN" dirty="0" smtClean="0">
                <a:latin typeface="微软雅黑" panose="020B0503020204020204" pitchFamily="34" charset="-122"/>
                <a:ea typeface="微软雅黑" panose="020B0503020204020204" pitchFamily="34" charset="-122"/>
              </a:rPr>
              <a:t>);    </a:t>
            </a:r>
          </a:p>
          <a:p>
            <a:pPr lvl="2"/>
            <a:r>
              <a:rPr lang="en-US" altLang="zh-CN" dirty="0" smtClean="0">
                <a:latin typeface="微软雅黑" panose="020B0503020204020204" pitchFamily="34" charset="-122"/>
                <a:ea typeface="微软雅黑" panose="020B0503020204020204" pitchFamily="34" charset="-122"/>
              </a:rPr>
              <a:t>     float diff = max(dot(normal, </a:t>
            </a:r>
            <a:r>
              <a:rPr lang="en-US" altLang="zh-CN" dirty="0" err="1" smtClean="0">
                <a:latin typeface="微软雅黑" panose="020B0503020204020204" pitchFamily="34" charset="-122"/>
                <a:ea typeface="微软雅黑" panose="020B0503020204020204" pitchFamily="34" charset="-122"/>
              </a:rPr>
              <a:t>lightDir</a:t>
            </a:r>
            <a:r>
              <a:rPr lang="en-US" altLang="zh-CN" dirty="0" smtClean="0">
                <a:latin typeface="微软雅黑" panose="020B0503020204020204" pitchFamily="34" charset="-122"/>
                <a:ea typeface="微软雅黑" panose="020B0503020204020204" pitchFamily="34" charset="-122"/>
              </a:rPr>
              <a:t>), 0.0); //</a:t>
            </a:r>
            <a:r>
              <a:rPr lang="zh-CN" altLang="en-US" dirty="0" smtClean="0">
                <a:latin typeface="微软雅黑" panose="020B0503020204020204" pitchFamily="34" charset="-122"/>
                <a:ea typeface="微软雅黑" panose="020B0503020204020204" pitchFamily="34" charset="-122"/>
              </a:rPr>
              <a:t>漫反射</a:t>
            </a:r>
            <a:endParaRPr lang="en-US" altLang="zh-CN" dirty="0" smtClean="0">
              <a:latin typeface="微软雅黑" panose="020B0503020204020204" pitchFamily="34" charset="-122"/>
              <a:ea typeface="微软雅黑" panose="020B0503020204020204" pitchFamily="34" charset="-122"/>
            </a:endParaRPr>
          </a:p>
          <a:p>
            <a:pPr lvl="2"/>
            <a:r>
              <a:rPr lang="en-US" altLang="zh-CN" dirty="0" smtClean="0">
                <a:latin typeface="微软雅黑" panose="020B0503020204020204" pitchFamily="34" charset="-122"/>
                <a:ea typeface="微软雅黑" panose="020B0503020204020204" pitchFamily="34" charset="-122"/>
              </a:rPr>
              <a:t>     </a:t>
            </a:r>
            <a:r>
              <a:rPr lang="pt-BR" altLang="zh-CN" dirty="0" smtClean="0">
                <a:latin typeface="微软雅黑" panose="020B0503020204020204" pitchFamily="34" charset="-122"/>
                <a:ea typeface="微软雅黑" panose="020B0503020204020204" pitchFamily="34" charset="-122"/>
              </a:rPr>
              <a:t>vec3 reflectDir = reflect(-lightDir, normal);</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镜面反射</a:t>
            </a:r>
            <a:endParaRPr lang="pt-BR" altLang="zh-CN" dirty="0" smtClean="0">
              <a:latin typeface="微软雅黑" panose="020B0503020204020204" pitchFamily="34" charset="-122"/>
              <a:ea typeface="微软雅黑" panose="020B0503020204020204" pitchFamily="34" charset="-122"/>
            </a:endParaRPr>
          </a:p>
          <a:p>
            <a:pPr lvl="2"/>
            <a:r>
              <a:rPr lang="en-US" altLang="zh-CN" dirty="0" smtClean="0">
                <a:latin typeface="微软雅黑" panose="020B0503020204020204" pitchFamily="34" charset="-122"/>
                <a:ea typeface="微软雅黑" panose="020B0503020204020204" pitchFamily="34" charset="-122"/>
              </a:rPr>
              <a:t>     float spec = pow(max(dot(</a:t>
            </a:r>
            <a:r>
              <a:rPr lang="en-US" altLang="zh-CN" dirty="0" err="1" smtClean="0">
                <a:latin typeface="微软雅黑" panose="020B0503020204020204" pitchFamily="34" charset="-122"/>
                <a:ea typeface="微软雅黑" panose="020B0503020204020204" pitchFamily="34" charset="-122"/>
              </a:rPr>
              <a:t>viewDir</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reflectDir</a:t>
            </a:r>
            <a:r>
              <a:rPr lang="en-US" altLang="zh-CN" dirty="0" smtClean="0">
                <a:latin typeface="微软雅黑" panose="020B0503020204020204" pitchFamily="34" charset="-122"/>
                <a:ea typeface="微软雅黑" panose="020B0503020204020204" pitchFamily="34" charset="-122"/>
              </a:rPr>
              <a:t>), 0.0), </a:t>
            </a:r>
            <a:r>
              <a:rPr lang="en-US" altLang="zh-CN" dirty="0" err="1" smtClean="0">
                <a:latin typeface="微软雅黑" panose="020B0503020204020204" pitchFamily="34" charset="-122"/>
                <a:ea typeface="微软雅黑" panose="020B0503020204020204" pitchFamily="34" charset="-122"/>
              </a:rPr>
              <a:t>material.shininess</a:t>
            </a:r>
            <a:r>
              <a:rPr lang="en-US" altLang="zh-CN" dirty="0" smtClean="0">
                <a:latin typeface="微软雅黑" panose="020B0503020204020204" pitchFamily="34" charset="-122"/>
                <a:ea typeface="微软雅黑" panose="020B0503020204020204" pitchFamily="34" charset="-122"/>
              </a:rPr>
              <a:t>);    </a:t>
            </a:r>
          </a:p>
          <a:p>
            <a:pPr lvl="2"/>
            <a:r>
              <a:rPr lang="fr-FR" altLang="zh-CN" sz="2400" dirty="0" smtClean="0">
                <a:solidFill>
                  <a:srgbClr val="006600"/>
                </a:solidFill>
                <a:latin typeface="微软雅黑" panose="020B0503020204020204" pitchFamily="34" charset="-122"/>
                <a:ea typeface="微软雅黑" panose="020B0503020204020204" pitchFamily="34" charset="-122"/>
              </a:rPr>
              <a:t>    vec3 ambient = light.ambient *</a:t>
            </a:r>
            <a:br>
              <a:rPr lang="fr-FR" altLang="zh-CN" sz="2400" dirty="0" smtClean="0">
                <a:solidFill>
                  <a:srgbClr val="006600"/>
                </a:solidFill>
                <a:latin typeface="微软雅黑" panose="020B0503020204020204" pitchFamily="34" charset="-122"/>
                <a:ea typeface="微软雅黑" panose="020B0503020204020204" pitchFamily="34" charset="-122"/>
              </a:rPr>
            </a:br>
            <a:r>
              <a:rPr lang="fr-FR" altLang="zh-CN" sz="2400" dirty="0" smtClean="0">
                <a:solidFill>
                  <a:srgbClr val="006600"/>
                </a:solidFill>
                <a:latin typeface="微软雅黑" panose="020B0503020204020204" pitchFamily="34" charset="-122"/>
                <a:ea typeface="微软雅黑" panose="020B0503020204020204" pitchFamily="34" charset="-122"/>
              </a:rPr>
              <a:t>                              vec3(texture(material.diffuse, TexCoords));</a:t>
            </a:r>
          </a:p>
          <a:p>
            <a:pPr lvl="2"/>
            <a:r>
              <a:rPr lang="fr-FR" altLang="zh-CN" sz="2400" dirty="0" smtClean="0">
                <a:solidFill>
                  <a:srgbClr val="006600"/>
                </a:solidFill>
                <a:latin typeface="微软雅黑" panose="020B0503020204020204" pitchFamily="34" charset="-122"/>
                <a:ea typeface="微软雅黑" panose="020B0503020204020204" pitchFamily="34" charset="-122"/>
              </a:rPr>
              <a:t>     </a:t>
            </a:r>
            <a:r>
              <a:rPr lang="fr-FR" altLang="zh-CN" sz="2400" dirty="0">
                <a:solidFill>
                  <a:srgbClr val="006600"/>
                </a:solidFill>
                <a:latin typeface="微软雅黑" panose="020B0503020204020204" pitchFamily="34" charset="-122"/>
                <a:ea typeface="微软雅黑" panose="020B0503020204020204" pitchFamily="34" charset="-122"/>
              </a:rPr>
              <a:t>vec3 diffuse = light.diffuse * diff </a:t>
            </a:r>
            <a:r>
              <a:rPr lang="fr-FR" altLang="zh-CN" sz="2400" dirty="0" smtClean="0">
                <a:solidFill>
                  <a:srgbClr val="006600"/>
                </a:solidFill>
                <a:latin typeface="微软雅黑" panose="020B0503020204020204" pitchFamily="34" charset="-122"/>
                <a:ea typeface="微软雅黑" panose="020B0503020204020204" pitchFamily="34" charset="-122"/>
              </a:rPr>
              <a:t>* </a:t>
            </a:r>
            <a:br>
              <a:rPr lang="fr-FR" altLang="zh-CN" sz="2400" dirty="0" smtClean="0">
                <a:solidFill>
                  <a:srgbClr val="006600"/>
                </a:solidFill>
                <a:latin typeface="微软雅黑" panose="020B0503020204020204" pitchFamily="34" charset="-122"/>
                <a:ea typeface="微软雅黑" panose="020B0503020204020204" pitchFamily="34" charset="-122"/>
              </a:rPr>
            </a:br>
            <a:r>
              <a:rPr lang="fr-FR" altLang="zh-CN" sz="2400" dirty="0" smtClean="0">
                <a:solidFill>
                  <a:srgbClr val="006600"/>
                </a:solidFill>
                <a:latin typeface="微软雅黑" panose="020B0503020204020204" pitchFamily="34" charset="-122"/>
                <a:ea typeface="微软雅黑" panose="020B0503020204020204" pitchFamily="34" charset="-122"/>
              </a:rPr>
              <a:t>                              vec3(texture(material.diffuse</a:t>
            </a:r>
            <a:r>
              <a:rPr lang="fr-FR" altLang="zh-CN" sz="2400" dirty="0">
                <a:solidFill>
                  <a:srgbClr val="006600"/>
                </a:solidFill>
                <a:latin typeface="微软雅黑" panose="020B0503020204020204" pitchFamily="34" charset="-122"/>
                <a:ea typeface="微软雅黑" panose="020B0503020204020204" pitchFamily="34" charset="-122"/>
              </a:rPr>
              <a:t>, TexCoords));</a:t>
            </a:r>
          </a:p>
          <a:p>
            <a:pPr lvl="2"/>
            <a:r>
              <a:rPr lang="en-US" altLang="zh-CN" sz="2400" dirty="0">
                <a:solidFill>
                  <a:srgbClr val="006600"/>
                </a:solidFill>
                <a:latin typeface="微软雅黑" panose="020B0503020204020204" pitchFamily="34" charset="-122"/>
                <a:ea typeface="微软雅黑" panose="020B0503020204020204" pitchFamily="34" charset="-122"/>
              </a:rPr>
              <a:t>     vec3 specular = </a:t>
            </a:r>
            <a:r>
              <a:rPr lang="en-US" altLang="zh-CN" sz="2400" dirty="0" err="1">
                <a:solidFill>
                  <a:srgbClr val="006600"/>
                </a:solidFill>
                <a:latin typeface="微软雅黑" panose="020B0503020204020204" pitchFamily="34" charset="-122"/>
                <a:ea typeface="微软雅黑" panose="020B0503020204020204" pitchFamily="34" charset="-122"/>
              </a:rPr>
              <a:t>light.specular</a:t>
            </a:r>
            <a:r>
              <a:rPr lang="en-US" altLang="zh-CN" sz="2400" dirty="0">
                <a:solidFill>
                  <a:srgbClr val="006600"/>
                </a:solidFill>
                <a:latin typeface="微软雅黑" panose="020B0503020204020204" pitchFamily="34" charset="-122"/>
                <a:ea typeface="微软雅黑" panose="020B0503020204020204" pitchFamily="34" charset="-122"/>
              </a:rPr>
              <a:t> * spec * </a:t>
            </a:r>
            <a:r>
              <a:rPr lang="en-US" altLang="zh-CN" sz="2400" dirty="0" smtClean="0">
                <a:solidFill>
                  <a:srgbClr val="006600"/>
                </a:solidFill>
                <a:latin typeface="微软雅黑" panose="020B0503020204020204" pitchFamily="34" charset="-122"/>
                <a:ea typeface="微软雅黑" panose="020B0503020204020204" pitchFamily="34" charset="-122"/>
              </a:rPr>
              <a:t/>
            </a:r>
            <a:br>
              <a:rPr lang="en-US" altLang="zh-CN" sz="2400" dirty="0" smtClean="0">
                <a:solidFill>
                  <a:srgbClr val="006600"/>
                </a:solidFill>
                <a:latin typeface="微软雅黑" panose="020B0503020204020204" pitchFamily="34" charset="-122"/>
                <a:ea typeface="微软雅黑" panose="020B0503020204020204" pitchFamily="34" charset="-122"/>
              </a:rPr>
            </a:br>
            <a:r>
              <a:rPr lang="en-US" altLang="zh-CN" sz="2400" dirty="0" smtClean="0">
                <a:solidFill>
                  <a:srgbClr val="006600"/>
                </a:solidFill>
                <a:latin typeface="微软雅黑" panose="020B0503020204020204" pitchFamily="34" charset="-122"/>
                <a:ea typeface="微软雅黑" panose="020B0503020204020204" pitchFamily="34" charset="-122"/>
              </a:rPr>
              <a:t>                              vec3(texture(</a:t>
            </a:r>
            <a:r>
              <a:rPr lang="en-US" altLang="zh-CN" sz="2400" dirty="0" err="1" smtClean="0">
                <a:solidFill>
                  <a:srgbClr val="006600"/>
                </a:solidFill>
                <a:latin typeface="微软雅黑" panose="020B0503020204020204" pitchFamily="34" charset="-122"/>
                <a:ea typeface="微软雅黑" panose="020B0503020204020204" pitchFamily="34" charset="-122"/>
              </a:rPr>
              <a:t>material.specular</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TexCoords</a:t>
            </a:r>
            <a:r>
              <a:rPr lang="en-US" altLang="zh-CN" sz="2400" dirty="0">
                <a:solidFill>
                  <a:srgbClr val="006600"/>
                </a:solidFill>
                <a:latin typeface="微软雅黑" panose="020B0503020204020204" pitchFamily="34" charset="-122"/>
                <a:ea typeface="微软雅黑" panose="020B0503020204020204" pitchFamily="34" charset="-122"/>
              </a:rPr>
              <a:t>));</a:t>
            </a:r>
          </a:p>
          <a:p>
            <a:pPr lvl="2"/>
            <a:r>
              <a:rPr lang="en-US" altLang="zh-CN" sz="2400" dirty="0">
                <a:solidFill>
                  <a:srgbClr val="006600"/>
                </a:solidFill>
                <a:latin typeface="微软雅黑" panose="020B0503020204020204" pitchFamily="34" charset="-122"/>
                <a:ea typeface="微软雅黑" panose="020B0503020204020204" pitchFamily="34" charset="-122"/>
              </a:rPr>
              <a:t>     return (ambient + diffuse + specular);</a:t>
            </a:r>
          </a:p>
          <a:p>
            <a:pPr lvl="2"/>
            <a:r>
              <a:rPr lang="en-US" altLang="zh-CN" sz="2400" dirty="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9411786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170646"/>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多光源之点</a:t>
            </a:r>
            <a:r>
              <a:rPr lang="zh-CN" altLang="en-US" sz="2800" dirty="0" smtClean="0"/>
              <a:t>光源</a:t>
            </a:r>
            <a:endParaRPr lang="en-US" altLang="zh-CN" sz="2800" dirty="0" smtClean="0"/>
          </a:p>
          <a:p>
            <a:pPr lvl="1"/>
            <a:r>
              <a:rPr lang="en-US" altLang="zh-CN" sz="2400" dirty="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CalcPointLight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PointLight</a:t>
            </a:r>
            <a:r>
              <a:rPr lang="en-US" altLang="zh-CN" sz="2400" dirty="0">
                <a:solidFill>
                  <a:srgbClr val="006600"/>
                </a:solidFill>
                <a:latin typeface="微软雅黑" panose="020B0503020204020204" pitchFamily="34" charset="-122"/>
                <a:ea typeface="微软雅黑" panose="020B0503020204020204" pitchFamily="34" charset="-122"/>
              </a:rPr>
              <a:t> light, vec3 normal, vec3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a:t>
            </a:r>
          </a:p>
          <a:p>
            <a:pPr lvl="1"/>
            <a:r>
              <a:rPr lang="en-US" altLang="zh-CN" sz="2400" dirty="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 normalize(</a:t>
            </a:r>
            <a:r>
              <a:rPr lang="en-US" altLang="zh-CN" sz="2400" dirty="0" err="1">
                <a:solidFill>
                  <a:srgbClr val="006600"/>
                </a:solidFill>
                <a:latin typeface="微软雅黑" panose="020B0503020204020204" pitchFamily="34" charset="-122"/>
                <a:ea typeface="微软雅黑" panose="020B0503020204020204" pitchFamily="34" charset="-122"/>
              </a:rPr>
              <a:t>light.position</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    float </a:t>
            </a:r>
            <a:r>
              <a:rPr lang="en-US" altLang="zh-CN" sz="2400" dirty="0">
                <a:solidFill>
                  <a:srgbClr val="006600"/>
                </a:solidFill>
                <a:latin typeface="微软雅黑" panose="020B0503020204020204" pitchFamily="34" charset="-122"/>
                <a:ea typeface="微软雅黑" panose="020B0503020204020204" pitchFamily="34" charset="-122"/>
              </a:rPr>
              <a:t>diff = max(dot(normal, </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0.0);</a:t>
            </a:r>
          </a:p>
          <a:p>
            <a:pPr lvl="1">
              <a:lnSpc>
                <a:spcPct val="150000"/>
              </a:lnSpc>
            </a:pPr>
            <a:r>
              <a:rPr lang="pt-BR" altLang="zh-CN" sz="2400" dirty="0" smtClean="0">
                <a:solidFill>
                  <a:srgbClr val="006600"/>
                </a:solidFill>
                <a:latin typeface="微软雅黑" panose="020B0503020204020204" pitchFamily="34" charset="-122"/>
                <a:ea typeface="微软雅黑" panose="020B0503020204020204" pitchFamily="34" charset="-122"/>
              </a:rPr>
              <a:t>    vec3 </a:t>
            </a:r>
            <a:r>
              <a:rPr lang="pt-BR" altLang="zh-CN" sz="2400" dirty="0">
                <a:solidFill>
                  <a:srgbClr val="006600"/>
                </a:solidFill>
                <a:latin typeface="微软雅黑" panose="020B0503020204020204" pitchFamily="34" charset="-122"/>
                <a:ea typeface="微软雅黑" panose="020B0503020204020204" pitchFamily="34" charset="-122"/>
              </a:rPr>
              <a:t>reflectDir = reflect(-lightDir, normal);</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float spec = pow(max(dot(</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reflectDir</a:t>
            </a:r>
            <a:r>
              <a:rPr lang="en-US" altLang="zh-CN" sz="2400" dirty="0">
                <a:solidFill>
                  <a:srgbClr val="006600"/>
                </a:solidFill>
                <a:latin typeface="微软雅黑" panose="020B0503020204020204" pitchFamily="34" charset="-122"/>
                <a:ea typeface="微软雅黑" panose="020B0503020204020204" pitchFamily="34" charset="-122"/>
              </a:rPr>
              <a:t>), 0.0), </a:t>
            </a:r>
            <a:r>
              <a:rPr lang="en-US" altLang="zh-CN" sz="2400" dirty="0" smtClean="0">
                <a:solidFill>
                  <a:srgbClr val="006600"/>
                </a:solidFill>
                <a:latin typeface="微软雅黑" panose="020B0503020204020204" pitchFamily="34" charset="-122"/>
                <a:ea typeface="微软雅黑" panose="020B0503020204020204" pitchFamily="34" charset="-122"/>
              </a:rPr>
              <a:t/>
            </a:r>
            <a:br>
              <a:rPr lang="en-US" altLang="zh-CN" sz="2400" dirty="0" smtClean="0">
                <a:solidFill>
                  <a:srgbClr val="006600"/>
                </a:solidFill>
                <a:latin typeface="微软雅黑" panose="020B0503020204020204" pitchFamily="34" charset="-122"/>
                <a:ea typeface="微软雅黑" panose="020B0503020204020204" pitchFamily="34" charset="-122"/>
              </a:rPr>
            </a:b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err="1" smtClean="0">
                <a:solidFill>
                  <a:srgbClr val="006600"/>
                </a:solidFill>
                <a:latin typeface="微软雅黑" panose="020B0503020204020204" pitchFamily="34" charset="-122"/>
                <a:ea typeface="微软雅黑" panose="020B0503020204020204" pitchFamily="34" charset="-122"/>
              </a:rPr>
              <a:t>material.shininess</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2951937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431983"/>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多光源之点</a:t>
            </a:r>
            <a:r>
              <a:rPr lang="zh-CN" altLang="en-US" sz="2800" dirty="0" smtClean="0"/>
              <a:t>光源</a:t>
            </a:r>
            <a:endParaRPr lang="en-US" altLang="zh-CN" sz="2800" dirty="0" smtClean="0"/>
          </a:p>
          <a:p>
            <a:pPr lvl="1"/>
            <a:r>
              <a:rPr lang="en-US" altLang="zh-CN" sz="2400" dirty="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CalcPointLight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PointLight</a:t>
            </a:r>
            <a:r>
              <a:rPr lang="en-US" altLang="zh-CN" sz="2400" dirty="0">
                <a:solidFill>
                  <a:srgbClr val="006600"/>
                </a:solidFill>
                <a:latin typeface="微软雅黑" panose="020B0503020204020204" pitchFamily="34" charset="-122"/>
                <a:ea typeface="微软雅黑" panose="020B0503020204020204" pitchFamily="34" charset="-122"/>
              </a:rPr>
              <a:t> light, vec3 normal, vec3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a:t>
            </a:r>
          </a:p>
          <a:p>
            <a:pPr lvl="1"/>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40000"/>
              </a:lnSpc>
            </a:pPr>
            <a:r>
              <a:rPr lang="en-US" altLang="zh-CN" sz="2400" dirty="0">
                <a:solidFill>
                  <a:srgbClr val="006600"/>
                </a:solidFill>
                <a:latin typeface="微软雅黑" panose="020B0503020204020204" pitchFamily="34" charset="-122"/>
                <a:ea typeface="微软雅黑" panose="020B0503020204020204" pitchFamily="34" charset="-122"/>
              </a:rPr>
              <a:t>    // </a:t>
            </a:r>
            <a:r>
              <a:rPr lang="zh-CN" altLang="en-US" sz="2400" dirty="0" smtClean="0">
                <a:solidFill>
                  <a:srgbClr val="006600"/>
                </a:solidFill>
                <a:latin typeface="微软雅黑" panose="020B0503020204020204" pitchFamily="34" charset="-122"/>
                <a:ea typeface="微软雅黑" panose="020B0503020204020204" pitchFamily="34" charset="-122"/>
              </a:rPr>
              <a:t>衰减</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40000"/>
              </a:lnSpc>
            </a:pPr>
            <a:r>
              <a:rPr lang="en-US" altLang="zh-CN" sz="2400" dirty="0">
                <a:solidFill>
                  <a:srgbClr val="006600"/>
                </a:solidFill>
                <a:latin typeface="微软雅黑" panose="020B0503020204020204" pitchFamily="34" charset="-122"/>
                <a:ea typeface="微软雅黑" panose="020B0503020204020204" pitchFamily="34" charset="-122"/>
              </a:rPr>
              <a:t>    float distance = length(</a:t>
            </a:r>
            <a:r>
              <a:rPr lang="en-US" altLang="zh-CN" sz="2400" dirty="0" err="1">
                <a:solidFill>
                  <a:srgbClr val="006600"/>
                </a:solidFill>
                <a:latin typeface="微软雅黑" panose="020B0503020204020204" pitchFamily="34" charset="-122"/>
                <a:ea typeface="微软雅黑" panose="020B0503020204020204" pitchFamily="34" charset="-122"/>
              </a:rPr>
              <a:t>light.position</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40000"/>
              </a:lnSpc>
            </a:pPr>
            <a:r>
              <a:rPr lang="en-US" altLang="zh-CN" sz="2400" dirty="0">
                <a:solidFill>
                  <a:srgbClr val="006600"/>
                </a:solidFill>
                <a:latin typeface="微软雅黑" panose="020B0503020204020204" pitchFamily="34" charset="-122"/>
                <a:ea typeface="微软雅黑" panose="020B0503020204020204" pitchFamily="34" charset="-122"/>
              </a:rPr>
              <a:t>    float attenuation = 1.0 / (</a:t>
            </a:r>
            <a:r>
              <a:rPr lang="en-US" altLang="zh-CN" sz="2400" dirty="0" err="1">
                <a:solidFill>
                  <a:srgbClr val="006600"/>
                </a:solidFill>
                <a:latin typeface="微软雅黑" panose="020B0503020204020204" pitchFamily="34" charset="-122"/>
                <a:ea typeface="微软雅黑" panose="020B0503020204020204" pitchFamily="34" charset="-122"/>
              </a:rPr>
              <a:t>light.constant</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light.linear</a:t>
            </a:r>
            <a:r>
              <a:rPr lang="en-US" altLang="zh-CN" sz="2400" dirty="0">
                <a:solidFill>
                  <a:srgbClr val="006600"/>
                </a:solidFill>
                <a:latin typeface="微软雅黑" panose="020B0503020204020204" pitchFamily="34" charset="-122"/>
                <a:ea typeface="微软雅黑" panose="020B0503020204020204" pitchFamily="34" charset="-122"/>
              </a:rPr>
              <a:t> * distance + </a:t>
            </a:r>
            <a:r>
              <a:rPr lang="en-US" altLang="zh-CN" sz="2400" dirty="0" smtClean="0">
                <a:solidFill>
                  <a:srgbClr val="006600"/>
                </a:solidFill>
                <a:latin typeface="微软雅黑" panose="020B0503020204020204" pitchFamily="34" charset="-122"/>
                <a:ea typeface="微软雅黑" panose="020B0503020204020204" pitchFamily="34" charset="-122"/>
              </a:rPr>
              <a:t/>
            </a:r>
            <a:br>
              <a:rPr lang="en-US" altLang="zh-CN" sz="2400" dirty="0" smtClean="0">
                <a:solidFill>
                  <a:srgbClr val="006600"/>
                </a:solidFill>
                <a:latin typeface="微软雅黑" panose="020B0503020204020204" pitchFamily="34" charset="-122"/>
                <a:ea typeface="微软雅黑" panose="020B0503020204020204" pitchFamily="34" charset="-122"/>
              </a:rPr>
            </a:b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err="1" smtClean="0">
                <a:solidFill>
                  <a:srgbClr val="006600"/>
                </a:solidFill>
                <a:latin typeface="微软雅黑" panose="020B0503020204020204" pitchFamily="34" charset="-122"/>
                <a:ea typeface="微软雅黑" panose="020B0503020204020204" pitchFamily="34" charset="-122"/>
              </a:rPr>
              <a:t>light.quadratic</a:t>
            </a: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a:solidFill>
                  <a:srgbClr val="006600"/>
                </a:solidFill>
                <a:latin typeface="微软雅黑" panose="020B0503020204020204" pitchFamily="34" charset="-122"/>
                <a:ea typeface="微软雅黑" panose="020B0503020204020204" pitchFamily="34" charset="-122"/>
              </a:rPr>
              <a:t>* (distance * distance));    </a:t>
            </a:r>
          </a:p>
          <a:p>
            <a:pPr lvl="1">
              <a:lnSpc>
                <a:spcPct val="140000"/>
              </a:lnSpc>
            </a:pP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752787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光学基础</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952840" cy="66255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mn-ea"/>
              </a:rPr>
              <a:t>入射光</a:t>
            </a:r>
            <a:endParaRPr kumimoji="1" lang="en-US" altLang="zh-CN" sz="2800" dirty="0" smtClean="0">
              <a:latin typeface="+mn-ea"/>
            </a:endParaRPr>
          </a:p>
        </p:txBody>
      </p:sp>
      <p:pic>
        <p:nvPicPr>
          <p:cNvPr id="3" name="图片 2"/>
          <p:cNvPicPr>
            <a:picLocks noChangeAspect="1"/>
          </p:cNvPicPr>
          <p:nvPr/>
        </p:nvPicPr>
        <p:blipFill>
          <a:blip r:embed="rId3"/>
          <a:stretch>
            <a:fillRect/>
          </a:stretch>
        </p:blipFill>
        <p:spPr>
          <a:xfrm>
            <a:off x="1215620" y="1776771"/>
            <a:ext cx="5195119" cy="3878126"/>
          </a:xfrm>
          <a:prstGeom prst="rect">
            <a:avLst/>
          </a:prstGeom>
        </p:spPr>
      </p:pic>
      <p:pic>
        <p:nvPicPr>
          <p:cNvPr id="11" name="图片 10"/>
          <p:cNvPicPr>
            <a:picLocks noChangeAspect="1"/>
          </p:cNvPicPr>
          <p:nvPr/>
        </p:nvPicPr>
        <p:blipFill>
          <a:blip r:embed="rId4"/>
          <a:stretch>
            <a:fillRect/>
          </a:stretch>
        </p:blipFill>
        <p:spPr>
          <a:xfrm>
            <a:off x="6619164" y="1776771"/>
            <a:ext cx="5180158" cy="3866957"/>
          </a:xfrm>
          <a:prstGeom prst="rect">
            <a:avLst/>
          </a:prstGeom>
        </p:spPr>
      </p:pic>
      <p:sp>
        <p:nvSpPr>
          <p:cNvPr id="12" name="文本框 11"/>
          <p:cNvSpPr txBox="1"/>
          <p:nvPr/>
        </p:nvSpPr>
        <p:spPr>
          <a:xfrm>
            <a:off x="2951404" y="5814393"/>
            <a:ext cx="1723549" cy="461665"/>
          </a:xfrm>
          <a:prstGeom prst="rect">
            <a:avLst/>
          </a:prstGeom>
          <a:noFill/>
        </p:spPr>
        <p:txBody>
          <a:bodyPr wrap="none" rtlCol="0">
            <a:spAutoFit/>
          </a:bodyPr>
          <a:lstStyle/>
          <a:p>
            <a:r>
              <a:rPr lang="zh-CN" altLang="en-US" sz="2400" dirty="0"/>
              <a:t>仅使用</a:t>
            </a:r>
            <a:r>
              <a:rPr lang="zh-CN" altLang="en-US" sz="2400" dirty="0" smtClean="0"/>
              <a:t>光源</a:t>
            </a:r>
            <a:endParaRPr lang="zh-CN" altLang="en-US" sz="2400" dirty="0"/>
          </a:p>
        </p:txBody>
      </p:sp>
      <p:sp>
        <p:nvSpPr>
          <p:cNvPr id="15" name="文本框 14"/>
          <p:cNvSpPr txBox="1"/>
          <p:nvPr/>
        </p:nvSpPr>
        <p:spPr>
          <a:xfrm>
            <a:off x="7424139" y="5814393"/>
            <a:ext cx="3570208" cy="461665"/>
          </a:xfrm>
          <a:prstGeom prst="rect">
            <a:avLst/>
          </a:prstGeom>
          <a:noFill/>
        </p:spPr>
        <p:txBody>
          <a:bodyPr wrap="none" rtlCol="0">
            <a:spAutoFit/>
          </a:bodyPr>
          <a:lstStyle/>
          <a:p>
            <a:r>
              <a:rPr lang="zh-CN" altLang="en-US" sz="2400" dirty="0" smtClean="0"/>
              <a:t>使用</a:t>
            </a:r>
            <a:r>
              <a:rPr lang="zh-CN" altLang="en-US" sz="2400" dirty="0"/>
              <a:t>来自四面八方的光线</a:t>
            </a:r>
          </a:p>
        </p:txBody>
      </p:sp>
    </p:spTree>
    <p:extLst>
      <p:ext uri="{BB962C8B-B14F-4D97-AF65-F5344CB8AC3E}">
        <p14:creationId xmlns:p14="http://schemas.microsoft.com/office/powerpoint/2010/main" val="19877999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392245"/>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多光源之点</a:t>
            </a:r>
            <a:r>
              <a:rPr lang="zh-CN" altLang="en-US" sz="2800" dirty="0" smtClean="0"/>
              <a:t>光源</a:t>
            </a:r>
            <a:endParaRPr lang="en-US" altLang="zh-CN" sz="2800" dirty="0" smtClean="0"/>
          </a:p>
          <a:p>
            <a:pPr lvl="1"/>
            <a:r>
              <a:rPr lang="en-US" altLang="zh-CN" sz="2400" dirty="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CalcPointLight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PointLight</a:t>
            </a:r>
            <a:r>
              <a:rPr lang="en-US" altLang="zh-CN" sz="2400" dirty="0">
                <a:solidFill>
                  <a:srgbClr val="006600"/>
                </a:solidFill>
                <a:latin typeface="微软雅黑" panose="020B0503020204020204" pitchFamily="34" charset="-122"/>
                <a:ea typeface="微软雅黑" panose="020B0503020204020204" pitchFamily="34" charset="-122"/>
              </a:rPr>
              <a:t> light, vec3 normal, vec3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a:t>
            </a:r>
          </a:p>
          <a:p>
            <a:pPr lvl="1"/>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20000"/>
              </a:lnSpc>
            </a:pPr>
            <a:r>
              <a:rPr lang="en-US" altLang="zh-CN" sz="2400" dirty="0">
                <a:solidFill>
                  <a:srgbClr val="006600"/>
                </a:solidFill>
                <a:latin typeface="微软雅黑" panose="020B0503020204020204" pitchFamily="34" charset="-122"/>
                <a:ea typeface="微软雅黑" panose="020B0503020204020204" pitchFamily="34" charset="-122"/>
              </a:rPr>
              <a:t>    // </a:t>
            </a:r>
            <a:r>
              <a:rPr lang="zh-CN" altLang="en-US" sz="2400" dirty="0">
                <a:solidFill>
                  <a:srgbClr val="006600"/>
                </a:solidFill>
                <a:latin typeface="微软雅黑" panose="020B0503020204020204" pitchFamily="34" charset="-122"/>
                <a:ea typeface="微软雅黑" panose="020B0503020204020204" pitchFamily="34" charset="-122"/>
              </a:rPr>
              <a:t>计算光照颜色</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20000"/>
              </a:lnSpc>
            </a:pPr>
            <a:r>
              <a:rPr lang="fr-FR" altLang="zh-CN" sz="2400" dirty="0">
                <a:solidFill>
                  <a:srgbClr val="006600"/>
                </a:solidFill>
                <a:latin typeface="微软雅黑" panose="020B0503020204020204" pitchFamily="34" charset="-122"/>
                <a:ea typeface="微软雅黑" panose="020B0503020204020204" pitchFamily="34" charset="-122"/>
              </a:rPr>
              <a:t>    vec3 ambient = light.ambient * </a:t>
            </a:r>
            <a:br>
              <a:rPr lang="fr-FR" altLang="zh-CN" sz="2400" dirty="0">
                <a:solidFill>
                  <a:srgbClr val="006600"/>
                </a:solidFill>
                <a:latin typeface="微软雅黑" panose="020B0503020204020204" pitchFamily="34" charset="-122"/>
                <a:ea typeface="微软雅黑" panose="020B0503020204020204" pitchFamily="34" charset="-122"/>
              </a:rPr>
            </a:br>
            <a:r>
              <a:rPr lang="fr-FR" altLang="zh-CN" sz="2400" dirty="0">
                <a:solidFill>
                  <a:srgbClr val="006600"/>
                </a:solidFill>
                <a:latin typeface="微软雅黑" panose="020B0503020204020204" pitchFamily="34" charset="-122"/>
                <a:ea typeface="微软雅黑" panose="020B0503020204020204" pitchFamily="34" charset="-122"/>
              </a:rPr>
              <a:t>                              vec3(texture(material.diffuse, TexCoords));</a:t>
            </a:r>
          </a:p>
          <a:p>
            <a:pPr lvl="1">
              <a:lnSpc>
                <a:spcPct val="120000"/>
              </a:lnSpc>
            </a:pPr>
            <a:r>
              <a:rPr lang="fr-FR" altLang="zh-CN" sz="2400" dirty="0">
                <a:solidFill>
                  <a:srgbClr val="006600"/>
                </a:solidFill>
                <a:latin typeface="微软雅黑" panose="020B0503020204020204" pitchFamily="34" charset="-122"/>
                <a:ea typeface="微软雅黑" panose="020B0503020204020204" pitchFamily="34" charset="-122"/>
              </a:rPr>
              <a:t>    vec3 diffuse = light.diffuse * diff * </a:t>
            </a:r>
            <a:br>
              <a:rPr lang="fr-FR" altLang="zh-CN" sz="2400" dirty="0">
                <a:solidFill>
                  <a:srgbClr val="006600"/>
                </a:solidFill>
                <a:latin typeface="微软雅黑" panose="020B0503020204020204" pitchFamily="34" charset="-122"/>
                <a:ea typeface="微软雅黑" panose="020B0503020204020204" pitchFamily="34" charset="-122"/>
              </a:rPr>
            </a:br>
            <a:r>
              <a:rPr lang="fr-FR" altLang="zh-CN" sz="2400" dirty="0">
                <a:solidFill>
                  <a:srgbClr val="006600"/>
                </a:solidFill>
                <a:latin typeface="微软雅黑" panose="020B0503020204020204" pitchFamily="34" charset="-122"/>
                <a:ea typeface="微软雅黑" panose="020B0503020204020204" pitchFamily="34" charset="-122"/>
              </a:rPr>
              <a:t>                           vec3(texture(material.diffuse, TexCoords));</a:t>
            </a:r>
          </a:p>
          <a:p>
            <a:pPr lvl="1">
              <a:lnSpc>
                <a:spcPct val="120000"/>
              </a:lnSpc>
            </a:pPr>
            <a:r>
              <a:rPr lang="en-US" altLang="zh-CN" sz="2400" dirty="0">
                <a:solidFill>
                  <a:srgbClr val="006600"/>
                </a:solidFill>
                <a:latin typeface="微软雅黑" panose="020B0503020204020204" pitchFamily="34" charset="-122"/>
                <a:ea typeface="微软雅黑" panose="020B0503020204020204" pitchFamily="34" charset="-122"/>
              </a:rPr>
              <a:t>    vec3 specular = </a:t>
            </a:r>
            <a:r>
              <a:rPr lang="en-US" altLang="zh-CN" sz="2400" dirty="0" err="1">
                <a:solidFill>
                  <a:srgbClr val="006600"/>
                </a:solidFill>
                <a:latin typeface="微软雅黑" panose="020B0503020204020204" pitchFamily="34" charset="-122"/>
                <a:ea typeface="微软雅黑" panose="020B0503020204020204" pitchFamily="34" charset="-122"/>
              </a:rPr>
              <a:t>light.specular</a:t>
            </a:r>
            <a:r>
              <a:rPr lang="en-US" altLang="zh-CN" sz="2400" dirty="0">
                <a:solidFill>
                  <a:srgbClr val="006600"/>
                </a:solidFill>
                <a:latin typeface="微软雅黑" panose="020B0503020204020204" pitchFamily="34" charset="-122"/>
                <a:ea typeface="微软雅黑" panose="020B0503020204020204" pitchFamily="34" charset="-122"/>
              </a:rPr>
              <a:t> * spec * </a:t>
            </a:r>
            <a:br>
              <a:rPr lang="en-US" altLang="zh-CN" sz="2400" dirty="0">
                <a:solidFill>
                  <a:srgbClr val="006600"/>
                </a:solidFill>
                <a:latin typeface="微软雅黑" panose="020B0503020204020204" pitchFamily="34" charset="-122"/>
                <a:ea typeface="微软雅黑" panose="020B0503020204020204" pitchFamily="34" charset="-122"/>
              </a:rPr>
            </a:br>
            <a:r>
              <a:rPr lang="en-US" altLang="zh-CN" sz="2400" dirty="0">
                <a:solidFill>
                  <a:srgbClr val="006600"/>
                </a:solidFill>
                <a:latin typeface="微软雅黑" panose="020B0503020204020204" pitchFamily="34" charset="-122"/>
                <a:ea typeface="微软雅黑" panose="020B0503020204020204" pitchFamily="34" charset="-122"/>
              </a:rPr>
              <a:t>                           vec3(texture(</a:t>
            </a:r>
            <a:r>
              <a:rPr lang="en-US" altLang="zh-CN" sz="2400" dirty="0" err="1">
                <a:solidFill>
                  <a:srgbClr val="006600"/>
                </a:solidFill>
                <a:latin typeface="微软雅黑" panose="020B0503020204020204" pitchFamily="34" charset="-122"/>
                <a:ea typeface="微软雅黑" panose="020B0503020204020204" pitchFamily="34" charset="-122"/>
              </a:rPr>
              <a:t>material.specular</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TexCoords</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20000"/>
              </a:lnSpc>
            </a:pPr>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1944723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985980"/>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多光源之点</a:t>
            </a:r>
            <a:r>
              <a:rPr lang="zh-CN" altLang="en-US" sz="2800" dirty="0" smtClean="0"/>
              <a:t>光源</a:t>
            </a:r>
            <a:endParaRPr lang="en-US" altLang="zh-CN" sz="2800" dirty="0" smtClean="0"/>
          </a:p>
          <a:p>
            <a:pPr lvl="1"/>
            <a:r>
              <a:rPr lang="en-US" altLang="zh-CN" sz="2400" dirty="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CalcPointLight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PointLight</a:t>
            </a:r>
            <a:r>
              <a:rPr lang="en-US" altLang="zh-CN" sz="2400" dirty="0">
                <a:solidFill>
                  <a:srgbClr val="006600"/>
                </a:solidFill>
                <a:latin typeface="微软雅黑" panose="020B0503020204020204" pitchFamily="34" charset="-122"/>
                <a:ea typeface="微软雅黑" panose="020B0503020204020204" pitchFamily="34" charset="-122"/>
              </a:rPr>
              <a:t> light, vec3 normal, vec3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a:t>
            </a:r>
          </a:p>
          <a:p>
            <a:pPr lvl="1"/>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smtClean="0">
                <a:solidFill>
                  <a:srgbClr val="006600"/>
                </a:solidFill>
                <a:latin typeface="微软雅黑" panose="020B0503020204020204" pitchFamily="34" charset="-122"/>
                <a:ea typeface="微软雅黑" panose="020B0503020204020204" pitchFamily="34" charset="-122"/>
              </a:rPr>
              <a:t>// </a:t>
            </a:r>
            <a:r>
              <a:rPr lang="zh-CN" altLang="en-US" sz="2400" dirty="0" smtClean="0">
                <a:solidFill>
                  <a:srgbClr val="006600"/>
                </a:solidFill>
                <a:latin typeface="微软雅黑" panose="020B0503020204020204" pitchFamily="34" charset="-122"/>
                <a:ea typeface="微软雅黑" panose="020B0503020204020204" pitchFamily="34" charset="-122"/>
              </a:rPr>
              <a:t>返回结果</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50000"/>
              </a:lnSpc>
            </a:pPr>
            <a:r>
              <a:rPr lang="fr-FR"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smtClean="0">
                <a:solidFill>
                  <a:srgbClr val="006600"/>
                </a:solidFill>
                <a:latin typeface="微软雅黑" panose="020B0503020204020204" pitchFamily="34" charset="-122"/>
                <a:ea typeface="微软雅黑" panose="020B0503020204020204" pitchFamily="34" charset="-122"/>
              </a:rPr>
              <a:t>ambient </a:t>
            </a:r>
            <a:r>
              <a:rPr lang="en-US" altLang="zh-CN" sz="2400" dirty="0">
                <a:solidFill>
                  <a:srgbClr val="006600"/>
                </a:solidFill>
                <a:latin typeface="微软雅黑" panose="020B0503020204020204" pitchFamily="34" charset="-122"/>
                <a:ea typeface="微软雅黑" panose="020B0503020204020204" pitchFamily="34" charset="-122"/>
              </a:rPr>
              <a:t>*= attenuation;</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diffuse *= attenuation;</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specular *= attenuation;</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return (ambient + diffuse + specular);</a:t>
            </a:r>
          </a:p>
          <a:p>
            <a:pPr lvl="1"/>
            <a:r>
              <a:rPr lang="en-US" altLang="zh-CN" sz="2400" dirty="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112066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170646"/>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多光源</a:t>
            </a:r>
            <a:r>
              <a:rPr lang="zh-CN" altLang="en-US" sz="2800" dirty="0" smtClean="0">
                <a:latin typeface="微软雅黑" panose="020B0503020204020204" pitchFamily="34" charset="-122"/>
                <a:ea typeface="微软雅黑" panose="020B0503020204020204" pitchFamily="34" charset="-122"/>
              </a:rPr>
              <a:t>之聚光灯</a:t>
            </a:r>
            <a:endParaRPr lang="en-US" altLang="zh-CN" sz="2800" dirty="0" smtClean="0"/>
          </a:p>
          <a:p>
            <a:pPr lvl="1"/>
            <a:r>
              <a:rPr lang="en-US" altLang="zh-CN" sz="2400" dirty="0" smtClean="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CalcSpotLight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SpotLight</a:t>
            </a:r>
            <a:r>
              <a:rPr lang="en-US" altLang="zh-CN" sz="2400" dirty="0">
                <a:solidFill>
                  <a:srgbClr val="006600"/>
                </a:solidFill>
                <a:latin typeface="微软雅黑" panose="020B0503020204020204" pitchFamily="34" charset="-122"/>
                <a:ea typeface="微软雅黑" panose="020B0503020204020204" pitchFamily="34" charset="-122"/>
              </a:rPr>
              <a:t> light, vec3 normal, vec3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a:t>
            </a:r>
          </a:p>
          <a:p>
            <a:pPr lvl="1"/>
            <a:r>
              <a:rPr lang="en-US" altLang="zh-CN" sz="2400" dirty="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 normalize(</a:t>
            </a:r>
            <a:r>
              <a:rPr lang="en-US" altLang="zh-CN" sz="2400" dirty="0" err="1">
                <a:solidFill>
                  <a:srgbClr val="006600"/>
                </a:solidFill>
                <a:latin typeface="微软雅黑" panose="020B0503020204020204" pitchFamily="34" charset="-122"/>
                <a:ea typeface="微软雅黑" panose="020B0503020204020204" pitchFamily="34" charset="-122"/>
              </a:rPr>
              <a:t>light.position</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    float </a:t>
            </a:r>
            <a:r>
              <a:rPr lang="en-US" altLang="zh-CN" sz="2400" dirty="0">
                <a:solidFill>
                  <a:srgbClr val="006600"/>
                </a:solidFill>
                <a:latin typeface="微软雅黑" panose="020B0503020204020204" pitchFamily="34" charset="-122"/>
                <a:ea typeface="微软雅黑" panose="020B0503020204020204" pitchFamily="34" charset="-122"/>
              </a:rPr>
              <a:t>diff = max(dot(normal, </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0.0);</a:t>
            </a:r>
          </a:p>
          <a:p>
            <a:pPr lvl="1">
              <a:lnSpc>
                <a:spcPct val="150000"/>
              </a:lnSpc>
            </a:pPr>
            <a:r>
              <a:rPr lang="pt-BR" altLang="zh-CN" sz="2400" dirty="0" smtClean="0">
                <a:solidFill>
                  <a:srgbClr val="006600"/>
                </a:solidFill>
                <a:latin typeface="微软雅黑" panose="020B0503020204020204" pitchFamily="34" charset="-122"/>
                <a:ea typeface="微软雅黑" panose="020B0503020204020204" pitchFamily="34" charset="-122"/>
              </a:rPr>
              <a:t>    vec3 </a:t>
            </a:r>
            <a:r>
              <a:rPr lang="pt-BR" altLang="zh-CN" sz="2400" dirty="0">
                <a:solidFill>
                  <a:srgbClr val="006600"/>
                </a:solidFill>
                <a:latin typeface="微软雅黑" panose="020B0503020204020204" pitchFamily="34" charset="-122"/>
                <a:ea typeface="微软雅黑" panose="020B0503020204020204" pitchFamily="34" charset="-122"/>
              </a:rPr>
              <a:t>reflectDir = reflect(-lightDir, normal);</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float spec = pow(max(dot(</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reflectDir</a:t>
            </a:r>
            <a:r>
              <a:rPr lang="en-US" altLang="zh-CN" sz="2400" dirty="0">
                <a:solidFill>
                  <a:srgbClr val="006600"/>
                </a:solidFill>
                <a:latin typeface="微软雅黑" panose="020B0503020204020204" pitchFamily="34" charset="-122"/>
                <a:ea typeface="微软雅黑" panose="020B0503020204020204" pitchFamily="34" charset="-122"/>
              </a:rPr>
              <a:t>), 0.0), </a:t>
            </a:r>
            <a:r>
              <a:rPr lang="en-US" altLang="zh-CN" sz="2400" dirty="0" smtClean="0">
                <a:solidFill>
                  <a:srgbClr val="006600"/>
                </a:solidFill>
                <a:latin typeface="微软雅黑" panose="020B0503020204020204" pitchFamily="34" charset="-122"/>
                <a:ea typeface="微软雅黑" panose="020B0503020204020204" pitchFamily="34" charset="-122"/>
              </a:rPr>
              <a:t/>
            </a:r>
            <a:br>
              <a:rPr lang="en-US" altLang="zh-CN" sz="2400" dirty="0" smtClean="0">
                <a:solidFill>
                  <a:srgbClr val="006600"/>
                </a:solidFill>
                <a:latin typeface="微软雅黑" panose="020B0503020204020204" pitchFamily="34" charset="-122"/>
                <a:ea typeface="微软雅黑" panose="020B0503020204020204" pitchFamily="34" charset="-122"/>
              </a:rPr>
            </a:b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err="1" smtClean="0">
                <a:solidFill>
                  <a:srgbClr val="006600"/>
                </a:solidFill>
                <a:latin typeface="微软雅黑" panose="020B0503020204020204" pitchFamily="34" charset="-122"/>
                <a:ea typeface="微软雅黑" panose="020B0503020204020204" pitchFamily="34" charset="-122"/>
              </a:rPr>
              <a:t>material.shininess</a:t>
            </a:r>
            <a:r>
              <a:rPr lang="en-US" altLang="zh-CN" sz="2400" dirty="0" smtClean="0">
                <a:solidFill>
                  <a:srgbClr val="006600"/>
                </a:solidFill>
                <a:latin typeface="微软雅黑" panose="020B0503020204020204" pitchFamily="34" charset="-122"/>
                <a:ea typeface="微软雅黑" panose="020B0503020204020204" pitchFamily="34" charset="-122"/>
              </a:rPr>
              <a:t>);</a:t>
            </a: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263879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801314"/>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多光源</a:t>
            </a:r>
            <a:r>
              <a:rPr lang="zh-CN" altLang="en-US" sz="2800" dirty="0" smtClean="0">
                <a:latin typeface="微软雅黑" panose="020B0503020204020204" pitchFamily="34" charset="-122"/>
                <a:ea typeface="微软雅黑" panose="020B0503020204020204" pitchFamily="34" charset="-122"/>
              </a:rPr>
              <a:t>之聚光灯</a:t>
            </a:r>
            <a:endParaRPr lang="en-US" altLang="zh-CN" sz="2800" dirty="0" smtClean="0"/>
          </a:p>
          <a:p>
            <a:pPr lvl="1"/>
            <a:r>
              <a:rPr lang="en-US" altLang="zh-CN" sz="2400" dirty="0" smtClean="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CalcSpotLight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SpotLight</a:t>
            </a:r>
            <a:r>
              <a:rPr lang="en-US" altLang="zh-CN" sz="2400" dirty="0">
                <a:solidFill>
                  <a:srgbClr val="006600"/>
                </a:solidFill>
                <a:latin typeface="微软雅黑" panose="020B0503020204020204" pitchFamily="34" charset="-122"/>
                <a:ea typeface="微软雅黑" panose="020B0503020204020204" pitchFamily="34" charset="-122"/>
              </a:rPr>
              <a:t> light, vec3 normal, vec3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a:t>
            </a: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    //</a:t>
            </a:r>
            <a:r>
              <a:rPr lang="zh-CN" altLang="en-US" sz="2400" dirty="0" smtClean="0">
                <a:solidFill>
                  <a:srgbClr val="006600"/>
                </a:solidFill>
                <a:latin typeface="微软雅黑" panose="020B0503020204020204" pitchFamily="34" charset="-122"/>
                <a:ea typeface="微软雅黑" panose="020B0503020204020204" pitchFamily="34" charset="-122"/>
              </a:rPr>
              <a:t>衰减</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float distance = length(</a:t>
            </a:r>
            <a:r>
              <a:rPr lang="en-US" altLang="zh-CN" sz="2400" dirty="0" err="1">
                <a:solidFill>
                  <a:srgbClr val="006600"/>
                </a:solidFill>
                <a:latin typeface="微软雅黑" panose="020B0503020204020204" pitchFamily="34" charset="-122"/>
                <a:ea typeface="微软雅黑" panose="020B0503020204020204" pitchFamily="34" charset="-122"/>
              </a:rPr>
              <a:t>light.position</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float attenuation = 1.0 / (</a:t>
            </a:r>
            <a:r>
              <a:rPr lang="en-US" altLang="zh-CN" sz="2400" dirty="0" err="1">
                <a:solidFill>
                  <a:srgbClr val="006600"/>
                </a:solidFill>
                <a:latin typeface="微软雅黑" panose="020B0503020204020204" pitchFamily="34" charset="-122"/>
                <a:ea typeface="微软雅黑" panose="020B0503020204020204" pitchFamily="34" charset="-122"/>
              </a:rPr>
              <a:t>light.constant</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light.linear</a:t>
            </a:r>
            <a:r>
              <a:rPr lang="en-US" altLang="zh-CN" sz="2400" dirty="0">
                <a:solidFill>
                  <a:srgbClr val="006600"/>
                </a:solidFill>
                <a:latin typeface="微软雅黑" panose="020B0503020204020204" pitchFamily="34" charset="-122"/>
                <a:ea typeface="微软雅黑" panose="020B0503020204020204" pitchFamily="34" charset="-122"/>
              </a:rPr>
              <a:t> * distance + </a:t>
            </a:r>
            <a:r>
              <a:rPr lang="en-US" altLang="zh-CN" sz="2400" dirty="0" smtClean="0">
                <a:solidFill>
                  <a:srgbClr val="006600"/>
                </a:solidFill>
                <a:latin typeface="微软雅黑" panose="020B0503020204020204" pitchFamily="34" charset="-122"/>
                <a:ea typeface="微软雅黑" panose="020B0503020204020204" pitchFamily="34" charset="-122"/>
              </a:rPr>
              <a:t/>
            </a:r>
            <a:br>
              <a:rPr lang="en-US" altLang="zh-CN" sz="2400" dirty="0" smtClean="0">
                <a:solidFill>
                  <a:srgbClr val="006600"/>
                </a:solidFill>
                <a:latin typeface="微软雅黑" panose="020B0503020204020204" pitchFamily="34" charset="-122"/>
                <a:ea typeface="微软雅黑" panose="020B0503020204020204" pitchFamily="34" charset="-122"/>
              </a:rPr>
            </a:b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err="1" smtClean="0">
                <a:solidFill>
                  <a:srgbClr val="006600"/>
                </a:solidFill>
                <a:latin typeface="微软雅黑" panose="020B0503020204020204" pitchFamily="34" charset="-122"/>
                <a:ea typeface="微软雅黑" panose="020B0503020204020204" pitchFamily="34" charset="-122"/>
              </a:rPr>
              <a:t>light.quadratic</a:t>
            </a: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a:solidFill>
                  <a:srgbClr val="006600"/>
                </a:solidFill>
                <a:latin typeface="微软雅黑" panose="020B0503020204020204" pitchFamily="34" charset="-122"/>
                <a:ea typeface="微软雅黑" panose="020B0503020204020204" pitchFamily="34" charset="-122"/>
              </a:rPr>
              <a:t>* (distance * distance));    </a:t>
            </a: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6357518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4801314"/>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多光源</a:t>
            </a:r>
            <a:r>
              <a:rPr lang="zh-CN" altLang="en-US" sz="2800" dirty="0" smtClean="0">
                <a:latin typeface="微软雅黑" panose="020B0503020204020204" pitchFamily="34" charset="-122"/>
                <a:ea typeface="微软雅黑" panose="020B0503020204020204" pitchFamily="34" charset="-122"/>
              </a:rPr>
              <a:t>之聚光灯</a:t>
            </a:r>
            <a:endParaRPr lang="en-US" altLang="zh-CN" sz="2800" dirty="0" smtClean="0"/>
          </a:p>
          <a:p>
            <a:pPr lvl="1"/>
            <a:r>
              <a:rPr lang="en-US" altLang="zh-CN" sz="2400" dirty="0" smtClean="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CalcSpotLight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SpotLight</a:t>
            </a:r>
            <a:r>
              <a:rPr lang="en-US" altLang="zh-CN" sz="2400" dirty="0">
                <a:solidFill>
                  <a:srgbClr val="006600"/>
                </a:solidFill>
                <a:latin typeface="微软雅黑" panose="020B0503020204020204" pitchFamily="34" charset="-122"/>
                <a:ea typeface="微软雅黑" panose="020B0503020204020204" pitchFamily="34" charset="-122"/>
              </a:rPr>
              <a:t> light, vec3 normal, vec3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   </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smtClean="0">
                <a:solidFill>
                  <a:srgbClr val="006600"/>
                </a:solidFill>
                <a:latin typeface="微软雅黑" panose="020B0503020204020204" pitchFamily="34" charset="-122"/>
                <a:ea typeface="微软雅黑" panose="020B0503020204020204" pitchFamily="34" charset="-122"/>
              </a:rPr>
              <a:t>//</a:t>
            </a:r>
            <a:r>
              <a:rPr lang="zh-CN" altLang="en-US" sz="2400" dirty="0" smtClean="0">
                <a:solidFill>
                  <a:srgbClr val="006600"/>
                </a:solidFill>
                <a:latin typeface="微软雅黑" panose="020B0503020204020204" pitchFamily="34" charset="-122"/>
                <a:ea typeface="微软雅黑" panose="020B0503020204020204" pitchFamily="34" charset="-122"/>
              </a:rPr>
              <a:t>聚光强度计算</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float theta = dot(</a:t>
            </a:r>
            <a:r>
              <a:rPr lang="en-US" altLang="zh-CN" sz="2400" dirty="0" err="1">
                <a:solidFill>
                  <a:srgbClr val="006600"/>
                </a:solidFill>
                <a:latin typeface="微软雅黑" panose="020B0503020204020204" pitchFamily="34" charset="-122"/>
                <a:ea typeface="微软雅黑" panose="020B0503020204020204" pitchFamily="34" charset="-122"/>
              </a:rPr>
              <a:t>lightDir</a:t>
            </a:r>
            <a:r>
              <a:rPr lang="en-US" altLang="zh-CN" sz="2400" dirty="0">
                <a:solidFill>
                  <a:srgbClr val="006600"/>
                </a:solidFill>
                <a:latin typeface="微软雅黑" panose="020B0503020204020204" pitchFamily="34" charset="-122"/>
                <a:ea typeface="微软雅黑" panose="020B0503020204020204" pitchFamily="34" charset="-122"/>
              </a:rPr>
              <a:t>, normalize(-</a:t>
            </a:r>
            <a:r>
              <a:rPr lang="en-US" altLang="zh-CN" sz="2400" dirty="0" err="1">
                <a:solidFill>
                  <a:srgbClr val="006600"/>
                </a:solidFill>
                <a:latin typeface="微软雅黑" panose="020B0503020204020204" pitchFamily="34" charset="-122"/>
                <a:ea typeface="微软雅黑" panose="020B0503020204020204" pitchFamily="34" charset="-122"/>
              </a:rPr>
              <a:t>light.direction</a:t>
            </a:r>
            <a:r>
              <a:rPr lang="en-US" altLang="zh-CN" sz="2400" dirty="0">
                <a:solidFill>
                  <a:srgbClr val="006600"/>
                </a:solidFill>
                <a:latin typeface="微软雅黑" panose="020B0503020204020204" pitchFamily="34" charset="-122"/>
                <a:ea typeface="微软雅黑" panose="020B0503020204020204" pitchFamily="34" charset="-122"/>
              </a:rPr>
              <a:t>)); </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float epsilon = </a:t>
            </a:r>
            <a:r>
              <a:rPr lang="en-US" altLang="zh-CN" sz="2400" dirty="0" err="1">
                <a:solidFill>
                  <a:srgbClr val="006600"/>
                </a:solidFill>
                <a:latin typeface="微软雅黑" panose="020B0503020204020204" pitchFamily="34" charset="-122"/>
                <a:ea typeface="微软雅黑" panose="020B0503020204020204" pitchFamily="34" charset="-122"/>
              </a:rPr>
              <a:t>light.cutOff</a:t>
            </a:r>
            <a:r>
              <a:rPr lang="en-US" altLang="zh-CN" sz="2400" dirty="0">
                <a:solidFill>
                  <a:srgbClr val="006600"/>
                </a:solidFill>
                <a:latin typeface="微软雅黑" panose="020B0503020204020204" pitchFamily="34" charset="-122"/>
                <a:ea typeface="微软雅黑" panose="020B0503020204020204" pitchFamily="34" charset="-122"/>
              </a:rPr>
              <a:t> - </a:t>
            </a:r>
            <a:r>
              <a:rPr lang="en-US" altLang="zh-CN" sz="2400" dirty="0" err="1">
                <a:solidFill>
                  <a:srgbClr val="006600"/>
                </a:solidFill>
                <a:latin typeface="微软雅黑" panose="020B0503020204020204" pitchFamily="34" charset="-122"/>
                <a:ea typeface="微软雅黑" panose="020B0503020204020204" pitchFamily="34" charset="-122"/>
              </a:rPr>
              <a:t>light.outerCutOff</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float intensity = clamp((theta - </a:t>
            </a:r>
            <a:r>
              <a:rPr lang="en-US" altLang="zh-CN" sz="2400" dirty="0" err="1">
                <a:solidFill>
                  <a:srgbClr val="006600"/>
                </a:solidFill>
                <a:latin typeface="微软雅黑" panose="020B0503020204020204" pitchFamily="34" charset="-122"/>
                <a:ea typeface="微软雅黑" panose="020B0503020204020204" pitchFamily="34" charset="-122"/>
              </a:rPr>
              <a:t>light.outerCutOff</a:t>
            </a:r>
            <a:r>
              <a:rPr lang="en-US" altLang="zh-CN" sz="2400" dirty="0">
                <a:solidFill>
                  <a:srgbClr val="006600"/>
                </a:solidFill>
                <a:latin typeface="微软雅黑" panose="020B0503020204020204" pitchFamily="34" charset="-122"/>
                <a:ea typeface="微软雅黑" panose="020B0503020204020204" pitchFamily="34" charset="-122"/>
              </a:rPr>
              <a:t>) / epsilon, 0.0, 1.0);</a:t>
            </a: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7129953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798510"/>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多光源</a:t>
            </a:r>
            <a:r>
              <a:rPr lang="zh-CN" altLang="en-US" sz="2800" dirty="0" smtClean="0">
                <a:latin typeface="微软雅黑" panose="020B0503020204020204" pitchFamily="34" charset="-122"/>
                <a:ea typeface="微软雅黑" panose="020B0503020204020204" pitchFamily="34" charset="-122"/>
              </a:rPr>
              <a:t>之聚光灯</a:t>
            </a:r>
            <a:endParaRPr lang="en-US" altLang="zh-CN" sz="2800" dirty="0" smtClean="0"/>
          </a:p>
          <a:p>
            <a:pPr lvl="1"/>
            <a:r>
              <a:rPr lang="en-US" altLang="zh-CN" sz="2400" dirty="0" smtClean="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CalcSpotLight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SpotLight</a:t>
            </a:r>
            <a:r>
              <a:rPr lang="en-US" altLang="zh-CN" sz="2400" dirty="0">
                <a:solidFill>
                  <a:srgbClr val="006600"/>
                </a:solidFill>
                <a:latin typeface="微软雅黑" panose="020B0503020204020204" pitchFamily="34" charset="-122"/>
                <a:ea typeface="微软雅黑" panose="020B0503020204020204" pitchFamily="34" charset="-122"/>
              </a:rPr>
              <a:t> light, vec3 normal, vec3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30000"/>
              </a:lnSpc>
            </a:pPr>
            <a:r>
              <a:rPr lang="en-US" altLang="zh-CN" sz="2400" dirty="0" smtClean="0">
                <a:solidFill>
                  <a:srgbClr val="006600"/>
                </a:solidFill>
                <a:latin typeface="微软雅黑" panose="020B0503020204020204" pitchFamily="34" charset="-122"/>
                <a:ea typeface="微软雅黑" panose="020B0503020204020204" pitchFamily="34" charset="-122"/>
              </a:rPr>
              <a:t>{……   </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30000"/>
              </a:lnSpc>
            </a:pPr>
            <a:r>
              <a:rPr lang="en-US" altLang="zh-CN" sz="2400" dirty="0" smtClean="0">
                <a:solidFill>
                  <a:srgbClr val="006600"/>
                </a:solidFill>
                <a:latin typeface="微软雅黑" panose="020B0503020204020204" pitchFamily="34" charset="-122"/>
                <a:ea typeface="微软雅黑" panose="020B0503020204020204" pitchFamily="34" charset="-122"/>
              </a:rPr>
              <a:t>    // </a:t>
            </a:r>
            <a:r>
              <a:rPr lang="zh-CN" altLang="en-US" sz="2400" dirty="0" smtClean="0">
                <a:solidFill>
                  <a:srgbClr val="006600"/>
                </a:solidFill>
                <a:latin typeface="微软雅黑" panose="020B0503020204020204" pitchFamily="34" charset="-122"/>
                <a:ea typeface="微软雅黑" panose="020B0503020204020204" pitchFamily="34" charset="-122"/>
              </a:rPr>
              <a:t>计算</a:t>
            </a:r>
            <a:r>
              <a:rPr lang="zh-CN" altLang="en-US" sz="2400" dirty="0">
                <a:solidFill>
                  <a:srgbClr val="006600"/>
                </a:solidFill>
                <a:latin typeface="微软雅黑" panose="020B0503020204020204" pitchFamily="34" charset="-122"/>
                <a:ea typeface="微软雅黑" panose="020B0503020204020204" pitchFamily="34" charset="-122"/>
              </a:rPr>
              <a:t>光照</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30000"/>
              </a:lnSpc>
            </a:pPr>
            <a:r>
              <a:rPr lang="fr-FR" altLang="zh-CN" sz="2400" dirty="0">
                <a:solidFill>
                  <a:srgbClr val="006600"/>
                </a:solidFill>
                <a:latin typeface="微软雅黑" panose="020B0503020204020204" pitchFamily="34" charset="-122"/>
                <a:ea typeface="微软雅黑" panose="020B0503020204020204" pitchFamily="34" charset="-122"/>
              </a:rPr>
              <a:t>    vec3 ambient = light.ambient * </a:t>
            </a:r>
            <a:r>
              <a:rPr lang="fr-FR" altLang="zh-CN" sz="2400" dirty="0" smtClean="0">
                <a:solidFill>
                  <a:srgbClr val="006600"/>
                </a:solidFill>
                <a:latin typeface="微软雅黑" panose="020B0503020204020204" pitchFamily="34" charset="-122"/>
                <a:ea typeface="微软雅黑" panose="020B0503020204020204" pitchFamily="34" charset="-122"/>
              </a:rPr>
              <a:t/>
            </a:r>
            <a:br>
              <a:rPr lang="fr-FR" altLang="zh-CN" sz="2400" dirty="0" smtClean="0">
                <a:solidFill>
                  <a:srgbClr val="006600"/>
                </a:solidFill>
                <a:latin typeface="微软雅黑" panose="020B0503020204020204" pitchFamily="34" charset="-122"/>
                <a:ea typeface="微软雅黑" panose="020B0503020204020204" pitchFamily="34" charset="-122"/>
              </a:rPr>
            </a:br>
            <a:r>
              <a:rPr lang="fr-FR" altLang="zh-CN" sz="2400" dirty="0" smtClean="0">
                <a:solidFill>
                  <a:srgbClr val="006600"/>
                </a:solidFill>
                <a:latin typeface="微软雅黑" panose="020B0503020204020204" pitchFamily="34" charset="-122"/>
                <a:ea typeface="微软雅黑" panose="020B0503020204020204" pitchFamily="34" charset="-122"/>
              </a:rPr>
              <a:t>                              vec3(texture(material.diffuse</a:t>
            </a:r>
            <a:r>
              <a:rPr lang="fr-FR" altLang="zh-CN" sz="2400" dirty="0">
                <a:solidFill>
                  <a:srgbClr val="006600"/>
                </a:solidFill>
                <a:latin typeface="微软雅黑" panose="020B0503020204020204" pitchFamily="34" charset="-122"/>
                <a:ea typeface="微软雅黑" panose="020B0503020204020204" pitchFamily="34" charset="-122"/>
              </a:rPr>
              <a:t>, </a:t>
            </a:r>
            <a:r>
              <a:rPr lang="fr-FR" altLang="zh-CN" sz="2400" dirty="0" smtClean="0">
                <a:solidFill>
                  <a:srgbClr val="006600"/>
                </a:solidFill>
                <a:latin typeface="微软雅黑" panose="020B0503020204020204" pitchFamily="34" charset="-122"/>
                <a:ea typeface="微软雅黑" panose="020B0503020204020204" pitchFamily="34" charset="-122"/>
              </a:rPr>
              <a:t>TexCoords</a:t>
            </a:r>
            <a:r>
              <a:rPr lang="fr-FR" altLang="zh-CN" sz="2400" dirty="0">
                <a:solidFill>
                  <a:srgbClr val="006600"/>
                </a:solidFill>
                <a:latin typeface="微软雅黑" panose="020B0503020204020204" pitchFamily="34" charset="-122"/>
                <a:ea typeface="微软雅黑" panose="020B0503020204020204" pitchFamily="34" charset="-122"/>
              </a:rPr>
              <a:t>));</a:t>
            </a:r>
          </a:p>
          <a:p>
            <a:pPr lvl="1">
              <a:lnSpc>
                <a:spcPct val="130000"/>
              </a:lnSpc>
            </a:pPr>
            <a:r>
              <a:rPr lang="fr-FR" altLang="zh-CN" sz="2400" dirty="0">
                <a:solidFill>
                  <a:srgbClr val="006600"/>
                </a:solidFill>
                <a:latin typeface="微软雅黑" panose="020B0503020204020204" pitchFamily="34" charset="-122"/>
                <a:ea typeface="微软雅黑" panose="020B0503020204020204" pitchFamily="34" charset="-122"/>
              </a:rPr>
              <a:t>    vec3 diffuse = light.diffuse * diff * </a:t>
            </a:r>
            <a:r>
              <a:rPr lang="fr-FR" altLang="zh-CN" sz="2400" dirty="0" smtClean="0">
                <a:solidFill>
                  <a:srgbClr val="006600"/>
                </a:solidFill>
                <a:latin typeface="微软雅黑" panose="020B0503020204020204" pitchFamily="34" charset="-122"/>
                <a:ea typeface="微软雅黑" panose="020B0503020204020204" pitchFamily="34" charset="-122"/>
              </a:rPr>
              <a:t/>
            </a:r>
            <a:br>
              <a:rPr lang="fr-FR" altLang="zh-CN" sz="2400" dirty="0" smtClean="0">
                <a:solidFill>
                  <a:srgbClr val="006600"/>
                </a:solidFill>
                <a:latin typeface="微软雅黑" panose="020B0503020204020204" pitchFamily="34" charset="-122"/>
                <a:ea typeface="微软雅黑" panose="020B0503020204020204" pitchFamily="34" charset="-122"/>
              </a:rPr>
            </a:br>
            <a:r>
              <a:rPr lang="fr-FR" altLang="zh-CN" sz="2400" dirty="0" smtClean="0">
                <a:solidFill>
                  <a:srgbClr val="006600"/>
                </a:solidFill>
                <a:latin typeface="微软雅黑" panose="020B0503020204020204" pitchFamily="34" charset="-122"/>
                <a:ea typeface="微软雅黑" panose="020B0503020204020204" pitchFamily="34" charset="-122"/>
              </a:rPr>
              <a:t>                            vec3(texture(material.diffuse</a:t>
            </a:r>
            <a:r>
              <a:rPr lang="fr-FR" altLang="zh-CN" sz="2400" dirty="0">
                <a:solidFill>
                  <a:srgbClr val="006600"/>
                </a:solidFill>
                <a:latin typeface="微软雅黑" panose="020B0503020204020204" pitchFamily="34" charset="-122"/>
                <a:ea typeface="微软雅黑" panose="020B0503020204020204" pitchFamily="34" charset="-122"/>
              </a:rPr>
              <a:t>, TexCoords));</a:t>
            </a:r>
          </a:p>
          <a:p>
            <a:pPr lvl="1">
              <a:lnSpc>
                <a:spcPct val="130000"/>
              </a:lnSpc>
            </a:pPr>
            <a:r>
              <a:rPr lang="en-US" altLang="zh-CN" sz="2400" dirty="0">
                <a:solidFill>
                  <a:srgbClr val="006600"/>
                </a:solidFill>
                <a:latin typeface="微软雅黑" panose="020B0503020204020204" pitchFamily="34" charset="-122"/>
                <a:ea typeface="微软雅黑" panose="020B0503020204020204" pitchFamily="34" charset="-122"/>
              </a:rPr>
              <a:t>    vec3 specular = </a:t>
            </a:r>
            <a:r>
              <a:rPr lang="en-US" altLang="zh-CN" sz="2400" dirty="0" err="1">
                <a:solidFill>
                  <a:srgbClr val="006600"/>
                </a:solidFill>
                <a:latin typeface="微软雅黑" panose="020B0503020204020204" pitchFamily="34" charset="-122"/>
                <a:ea typeface="微软雅黑" panose="020B0503020204020204" pitchFamily="34" charset="-122"/>
              </a:rPr>
              <a:t>light.specular</a:t>
            </a:r>
            <a:r>
              <a:rPr lang="en-US" altLang="zh-CN" sz="2400" dirty="0">
                <a:solidFill>
                  <a:srgbClr val="006600"/>
                </a:solidFill>
                <a:latin typeface="微软雅黑" panose="020B0503020204020204" pitchFamily="34" charset="-122"/>
                <a:ea typeface="微软雅黑" panose="020B0503020204020204" pitchFamily="34" charset="-122"/>
              </a:rPr>
              <a:t> * spec </a:t>
            </a:r>
            <a:r>
              <a:rPr lang="en-US" altLang="zh-CN" sz="2400" dirty="0" smtClean="0">
                <a:solidFill>
                  <a:srgbClr val="006600"/>
                </a:solidFill>
                <a:latin typeface="微软雅黑" panose="020B0503020204020204" pitchFamily="34" charset="-122"/>
                <a:ea typeface="微软雅黑" panose="020B0503020204020204" pitchFamily="34" charset="-122"/>
              </a:rPr>
              <a:t>*</a:t>
            </a:r>
            <a:br>
              <a:rPr lang="en-US" altLang="zh-CN" sz="2400" dirty="0" smtClean="0">
                <a:solidFill>
                  <a:srgbClr val="006600"/>
                </a:solidFill>
                <a:latin typeface="微软雅黑" panose="020B0503020204020204" pitchFamily="34" charset="-122"/>
                <a:ea typeface="微软雅黑" panose="020B0503020204020204" pitchFamily="34" charset="-122"/>
              </a:rPr>
            </a:br>
            <a:r>
              <a:rPr lang="en-US" altLang="zh-CN" sz="2400" dirty="0" smtClean="0">
                <a:solidFill>
                  <a:srgbClr val="006600"/>
                </a:solidFill>
                <a:latin typeface="微软雅黑" panose="020B0503020204020204" pitchFamily="34" charset="-122"/>
                <a:ea typeface="微软雅黑" panose="020B0503020204020204" pitchFamily="34" charset="-122"/>
              </a:rPr>
              <a:t>                               </a:t>
            </a:r>
            <a:r>
              <a:rPr lang="en-US" altLang="zh-CN" sz="2400" dirty="0">
                <a:solidFill>
                  <a:srgbClr val="006600"/>
                </a:solidFill>
                <a:latin typeface="微软雅黑" panose="020B0503020204020204" pitchFamily="34" charset="-122"/>
                <a:ea typeface="微软雅黑" panose="020B0503020204020204" pitchFamily="34" charset="-122"/>
              </a:rPr>
              <a:t>vec3(texture(</a:t>
            </a:r>
            <a:r>
              <a:rPr lang="en-US" altLang="zh-CN" sz="2400" dirty="0" err="1">
                <a:solidFill>
                  <a:srgbClr val="006600"/>
                </a:solidFill>
                <a:latin typeface="微软雅黑" panose="020B0503020204020204" pitchFamily="34" charset="-122"/>
                <a:ea typeface="微软雅黑" panose="020B0503020204020204" pitchFamily="34" charset="-122"/>
              </a:rPr>
              <a:t>material.specular</a:t>
            </a:r>
            <a:r>
              <a:rPr lang="en-US" altLang="zh-CN" sz="2400" dirty="0">
                <a:solidFill>
                  <a:srgbClr val="006600"/>
                </a:solidFill>
                <a:latin typeface="微软雅黑" panose="020B0503020204020204" pitchFamily="34" charset="-122"/>
                <a:ea typeface="微软雅黑" panose="020B0503020204020204" pitchFamily="34" charset="-122"/>
              </a:rPr>
              <a:t>, </a:t>
            </a:r>
            <a:r>
              <a:rPr lang="en-US" altLang="zh-CN" sz="2400" dirty="0" err="1">
                <a:solidFill>
                  <a:srgbClr val="006600"/>
                </a:solidFill>
                <a:latin typeface="微软雅黑" panose="020B0503020204020204" pitchFamily="34" charset="-122"/>
                <a:ea typeface="微软雅黑" panose="020B0503020204020204" pitchFamily="34" charset="-122"/>
              </a:rPr>
              <a:t>TexCoords</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30000"/>
              </a:lnSpc>
            </a:pPr>
            <a:r>
              <a:rPr lang="en-US" altLang="zh-CN" sz="2400" dirty="0" smtClean="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9924971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5355312"/>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多光源</a:t>
            </a:r>
            <a:r>
              <a:rPr lang="zh-CN" altLang="en-US" sz="2800" dirty="0" smtClean="0">
                <a:latin typeface="微软雅黑" panose="020B0503020204020204" pitchFamily="34" charset="-122"/>
                <a:ea typeface="微软雅黑" panose="020B0503020204020204" pitchFamily="34" charset="-122"/>
              </a:rPr>
              <a:t>之聚光灯</a:t>
            </a:r>
            <a:endParaRPr lang="en-US" altLang="zh-CN" sz="2800" dirty="0" smtClean="0"/>
          </a:p>
          <a:p>
            <a:pPr lvl="1"/>
            <a:r>
              <a:rPr lang="en-US" altLang="zh-CN" sz="2400" dirty="0" smtClean="0">
                <a:solidFill>
                  <a:srgbClr val="006600"/>
                </a:solidFill>
                <a:latin typeface="微软雅黑" panose="020B0503020204020204" pitchFamily="34" charset="-122"/>
                <a:ea typeface="微软雅黑" panose="020B0503020204020204" pitchFamily="34" charset="-122"/>
              </a:rPr>
              <a:t>vec3 </a:t>
            </a:r>
            <a:r>
              <a:rPr lang="en-US" altLang="zh-CN" sz="2400" dirty="0" err="1">
                <a:solidFill>
                  <a:srgbClr val="006600"/>
                </a:solidFill>
                <a:latin typeface="微软雅黑" panose="020B0503020204020204" pitchFamily="34" charset="-122"/>
                <a:ea typeface="微软雅黑" panose="020B0503020204020204" pitchFamily="34" charset="-122"/>
              </a:rPr>
              <a:t>CalcSpotLight</a:t>
            </a:r>
            <a:r>
              <a:rPr lang="en-US" altLang="zh-CN" sz="2400" dirty="0">
                <a:solidFill>
                  <a:srgbClr val="006600"/>
                </a:solidFill>
                <a:latin typeface="微软雅黑" panose="020B0503020204020204" pitchFamily="34" charset="-122"/>
                <a:ea typeface="微软雅黑" panose="020B0503020204020204" pitchFamily="34" charset="-122"/>
              </a:rPr>
              <a:t>(</a:t>
            </a:r>
            <a:r>
              <a:rPr lang="en-US" altLang="zh-CN" sz="2400" dirty="0" err="1">
                <a:solidFill>
                  <a:srgbClr val="006600"/>
                </a:solidFill>
                <a:latin typeface="微软雅黑" panose="020B0503020204020204" pitchFamily="34" charset="-122"/>
                <a:ea typeface="微软雅黑" panose="020B0503020204020204" pitchFamily="34" charset="-122"/>
              </a:rPr>
              <a:t>SpotLight</a:t>
            </a:r>
            <a:r>
              <a:rPr lang="en-US" altLang="zh-CN" sz="2400" dirty="0">
                <a:solidFill>
                  <a:srgbClr val="006600"/>
                </a:solidFill>
                <a:latin typeface="微软雅黑" panose="020B0503020204020204" pitchFamily="34" charset="-122"/>
                <a:ea typeface="微软雅黑" panose="020B0503020204020204" pitchFamily="34" charset="-122"/>
              </a:rPr>
              <a:t> light, vec3 normal, vec3 </a:t>
            </a:r>
            <a:r>
              <a:rPr lang="en-US" altLang="zh-CN" sz="2400" dirty="0" err="1">
                <a:solidFill>
                  <a:srgbClr val="006600"/>
                </a:solidFill>
                <a:latin typeface="微软雅黑" panose="020B0503020204020204" pitchFamily="34" charset="-122"/>
                <a:ea typeface="微软雅黑" panose="020B0503020204020204" pitchFamily="34" charset="-122"/>
              </a:rPr>
              <a:t>fragPos</a:t>
            </a:r>
            <a:r>
              <a:rPr lang="en-US" altLang="zh-CN" sz="2400" dirty="0">
                <a:solidFill>
                  <a:srgbClr val="006600"/>
                </a:solidFill>
                <a:latin typeface="微软雅黑" panose="020B0503020204020204" pitchFamily="34" charset="-122"/>
                <a:ea typeface="微软雅黑" panose="020B0503020204020204" pitchFamily="34" charset="-122"/>
              </a:rPr>
              <a:t>, vec3 </a:t>
            </a:r>
            <a:r>
              <a:rPr lang="en-US" altLang="zh-CN" sz="2400" dirty="0" err="1">
                <a:solidFill>
                  <a:srgbClr val="006600"/>
                </a:solidFill>
                <a:latin typeface="微软雅黑" panose="020B0503020204020204" pitchFamily="34" charset="-122"/>
                <a:ea typeface="微软雅黑" panose="020B0503020204020204" pitchFamily="34" charset="-122"/>
              </a:rPr>
              <a:t>viewDir</a:t>
            </a:r>
            <a:r>
              <a:rPr lang="en-US" altLang="zh-CN" sz="2400" dirty="0">
                <a:solidFill>
                  <a:srgbClr val="006600"/>
                </a:solidFill>
                <a:latin typeface="微软雅黑" panose="020B0503020204020204" pitchFamily="34" charset="-122"/>
                <a:ea typeface="微软雅黑" panose="020B0503020204020204" pitchFamily="34" charset="-122"/>
              </a:rPr>
              <a:t>)</a:t>
            </a: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   </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    // </a:t>
            </a:r>
            <a:r>
              <a:rPr lang="zh-CN" altLang="en-US" sz="2400" dirty="0" smtClean="0">
                <a:solidFill>
                  <a:srgbClr val="006600"/>
                </a:solidFill>
                <a:latin typeface="微软雅黑" panose="020B0503020204020204" pitchFamily="34" charset="-122"/>
                <a:ea typeface="微软雅黑" panose="020B0503020204020204" pitchFamily="34" charset="-122"/>
              </a:rPr>
              <a:t>计算结果</a:t>
            </a:r>
            <a:endParaRPr lang="en-US" altLang="zh-CN" sz="2400" dirty="0">
              <a:solidFill>
                <a:srgbClr val="006600"/>
              </a:solidFill>
              <a:latin typeface="微软雅黑" panose="020B0503020204020204" pitchFamily="34" charset="-122"/>
              <a:ea typeface="微软雅黑" panose="020B0503020204020204" pitchFamily="34" charset="-122"/>
            </a:endParaRPr>
          </a:p>
          <a:p>
            <a:pPr lvl="1">
              <a:lnSpc>
                <a:spcPct val="150000"/>
              </a:lnSpc>
            </a:pPr>
            <a:r>
              <a:rPr lang="en-US" altLang="zh-CN" sz="2400" dirty="0" smtClean="0">
                <a:solidFill>
                  <a:srgbClr val="006600"/>
                </a:solidFill>
                <a:latin typeface="微软雅黑" panose="020B0503020204020204" pitchFamily="34" charset="-122"/>
                <a:ea typeface="微软雅黑" panose="020B0503020204020204" pitchFamily="34" charset="-122"/>
              </a:rPr>
              <a:t>    ambient </a:t>
            </a:r>
            <a:r>
              <a:rPr lang="en-US" altLang="zh-CN" sz="2400" dirty="0">
                <a:solidFill>
                  <a:srgbClr val="006600"/>
                </a:solidFill>
                <a:latin typeface="微软雅黑" panose="020B0503020204020204" pitchFamily="34" charset="-122"/>
                <a:ea typeface="微软雅黑" panose="020B0503020204020204" pitchFamily="34" charset="-122"/>
              </a:rPr>
              <a:t>*= attenuation * intensity;</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diffuse *= attenuation * intensity;</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specular *= attenuation * intensity;</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    return (ambient + diffuse + specular);</a:t>
            </a:r>
          </a:p>
          <a:p>
            <a:pPr lvl="1">
              <a:lnSpc>
                <a:spcPct val="150000"/>
              </a:lnSpc>
            </a:pPr>
            <a:r>
              <a:rPr lang="en-US" altLang="zh-CN" sz="2400" dirty="0">
                <a:solidFill>
                  <a:srgbClr val="006600"/>
                </a:solidFill>
                <a:latin typeface="微软雅黑" panose="020B0503020204020204" pitchFamily="34" charset="-122"/>
                <a:ea typeface="微软雅黑" panose="020B0503020204020204" pitchFamily="34" charset="-122"/>
              </a:rPr>
              <a:t>}</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9238675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04</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9" name="矩形 48"/>
          <p:cNvSpPr/>
          <p:nvPr/>
        </p:nvSpPr>
        <p:spPr>
          <a:xfrm>
            <a:off x="934361" y="1095473"/>
            <a:ext cx="10932742" cy="662554"/>
          </a:xfrm>
          <a:prstGeom prst="rect">
            <a:avLst/>
          </a:prstGeom>
        </p:spPr>
        <p:txBody>
          <a:bodyPr wrap="square">
            <a:spAutoFit/>
            <a:scene3d>
              <a:camera prst="orthographicFront"/>
              <a:lightRig rig="threePt" dir="t"/>
            </a:scene3d>
            <a:sp3d contourW="6350"/>
          </a:bodyPr>
          <a:lstStyle/>
          <a:p>
            <a:pPr marL="457200" indent="-457200">
              <a:lnSpc>
                <a:spcPct val="150000"/>
              </a:lnSpc>
              <a:buClr>
                <a:schemeClr val="accent1"/>
              </a:buClr>
              <a:buFont typeface="Wingdings" panose="05000000000000000000" pitchFamily="2" charset="2"/>
              <a:buChar char="p"/>
            </a:pPr>
            <a:r>
              <a:rPr lang="zh-CN" altLang="en-US" sz="2800" dirty="0" smtClean="0">
                <a:latin typeface="微软雅黑" panose="020B0503020204020204" pitchFamily="34" charset="-122"/>
                <a:ea typeface="微软雅黑" panose="020B0503020204020204" pitchFamily="34" charset="-122"/>
              </a:rPr>
              <a:t>实例</a:t>
            </a:r>
            <a:endParaRPr lang="zh-CN" altLang="en-US" sz="2400" dirty="0">
              <a:solidFill>
                <a:srgbClr val="006600"/>
              </a:solidFill>
              <a:latin typeface="微软雅黑" panose="020B0503020204020204" pitchFamily="34" charset="-122"/>
              <a:ea typeface="微软雅黑" panose="020B0503020204020204" pitchFamily="34" charset="-122"/>
            </a:endParaRPr>
          </a:p>
        </p:txBody>
      </p:sp>
      <p:sp>
        <p:nvSpPr>
          <p:cNvPr id="9"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305" t="13748" r="3495" b="3459"/>
          <a:stretch/>
        </p:blipFill>
        <p:spPr>
          <a:xfrm>
            <a:off x="6735349" y="2154875"/>
            <a:ext cx="5456651" cy="3755554"/>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2004" t="7052" r="8354" b="2480"/>
          <a:stretch/>
        </p:blipFill>
        <p:spPr>
          <a:xfrm>
            <a:off x="668879" y="2154875"/>
            <a:ext cx="5393992" cy="4262870"/>
          </a:xfrm>
          <a:prstGeom prst="rect">
            <a:avLst/>
          </a:prstGeom>
        </p:spPr>
      </p:pic>
    </p:spTree>
    <p:extLst>
      <p:ext uri="{BB962C8B-B14F-4D97-AF65-F5344CB8AC3E}">
        <p14:creationId xmlns:p14="http://schemas.microsoft.com/office/powerpoint/2010/main" val="6895991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p:cNvSpPr/>
          <p:nvPr/>
        </p:nvSpPr>
        <p:spPr>
          <a:xfrm rot="2700000">
            <a:off x="4021881" y="3484071"/>
            <a:ext cx="6764267" cy="6764267"/>
          </a:xfrm>
          <a:custGeom>
            <a:avLst/>
            <a:gdLst>
              <a:gd name="connsiteX0" fmla="*/ 210727 w 6764267"/>
              <a:gd name="connsiteY0" fmla="*/ 210726 h 6764267"/>
              <a:gd name="connsiteX1" fmla="*/ 719464 w 6764267"/>
              <a:gd name="connsiteY1" fmla="*/ 0 h 6764267"/>
              <a:gd name="connsiteX2" fmla="*/ 6764267 w 6764267"/>
              <a:gd name="connsiteY2" fmla="*/ 0 h 6764267"/>
              <a:gd name="connsiteX3" fmla="*/ 0 w 6764267"/>
              <a:gd name="connsiteY3" fmla="*/ 6764267 h 6764267"/>
              <a:gd name="connsiteX4" fmla="*/ 0 w 6764267"/>
              <a:gd name="connsiteY4" fmla="*/ 719463 h 6764267"/>
              <a:gd name="connsiteX5" fmla="*/ 210727 w 6764267"/>
              <a:gd name="connsiteY5" fmla="*/ 210726 h 6764267"/>
              <a:gd name="connsiteX0" fmla="*/ 210727 w 6764267"/>
              <a:gd name="connsiteY0" fmla="*/ 210726 h 6764267"/>
              <a:gd name="connsiteX1" fmla="*/ 719464 w 6764267"/>
              <a:gd name="connsiteY1" fmla="*/ 0 h 6764267"/>
              <a:gd name="connsiteX2" fmla="*/ 6764267 w 6764267"/>
              <a:gd name="connsiteY2" fmla="*/ 0 h 6764267"/>
              <a:gd name="connsiteX3" fmla="*/ 3308399 w 6764267"/>
              <a:gd name="connsiteY3" fmla="*/ 3454528 h 6764267"/>
              <a:gd name="connsiteX4" fmla="*/ 0 w 6764267"/>
              <a:gd name="connsiteY4" fmla="*/ 6764267 h 6764267"/>
              <a:gd name="connsiteX5" fmla="*/ 0 w 6764267"/>
              <a:gd name="connsiteY5" fmla="*/ 719463 h 6764267"/>
              <a:gd name="connsiteX6" fmla="*/ 210727 w 6764267"/>
              <a:gd name="connsiteY6" fmla="*/ 210726 h 6764267"/>
              <a:gd name="connsiteX0" fmla="*/ 3308399 w 6764267"/>
              <a:gd name="connsiteY0" fmla="*/ 3454528 h 6764267"/>
              <a:gd name="connsiteX1" fmla="*/ 0 w 6764267"/>
              <a:gd name="connsiteY1" fmla="*/ 6764267 h 6764267"/>
              <a:gd name="connsiteX2" fmla="*/ 0 w 6764267"/>
              <a:gd name="connsiteY2" fmla="*/ 719463 h 6764267"/>
              <a:gd name="connsiteX3" fmla="*/ 210727 w 6764267"/>
              <a:gd name="connsiteY3" fmla="*/ 210726 h 6764267"/>
              <a:gd name="connsiteX4" fmla="*/ 719464 w 6764267"/>
              <a:gd name="connsiteY4" fmla="*/ 0 h 6764267"/>
              <a:gd name="connsiteX5" fmla="*/ 6764267 w 6764267"/>
              <a:gd name="connsiteY5" fmla="*/ 0 h 6764267"/>
              <a:gd name="connsiteX6" fmla="*/ 3399839 w 6764267"/>
              <a:gd name="connsiteY6" fmla="*/ 3545968 h 6764267"/>
              <a:gd name="connsiteX0" fmla="*/ 3308399 w 6764267"/>
              <a:gd name="connsiteY0" fmla="*/ 3454528 h 6764267"/>
              <a:gd name="connsiteX1" fmla="*/ 0 w 6764267"/>
              <a:gd name="connsiteY1" fmla="*/ 6764267 h 6764267"/>
              <a:gd name="connsiteX2" fmla="*/ 0 w 6764267"/>
              <a:gd name="connsiteY2" fmla="*/ 719463 h 6764267"/>
              <a:gd name="connsiteX3" fmla="*/ 210727 w 6764267"/>
              <a:gd name="connsiteY3" fmla="*/ 210726 h 6764267"/>
              <a:gd name="connsiteX4" fmla="*/ 719464 w 6764267"/>
              <a:gd name="connsiteY4" fmla="*/ 0 h 6764267"/>
              <a:gd name="connsiteX5" fmla="*/ 6764267 w 6764267"/>
              <a:gd name="connsiteY5" fmla="*/ 0 h 6764267"/>
              <a:gd name="connsiteX0" fmla="*/ 0 w 6764267"/>
              <a:gd name="connsiteY0" fmla="*/ 6764267 h 6764267"/>
              <a:gd name="connsiteX1" fmla="*/ 0 w 6764267"/>
              <a:gd name="connsiteY1" fmla="*/ 719463 h 6764267"/>
              <a:gd name="connsiteX2" fmla="*/ 210727 w 6764267"/>
              <a:gd name="connsiteY2" fmla="*/ 210726 h 6764267"/>
              <a:gd name="connsiteX3" fmla="*/ 719464 w 6764267"/>
              <a:gd name="connsiteY3" fmla="*/ 0 h 6764267"/>
              <a:gd name="connsiteX4" fmla="*/ 6764267 w 6764267"/>
              <a:gd name="connsiteY4" fmla="*/ 0 h 6764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4267" h="6764267">
                <a:moveTo>
                  <a:pt x="0" y="6764267"/>
                </a:moveTo>
                <a:lnTo>
                  <a:pt x="0" y="719463"/>
                </a:lnTo>
                <a:cubicBezTo>
                  <a:pt x="0" y="520789"/>
                  <a:pt x="80529" y="340923"/>
                  <a:pt x="210727" y="210726"/>
                </a:cubicBezTo>
                <a:cubicBezTo>
                  <a:pt x="340924" y="80529"/>
                  <a:pt x="520790" y="0"/>
                  <a:pt x="719464" y="0"/>
                </a:cubicBezTo>
                <a:lnTo>
                  <a:pt x="6764267" y="0"/>
                </a:lnTo>
              </a:path>
            </a:pathLst>
          </a:custGeom>
          <a:ln w="152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 name="文本框 5"/>
          <p:cNvSpPr txBox="1"/>
          <p:nvPr/>
        </p:nvSpPr>
        <p:spPr>
          <a:xfrm>
            <a:off x="852615" y="2514443"/>
            <a:ext cx="3877985" cy="830997"/>
          </a:xfrm>
          <a:prstGeom prst="rect">
            <a:avLst/>
          </a:prstGeom>
          <a:noFill/>
        </p:spPr>
        <p:txBody>
          <a:bodyPr wrap="none" rtlCol="0">
            <a:spAutoFit/>
            <a:scene3d>
              <a:camera prst="orthographicFront"/>
              <a:lightRig rig="threePt" dir="t"/>
            </a:scene3d>
            <a:sp3d contourW="6350"/>
          </a:bodyPr>
          <a:lstStyle>
            <a:defPPr>
              <a:defRPr lang="zh-CN"/>
            </a:defPPr>
            <a:lvl1pPr>
              <a:defRPr sz="2800" b="1">
                <a:solidFill>
                  <a:schemeClr val="tx1">
                    <a:lumMod val="75000"/>
                    <a:lumOff val="25000"/>
                  </a:schemeClr>
                </a:solidFill>
              </a:defRPr>
            </a:lvl1pPr>
          </a:lstStyle>
          <a:p>
            <a:r>
              <a:rPr lang="zh-CN" altLang="en-US" sz="4800" dirty="0">
                <a:solidFill>
                  <a:schemeClr val="accent1"/>
                </a:solidFill>
              </a:rPr>
              <a:t>感谢您的观看</a:t>
            </a:r>
          </a:p>
        </p:txBody>
      </p:sp>
      <p:pic>
        <p:nvPicPr>
          <p:cNvPr id="3" name="图片占位符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5804" b="15804"/>
          <a:stretch>
            <a:fillRect/>
          </a:stretch>
        </p:blipFill>
        <p:spPr/>
      </p:pic>
      <p:pic>
        <p:nvPicPr>
          <p:cNvPr id="5" name="图片占位符 4"/>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16293" r="16293"/>
          <a:stretch>
            <a:fillRect/>
          </a:stretch>
        </p:blipFill>
        <p:spPr/>
      </p:pic>
      <p:pic>
        <p:nvPicPr>
          <p:cNvPr id="15" name="图片占位符 14"/>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34071" r="34071"/>
          <a:stretch>
            <a:fillRect/>
          </a:stretch>
        </p:blipFill>
        <p:spPr/>
      </p:pic>
    </p:spTree>
    <p:extLst>
      <p:ext uri="{BB962C8B-B14F-4D97-AF65-F5344CB8AC3E}">
        <p14:creationId xmlns:p14="http://schemas.microsoft.com/office/powerpoint/2010/main" val="38897151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光学</a:t>
            </a:r>
            <a:r>
              <a:rPr lang="zh-CN" altLang="en-US" sz="3200" b="1" dirty="0">
                <a:solidFill>
                  <a:srgbClr val="2980B9"/>
                </a:solidFill>
              </a:rPr>
              <a:t>基础</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光强（度）：描述物体表面朝某方向辐射光的颜色，它既能表示光能大小又能表示其色彩组成的</a:t>
            </a:r>
            <a:r>
              <a:rPr kumimoji="1" lang="zh-CN" altLang="en-US" sz="2800" dirty="0" smtClean="0">
                <a:latin typeface="Times New Roman" panose="02020603050405020304" pitchFamily="18" charset="0"/>
              </a:rPr>
              <a:t>物理量</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光照模型</a:t>
            </a:r>
            <a:r>
              <a:rPr kumimoji="1" lang="zh-CN" altLang="en-US" sz="2800" dirty="0">
                <a:latin typeface="Times New Roman" panose="02020603050405020304" pitchFamily="18" charset="0"/>
              </a:rPr>
              <a:t>（</a:t>
            </a:r>
            <a:r>
              <a:rPr kumimoji="1" lang="en-US" altLang="zh-CN" sz="2800" dirty="0">
                <a:latin typeface="Times New Roman" panose="02020603050405020304" pitchFamily="18" charset="0"/>
              </a:rPr>
              <a:t>Illumination model），</a:t>
            </a:r>
            <a:r>
              <a:rPr kumimoji="1" lang="zh-CN" altLang="en-US" sz="2800" dirty="0">
                <a:latin typeface="Times New Roman" panose="02020603050405020304" pitchFamily="18" charset="0"/>
              </a:rPr>
              <a:t>也称明暗模型，主要用于物体表面某点处的光强度</a:t>
            </a:r>
            <a:r>
              <a:rPr kumimoji="1" lang="zh-CN" altLang="en-US" sz="2800" dirty="0" smtClean="0">
                <a:latin typeface="Times New Roman" panose="02020603050405020304" pitchFamily="18" charset="0"/>
              </a:rPr>
              <a:t>计算</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简单光照模型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整体</a:t>
            </a:r>
            <a:r>
              <a:rPr kumimoji="1" lang="zh-CN" altLang="en-US" sz="2800" dirty="0" smtClean="0">
                <a:latin typeface="Times New Roman" panose="02020603050405020304" pitchFamily="18" charset="0"/>
              </a:rPr>
              <a:t>光照模型</a:t>
            </a:r>
            <a:endParaRPr kumimoji="1" lang="zh-CN" altLang="en-US"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endParaRPr lang="en-US" altLang="zh-CN" sz="2800" dirty="0"/>
          </a:p>
        </p:txBody>
      </p:sp>
    </p:spTree>
    <p:extLst>
      <p:ext uri="{BB962C8B-B14F-4D97-AF65-F5344CB8AC3E}">
        <p14:creationId xmlns:p14="http://schemas.microsoft.com/office/powerpoint/2010/main" val="27653370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p:cNvSpPr/>
          <p:nvPr/>
        </p:nvSpPr>
        <p:spPr>
          <a:xfrm rot="2700000">
            <a:off x="-803840" y="-755763"/>
            <a:ext cx="5428563" cy="5833960"/>
          </a:xfrm>
          <a:custGeom>
            <a:avLst/>
            <a:gdLst>
              <a:gd name="connsiteX0" fmla="*/ 0 w 5428563"/>
              <a:gd name="connsiteY0" fmla="*/ 2574839 h 5504327"/>
              <a:gd name="connsiteX1" fmla="*/ 2574839 w 5428563"/>
              <a:gd name="connsiteY1" fmla="*/ 0 h 5504327"/>
              <a:gd name="connsiteX2" fmla="*/ 4511157 w 5428563"/>
              <a:gd name="connsiteY2" fmla="*/ 0 h 5504327"/>
              <a:gd name="connsiteX3" fmla="*/ 5428563 w 5428563"/>
              <a:gd name="connsiteY3" fmla="*/ 917406 h 5504327"/>
              <a:gd name="connsiteX4" fmla="*/ 5428563 w 5428563"/>
              <a:gd name="connsiteY4" fmla="*/ 4586921 h 5504327"/>
              <a:gd name="connsiteX5" fmla="*/ 4511157 w 5428563"/>
              <a:gd name="connsiteY5" fmla="*/ 5504327 h 5504327"/>
              <a:gd name="connsiteX6" fmla="*/ 2929489 w 5428563"/>
              <a:gd name="connsiteY6" fmla="*/ 5504327 h 550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8563" h="5504327">
                <a:moveTo>
                  <a:pt x="0" y="2574839"/>
                </a:moveTo>
                <a:lnTo>
                  <a:pt x="2574839" y="0"/>
                </a:lnTo>
                <a:lnTo>
                  <a:pt x="4511157" y="0"/>
                </a:lnTo>
                <a:cubicBezTo>
                  <a:pt x="5017826" y="0"/>
                  <a:pt x="5428563" y="410737"/>
                  <a:pt x="5428563" y="917406"/>
                </a:cubicBezTo>
                <a:lnTo>
                  <a:pt x="5428563" y="4586921"/>
                </a:lnTo>
                <a:cubicBezTo>
                  <a:pt x="5428563" y="5093590"/>
                  <a:pt x="5017826" y="5504327"/>
                  <a:pt x="4511157" y="5504327"/>
                </a:cubicBezTo>
                <a:lnTo>
                  <a:pt x="2929489" y="5504327"/>
                </a:lnTo>
                <a:close/>
              </a:path>
            </a:pathLst>
          </a:cu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5981700" y="2419350"/>
            <a:ext cx="2843214" cy="830997"/>
          </a:xfrm>
          <a:prstGeom prst="rect">
            <a:avLst/>
          </a:prstGeom>
          <a:noFill/>
        </p:spPr>
        <p:txBody>
          <a:bodyPr wrap="none" rtlCol="0">
            <a:spAutoFit/>
            <a:scene3d>
              <a:camera prst="orthographicFront"/>
              <a:lightRig rig="threePt" dir="t"/>
            </a:scene3d>
            <a:sp3d contourW="6350"/>
          </a:bodyPr>
          <a:lstStyle>
            <a:defPPr>
              <a:defRPr lang="zh-CN"/>
            </a:defPPr>
            <a:lvl1pPr>
              <a:defRPr sz="2800" b="1">
                <a:solidFill>
                  <a:schemeClr val="tx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2980B9"/>
                </a:solidFill>
                <a:effectLst/>
                <a:uLnTx/>
                <a:uFillTx/>
                <a:latin typeface="Arial"/>
                <a:ea typeface="微软雅黑"/>
                <a:cs typeface="+mn-cs"/>
              </a:rPr>
              <a:t>PART  </a:t>
            </a:r>
            <a:r>
              <a:rPr kumimoji="0" lang="en-US" altLang="zh-CN" sz="4800" b="1" i="0" u="none" strike="noStrike" kern="1200" cap="none" spc="0" normalizeH="0" baseline="0" noProof="0" dirty="0" smtClean="0">
                <a:ln>
                  <a:noFill/>
                </a:ln>
                <a:solidFill>
                  <a:srgbClr val="2980B9"/>
                </a:solidFill>
                <a:effectLst/>
                <a:uLnTx/>
                <a:uFillTx/>
                <a:latin typeface="Arial"/>
                <a:ea typeface="微软雅黑"/>
                <a:cs typeface="+mn-cs"/>
              </a:rPr>
              <a:t>02</a:t>
            </a:r>
            <a:endParaRPr kumimoji="0" lang="zh-CN" altLang="en-US" sz="4800" b="1" i="0" u="none" strike="noStrike" kern="1200" cap="none" spc="0" normalizeH="0" baseline="0" noProof="0" dirty="0">
              <a:ln>
                <a:noFill/>
              </a:ln>
              <a:solidFill>
                <a:srgbClr val="2980B9"/>
              </a:solidFill>
              <a:effectLst/>
              <a:uLnTx/>
              <a:uFillTx/>
              <a:latin typeface="Arial"/>
              <a:ea typeface="微软雅黑"/>
              <a:cs typeface="+mn-cs"/>
            </a:endParaRPr>
          </a:p>
        </p:txBody>
      </p:sp>
      <p:sp>
        <p:nvSpPr>
          <p:cNvPr id="13" name="文本框 12"/>
          <p:cNvSpPr txBox="1"/>
          <p:nvPr/>
        </p:nvSpPr>
        <p:spPr>
          <a:xfrm>
            <a:off x="5981700" y="3288447"/>
            <a:ext cx="1826141" cy="584775"/>
          </a:xfrm>
          <a:prstGeom prst="rect">
            <a:avLst/>
          </a:prstGeom>
          <a:noFill/>
        </p:spPr>
        <p:txBody>
          <a:bodyPr wrap="none" rtlCol="0">
            <a:spAutoFit/>
            <a:scene3d>
              <a:camera prst="orthographicFront"/>
              <a:lightRig rig="threePt" dir="t"/>
            </a:scene3d>
            <a:sp3d contourW="635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2980B9"/>
                </a:solidFill>
                <a:latin typeface="Arial"/>
                <a:ea typeface="微软雅黑"/>
              </a:rPr>
              <a:t>光照处理</a:t>
            </a:r>
            <a:endParaRPr kumimoji="0" lang="zh-CN" altLang="en-US" sz="3200" b="1" i="0" u="none" strike="noStrike" kern="1200" cap="none" spc="0" normalizeH="0" baseline="0" noProof="0" dirty="0">
              <a:ln>
                <a:noFill/>
              </a:ln>
              <a:solidFill>
                <a:srgbClr val="2980B9"/>
              </a:solidFill>
              <a:effectLst/>
              <a:uLnTx/>
              <a:uFillTx/>
              <a:latin typeface="Arial"/>
              <a:ea typeface="微软雅黑"/>
              <a:cs typeface="+mn-cs"/>
            </a:endParaRPr>
          </a:p>
        </p:txBody>
      </p:sp>
      <p:cxnSp>
        <p:nvCxnSpPr>
          <p:cNvPr id="14" name="直接连接符 13"/>
          <p:cNvCxnSpPr/>
          <p:nvPr/>
        </p:nvCxnSpPr>
        <p:spPr>
          <a:xfrm>
            <a:off x="6096000" y="3235833"/>
            <a:ext cx="3135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190" r="14190"/>
          <a:stretch>
            <a:fillRect/>
          </a:stretch>
        </p:blipFill>
        <p:spPr/>
      </p:pic>
    </p:spTree>
    <p:extLst>
      <p:ext uri="{BB962C8B-B14F-4D97-AF65-F5344CB8AC3E}">
        <p14:creationId xmlns:p14="http://schemas.microsoft.com/office/powerpoint/2010/main" val="22169966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p:cNvSpPr/>
          <p:nvPr/>
        </p:nvSpPr>
        <p:spPr>
          <a:xfrm rot="2700000">
            <a:off x="-803840" y="-755763"/>
            <a:ext cx="5428563" cy="5833960"/>
          </a:xfrm>
          <a:custGeom>
            <a:avLst/>
            <a:gdLst>
              <a:gd name="connsiteX0" fmla="*/ 0 w 5428563"/>
              <a:gd name="connsiteY0" fmla="*/ 2574839 h 5504327"/>
              <a:gd name="connsiteX1" fmla="*/ 2574839 w 5428563"/>
              <a:gd name="connsiteY1" fmla="*/ 0 h 5504327"/>
              <a:gd name="connsiteX2" fmla="*/ 4511157 w 5428563"/>
              <a:gd name="connsiteY2" fmla="*/ 0 h 5504327"/>
              <a:gd name="connsiteX3" fmla="*/ 5428563 w 5428563"/>
              <a:gd name="connsiteY3" fmla="*/ 917406 h 5504327"/>
              <a:gd name="connsiteX4" fmla="*/ 5428563 w 5428563"/>
              <a:gd name="connsiteY4" fmla="*/ 4586921 h 5504327"/>
              <a:gd name="connsiteX5" fmla="*/ 4511157 w 5428563"/>
              <a:gd name="connsiteY5" fmla="*/ 5504327 h 5504327"/>
              <a:gd name="connsiteX6" fmla="*/ 2929489 w 5428563"/>
              <a:gd name="connsiteY6" fmla="*/ 5504327 h 550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8563" h="5504327">
                <a:moveTo>
                  <a:pt x="0" y="2574839"/>
                </a:moveTo>
                <a:lnTo>
                  <a:pt x="2574839" y="0"/>
                </a:lnTo>
                <a:lnTo>
                  <a:pt x="4511157" y="0"/>
                </a:lnTo>
                <a:cubicBezTo>
                  <a:pt x="5017826" y="0"/>
                  <a:pt x="5428563" y="410737"/>
                  <a:pt x="5428563" y="917406"/>
                </a:cubicBezTo>
                <a:lnTo>
                  <a:pt x="5428563" y="4586921"/>
                </a:lnTo>
                <a:cubicBezTo>
                  <a:pt x="5428563" y="5093590"/>
                  <a:pt x="5017826" y="5504327"/>
                  <a:pt x="4511157" y="5504327"/>
                </a:cubicBezTo>
                <a:lnTo>
                  <a:pt x="2929489" y="5504327"/>
                </a:lnTo>
                <a:close/>
              </a:path>
            </a:pathLst>
          </a:cu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文本框 11"/>
          <p:cNvSpPr txBox="1"/>
          <p:nvPr/>
        </p:nvSpPr>
        <p:spPr>
          <a:xfrm>
            <a:off x="5981700" y="2419350"/>
            <a:ext cx="2843214" cy="830997"/>
          </a:xfrm>
          <a:prstGeom prst="rect">
            <a:avLst/>
          </a:prstGeom>
          <a:noFill/>
        </p:spPr>
        <p:txBody>
          <a:bodyPr wrap="none" rtlCol="0">
            <a:spAutoFit/>
            <a:scene3d>
              <a:camera prst="orthographicFront"/>
              <a:lightRig rig="threePt" dir="t"/>
            </a:scene3d>
            <a:sp3d contourW="6350"/>
          </a:bodyPr>
          <a:lstStyle>
            <a:defPPr>
              <a:defRPr lang="zh-CN"/>
            </a:defPPr>
            <a:lvl1pPr>
              <a:defRPr sz="2800" b="1">
                <a:solidFill>
                  <a:schemeClr val="tx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2980B9"/>
                </a:solidFill>
                <a:effectLst/>
                <a:uLnTx/>
                <a:uFillTx/>
                <a:latin typeface="Arial"/>
                <a:ea typeface="微软雅黑"/>
                <a:cs typeface="+mn-cs"/>
              </a:rPr>
              <a:t>PART  </a:t>
            </a:r>
            <a:r>
              <a:rPr kumimoji="0" lang="en-US" altLang="zh-CN" sz="4800" b="1" i="0" u="none" strike="noStrike" kern="1200" cap="none" spc="0" normalizeH="0" baseline="0" noProof="0" dirty="0" smtClean="0">
                <a:ln>
                  <a:noFill/>
                </a:ln>
                <a:solidFill>
                  <a:srgbClr val="2980B9"/>
                </a:solidFill>
                <a:effectLst/>
                <a:uLnTx/>
                <a:uFillTx/>
                <a:latin typeface="Arial"/>
                <a:ea typeface="微软雅黑"/>
                <a:cs typeface="+mn-cs"/>
              </a:rPr>
              <a:t>01</a:t>
            </a:r>
            <a:endParaRPr kumimoji="0" lang="zh-CN" altLang="en-US" sz="4800" b="1" i="0" u="none" strike="noStrike" kern="1200" cap="none" spc="0" normalizeH="0" baseline="0" noProof="0" dirty="0">
              <a:ln>
                <a:noFill/>
              </a:ln>
              <a:solidFill>
                <a:srgbClr val="2980B9"/>
              </a:solidFill>
              <a:effectLst/>
              <a:uLnTx/>
              <a:uFillTx/>
              <a:latin typeface="Arial"/>
              <a:ea typeface="微软雅黑"/>
              <a:cs typeface="+mn-cs"/>
            </a:endParaRPr>
          </a:p>
        </p:txBody>
      </p:sp>
      <p:sp>
        <p:nvSpPr>
          <p:cNvPr id="13" name="文本框 12"/>
          <p:cNvSpPr txBox="1"/>
          <p:nvPr/>
        </p:nvSpPr>
        <p:spPr>
          <a:xfrm>
            <a:off x="5981700" y="3288447"/>
            <a:ext cx="1826141" cy="584775"/>
          </a:xfrm>
          <a:prstGeom prst="rect">
            <a:avLst/>
          </a:prstGeom>
          <a:noFill/>
        </p:spPr>
        <p:txBody>
          <a:bodyPr wrap="none" rtlCol="0">
            <a:spAutoFit/>
            <a:scene3d>
              <a:camera prst="orthographicFront"/>
              <a:lightRig rig="threePt" dir="t"/>
            </a:scene3d>
            <a:sp3d contourW="635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srgbClr val="2980B9"/>
                </a:solidFill>
                <a:effectLst/>
                <a:uLnTx/>
                <a:uFillTx/>
                <a:latin typeface="Arial"/>
                <a:ea typeface="微软雅黑"/>
                <a:cs typeface="+mn-cs"/>
              </a:rPr>
              <a:t>基础知识</a:t>
            </a:r>
            <a:endParaRPr kumimoji="0" lang="zh-CN" altLang="en-US" sz="3200" b="1" i="0" u="none" strike="noStrike" kern="1200" cap="none" spc="0" normalizeH="0" baseline="0" noProof="0" dirty="0">
              <a:ln>
                <a:noFill/>
              </a:ln>
              <a:solidFill>
                <a:srgbClr val="2980B9"/>
              </a:solidFill>
              <a:effectLst/>
              <a:uLnTx/>
              <a:uFillTx/>
              <a:latin typeface="Arial"/>
              <a:ea typeface="微软雅黑"/>
              <a:cs typeface="+mn-cs"/>
            </a:endParaRPr>
          </a:p>
        </p:txBody>
      </p:sp>
      <p:cxnSp>
        <p:nvCxnSpPr>
          <p:cNvPr id="14" name="直接连接符 13"/>
          <p:cNvCxnSpPr/>
          <p:nvPr/>
        </p:nvCxnSpPr>
        <p:spPr>
          <a:xfrm>
            <a:off x="6096000" y="3235833"/>
            <a:ext cx="3135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190" r="14190"/>
          <a:stretch>
            <a:fillRect/>
          </a:stretch>
        </p:blipFill>
        <p:spPr/>
      </p:pic>
    </p:spTree>
    <p:extLst>
      <p:ext uri="{BB962C8B-B14F-4D97-AF65-F5344CB8AC3E}">
        <p14:creationId xmlns:p14="http://schemas.microsoft.com/office/powerpoint/2010/main" val="8218495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b="1" dirty="0" smtClean="0">
                <a:solidFill>
                  <a:srgbClr val="FF0000"/>
                </a:solidFill>
                <a:latin typeface="Times New Roman" panose="02020603050405020304" pitchFamily="18" charset="0"/>
              </a:rPr>
              <a:t>简单光照模型</a:t>
            </a:r>
            <a:endParaRPr kumimoji="1" lang="en-US" altLang="zh-CN" sz="2800" b="1" dirty="0" smtClean="0">
              <a:solidFill>
                <a:srgbClr val="FF0000"/>
              </a:solidFill>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基于</a:t>
            </a:r>
            <a:r>
              <a:rPr kumimoji="1" lang="zh-CN" altLang="en-US" sz="2800" dirty="0">
                <a:latin typeface="Times New Roman" panose="02020603050405020304" pitchFamily="18" charset="0"/>
              </a:rPr>
              <a:t>简单光照模型的多边形</a:t>
            </a:r>
            <a:r>
              <a:rPr kumimoji="1" lang="zh-CN" altLang="en-US" sz="2800" dirty="0" smtClean="0">
                <a:latin typeface="Times New Roman" panose="02020603050405020304" pitchFamily="18" charset="0"/>
              </a:rPr>
              <a:t>绘制</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透明处理</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整体</a:t>
            </a:r>
            <a:r>
              <a:rPr kumimoji="1" lang="zh-CN" altLang="en-US" sz="2800" dirty="0">
                <a:latin typeface="Times New Roman" panose="02020603050405020304" pitchFamily="18" charset="0"/>
              </a:rPr>
              <a:t>光照模型与</a:t>
            </a:r>
            <a:r>
              <a:rPr kumimoji="1" lang="zh-CN" altLang="en-US" sz="2800" dirty="0" smtClean="0">
                <a:latin typeface="Times New Roman" panose="02020603050405020304" pitchFamily="18" charset="0"/>
              </a:rPr>
              <a:t>光线跟踪</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辐射度算法</a:t>
            </a:r>
            <a:endParaRPr kumimoji="1" lang="en-US" altLang="zh-CN"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en-US" altLang="zh-CN" sz="2800" dirty="0">
                <a:latin typeface="Times New Roman" panose="02020603050405020304" pitchFamily="18" charset="0"/>
              </a:rPr>
              <a:t>BRDF</a:t>
            </a:r>
            <a:r>
              <a:rPr kumimoji="1" lang="zh-CN" altLang="en-US" sz="2800" dirty="0" smtClean="0">
                <a:latin typeface="Times New Roman" panose="02020603050405020304" pitchFamily="18" charset="0"/>
              </a:rPr>
              <a:t>模型</a:t>
            </a:r>
            <a:endParaRPr lang="en-US" altLang="zh-CN" sz="2800" dirty="0"/>
          </a:p>
        </p:txBody>
      </p:sp>
    </p:spTree>
    <p:extLst>
      <p:ext uri="{BB962C8B-B14F-4D97-AF65-F5344CB8AC3E}">
        <p14:creationId xmlns:p14="http://schemas.microsoft.com/office/powerpoint/2010/main" val="34729667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简单光照明模型亦称局部光照明模型，其假定物体是不透明的，只考虑光源的直接照射，而将光在物体之间的传播效果笼统地模拟为环境光</a:t>
            </a:r>
            <a:endParaRPr lang="en-US" altLang="zh-CN" sz="2800" dirty="0"/>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简单</a:t>
            </a:r>
            <a:r>
              <a:rPr kumimoji="1" lang="zh-CN" altLang="en-US" sz="2800" dirty="0">
                <a:latin typeface="Times New Roman" panose="02020603050405020304" pitchFamily="18" charset="0"/>
              </a:rPr>
              <a:t>光照模型中只考虑反射光的</a:t>
            </a:r>
            <a:r>
              <a:rPr kumimoji="1" lang="zh-CN" altLang="en-US" sz="2800" dirty="0" smtClean="0">
                <a:latin typeface="Times New Roman" panose="02020603050405020304" pitchFamily="18" charset="0"/>
              </a:rPr>
              <a:t>作用</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反射光</a:t>
            </a:r>
            <a:r>
              <a:rPr kumimoji="1" lang="zh-CN" altLang="en-US" sz="2800" dirty="0">
                <a:latin typeface="Times New Roman" panose="02020603050405020304" pitchFamily="18" charset="0"/>
              </a:rPr>
              <a:t>由环境光、漫反射光和镜面反射光三部分组成</a:t>
            </a:r>
            <a:endParaRPr lang="en-US" altLang="zh-CN" sz="2800" dirty="0"/>
          </a:p>
        </p:txBody>
      </p:sp>
    </p:spTree>
    <p:extLst>
      <p:ext uri="{BB962C8B-B14F-4D97-AF65-F5344CB8AC3E}">
        <p14:creationId xmlns:p14="http://schemas.microsoft.com/office/powerpoint/2010/main" val="1593169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泛光</a:t>
            </a:r>
            <a:r>
              <a:rPr kumimoji="1" lang="zh-CN" altLang="en-US" sz="2800" dirty="0" smtClean="0">
                <a:latin typeface="Times New Roman" panose="02020603050405020304" pitchFamily="18" charset="0"/>
              </a:rPr>
              <a:t>模型：环境光</a:t>
            </a:r>
            <a:r>
              <a:rPr lang="zh-CN" altLang="en-US" sz="2800" dirty="0">
                <a:latin typeface="Times New Roman" pitchFamily="18" charset="0"/>
                <a:ea typeface="华文行楷" pitchFamily="2" charset="-122"/>
                <a:cs typeface="Times New Roman" pitchFamily="18" charset="0"/>
              </a:rPr>
              <a:t>（</a:t>
            </a:r>
            <a:r>
              <a:rPr lang="en-US" altLang="en-US" sz="2800" dirty="0">
                <a:latin typeface="Times New Roman" pitchFamily="18" charset="0"/>
                <a:ea typeface="华文行楷" pitchFamily="2" charset="-122"/>
                <a:cs typeface="Times New Roman" pitchFamily="18" charset="0"/>
              </a:rPr>
              <a:t>Background Light</a:t>
            </a:r>
            <a:r>
              <a:rPr lang="zh-CN" altLang="en-US" sz="2800" dirty="0">
                <a:latin typeface="Times New Roman" pitchFamily="18" charset="0"/>
                <a:ea typeface="华文行楷" pitchFamily="2" charset="-122"/>
                <a:cs typeface="Times New Roman" pitchFamily="18" charset="0"/>
              </a:rPr>
              <a:t>）</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特点：照射在物体上的光来自周围各个方向，又均匀地向各个方向</a:t>
            </a:r>
            <a:r>
              <a:rPr kumimoji="1" lang="zh-CN" altLang="en-US" sz="2800" dirty="0" smtClean="0">
                <a:latin typeface="Times New Roman" panose="02020603050405020304" pitchFamily="18" charset="0"/>
              </a:rPr>
              <a:t>反射</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en-US" altLang="zh-CN" sz="2800" dirty="0">
                <a:latin typeface="Times New Roman" panose="02020603050405020304" pitchFamily="18" charset="0"/>
              </a:rPr>
              <a:t>P</a:t>
            </a:r>
            <a:r>
              <a:rPr kumimoji="1" lang="zh-CN" altLang="en-US" sz="2800" dirty="0">
                <a:latin typeface="Times New Roman" panose="02020603050405020304" pitchFamily="18" charset="0"/>
              </a:rPr>
              <a:t>点对环境光的反射强度</a:t>
            </a:r>
            <a:r>
              <a:rPr kumimoji="1" lang="zh-CN" altLang="en-US" sz="2800" dirty="0" smtClean="0">
                <a:latin typeface="Times New Roman" panose="02020603050405020304" pitchFamily="18" charset="0"/>
              </a:rPr>
              <a:t>为</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endParaRPr kumimoji="1" lang="en-US" altLang="zh-CN" sz="2800" dirty="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lang="zh-CN" altLang="en-US" sz="2800" dirty="0"/>
              <a:t>虽然不同的物体具有不同的亮度，但是同一物体的表面的亮度是一个恒定的值，没有明暗的自然</a:t>
            </a:r>
            <a:r>
              <a:rPr lang="zh-CN" altLang="en-US" sz="2800" dirty="0" smtClean="0"/>
              <a:t>过度</a:t>
            </a:r>
            <a:endParaRPr lang="en-US" altLang="zh-CN" sz="2800" dirty="0"/>
          </a:p>
        </p:txBody>
      </p:sp>
      <p:graphicFrame>
        <p:nvGraphicFramePr>
          <p:cNvPr id="11" name="Object 3"/>
          <p:cNvGraphicFramePr>
            <a:graphicFrameLocks noChangeAspect="1"/>
          </p:cNvGraphicFramePr>
          <p:nvPr>
            <p:extLst>
              <p:ext uri="{D42A27DB-BD31-4B8C-83A1-F6EECF244321}">
                <p14:modId xmlns:p14="http://schemas.microsoft.com/office/powerpoint/2010/main" val="294803886"/>
              </p:ext>
            </p:extLst>
          </p:nvPr>
        </p:nvGraphicFramePr>
        <p:xfrm>
          <a:off x="2251214" y="3863217"/>
          <a:ext cx="2133600" cy="800100"/>
        </p:xfrm>
        <a:graphic>
          <a:graphicData uri="http://schemas.openxmlformats.org/presentationml/2006/ole">
            <mc:AlternateContent xmlns:mc="http://schemas.openxmlformats.org/markup-compatibility/2006">
              <mc:Choice xmlns:v="urn:schemas-microsoft-com:vml" Requires="v">
                <p:oleObj spid="_x0000_s125054" name="Equation" r:id="rId4" imgW="609600" imgH="228600" progId="Equation.3">
                  <p:embed/>
                </p:oleObj>
              </mc:Choice>
              <mc:Fallback>
                <p:oleObj name="Equation" r:id="rId4" imgW="609600" imgH="228600" progId="Equation.3">
                  <p:embed/>
                  <p:pic>
                    <p:nvPicPr>
                      <p:cNvPr id="1024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1214" y="3863217"/>
                        <a:ext cx="21336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
          <p:cNvGraphicFramePr>
            <a:graphicFrameLocks noChangeAspect="1"/>
          </p:cNvGraphicFramePr>
          <p:nvPr>
            <p:extLst>
              <p:ext uri="{D42A27DB-BD31-4B8C-83A1-F6EECF244321}">
                <p14:modId xmlns:p14="http://schemas.microsoft.com/office/powerpoint/2010/main" val="492273506"/>
              </p:ext>
            </p:extLst>
          </p:nvPr>
        </p:nvGraphicFramePr>
        <p:xfrm>
          <a:off x="7272867" y="2281868"/>
          <a:ext cx="4389713" cy="2767427"/>
        </p:xfrm>
        <a:graphic>
          <a:graphicData uri="http://schemas.openxmlformats.org/presentationml/2006/ole">
            <mc:AlternateContent xmlns:mc="http://schemas.openxmlformats.org/markup-compatibility/2006">
              <mc:Choice xmlns:v="urn:schemas-microsoft-com:vml" Requires="v">
                <p:oleObj spid="_x0000_s125055" name="Visio" r:id="rId6" imgW="2746858" imgH="1734617" progId="Visio.Drawing.11">
                  <p:embed/>
                </p:oleObj>
              </mc:Choice>
              <mc:Fallback>
                <p:oleObj name="Visio" r:id="rId6" imgW="2746858" imgH="1734617" progId="Visio.Drawing.11">
                  <p:embed/>
                  <p:pic>
                    <p:nvPicPr>
                      <p:cNvPr id="1026"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867" y="2281868"/>
                        <a:ext cx="4389713" cy="276742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2324546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泛光</a:t>
            </a:r>
            <a:r>
              <a:rPr kumimoji="1" lang="zh-CN" altLang="en-US" sz="2800" dirty="0" smtClean="0">
                <a:latin typeface="Times New Roman" panose="02020603050405020304" pitchFamily="18" charset="0"/>
              </a:rPr>
              <a:t>模型：环境光</a:t>
            </a:r>
            <a:r>
              <a:rPr lang="zh-CN" altLang="en-US" sz="2800" dirty="0">
                <a:latin typeface="Times New Roman" pitchFamily="18" charset="0"/>
                <a:ea typeface="华文行楷" pitchFamily="2" charset="-122"/>
                <a:cs typeface="Times New Roman" pitchFamily="18" charset="0"/>
              </a:rPr>
              <a:t>（</a:t>
            </a:r>
            <a:r>
              <a:rPr lang="en-US" altLang="en-US" sz="2800" dirty="0">
                <a:latin typeface="Times New Roman" pitchFamily="18" charset="0"/>
                <a:ea typeface="华文行楷" pitchFamily="2" charset="-122"/>
                <a:cs typeface="Times New Roman" pitchFamily="18" charset="0"/>
              </a:rPr>
              <a:t>Background Light</a:t>
            </a:r>
            <a:r>
              <a:rPr lang="zh-CN" altLang="en-US" sz="2800" dirty="0" smtClean="0">
                <a:latin typeface="Times New Roman" pitchFamily="18" charset="0"/>
                <a:ea typeface="华文行楷" pitchFamily="2" charset="-122"/>
                <a:cs typeface="Times New Roman" pitchFamily="18" charset="0"/>
              </a:rPr>
              <a:t>）</a:t>
            </a:r>
            <a:endParaRPr lang="en-US" altLang="zh-CN" sz="2800" dirty="0" smtClean="0">
              <a:latin typeface="Times New Roman" pitchFamily="18" charset="0"/>
              <a:ea typeface="华文行楷" pitchFamily="2" charset="-122"/>
              <a:cs typeface="Times New Roman"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最简单的光照明</a:t>
            </a:r>
            <a:r>
              <a:rPr kumimoji="1" lang="zh-CN" altLang="en-US" sz="2800" dirty="0" smtClean="0">
                <a:latin typeface="Times New Roman" panose="02020603050405020304" pitchFamily="18" charset="0"/>
              </a:rPr>
              <a:t>模型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试图刻画周围环境反射光对物体表面照明贡献</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endParaRPr lang="en-US" altLang="zh-CN" sz="2800" dirty="0"/>
          </a:p>
        </p:txBody>
      </p:sp>
      <p:pic>
        <p:nvPicPr>
          <p:cNvPr id="15" name="Picture 6" descr="ball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7281" y="3200979"/>
            <a:ext cx="3603625"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descr="teapot-ambi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3093" y="3180266"/>
            <a:ext cx="3632711" cy="27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68"/>
          <p:cNvSpPr>
            <a:spLocks noChangeArrowheads="1"/>
          </p:cNvSpPr>
          <p:nvPr/>
        </p:nvSpPr>
        <p:spPr bwMode="auto">
          <a:xfrm>
            <a:off x="5823778" y="6042290"/>
            <a:ext cx="5651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zh-CN" altLang="en-US" b="0" dirty="0"/>
              <a:t>泛光模型的光照明效果（</a:t>
            </a:r>
            <a:r>
              <a:rPr lang="en-US" altLang="zh-CN" b="0" dirty="0">
                <a:latin typeface="Arial Unicode MS" panose="020B0604020202020204" pitchFamily="34" charset="-122"/>
                <a:ea typeface="Arial Unicode MS" panose="020B0604020202020204" pitchFamily="34" charset="-122"/>
                <a:cs typeface="Arial Unicode MS" panose="020B0604020202020204" pitchFamily="34" charset="-122"/>
              </a:rPr>
              <a:t>Utah Teapot</a:t>
            </a:r>
            <a:r>
              <a:rPr lang="zh-CN" altLang="en-US" b="0" dirty="0"/>
              <a:t>）</a:t>
            </a:r>
          </a:p>
        </p:txBody>
      </p:sp>
    </p:spTree>
    <p:extLst>
      <p:ext uri="{BB962C8B-B14F-4D97-AF65-F5344CB8AC3E}">
        <p14:creationId xmlns:p14="http://schemas.microsoft.com/office/powerpoint/2010/main" val="38742100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点光源</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lang="zh-CN" altLang="en-US" sz="2800" dirty="0" smtClean="0"/>
              <a:t>几何</a:t>
            </a:r>
            <a:r>
              <a:rPr lang="zh-CN" altLang="en-US" sz="2800" dirty="0"/>
              <a:t>形状为一个点，位于空间中的某个位置，向周围所有的方向上辐射等强度的</a:t>
            </a:r>
            <a:r>
              <a:rPr lang="zh-CN" altLang="en-US" sz="2800" dirty="0" smtClean="0"/>
              <a:t>光，记</a:t>
            </a:r>
            <a:r>
              <a:rPr lang="zh-CN" altLang="en-US" sz="2800" dirty="0"/>
              <a:t>其亮度</a:t>
            </a:r>
            <a:r>
              <a:rPr lang="zh-CN" altLang="en-US" sz="2800" dirty="0" smtClean="0"/>
              <a:t>为</a:t>
            </a:r>
            <a:r>
              <a:rPr lang="en-US" altLang="zh-CN" sz="2800" i="1" dirty="0" err="1" smtClean="0">
                <a:latin typeface="Times New Roman" panose="02020603050405020304" pitchFamily="18" charset="0"/>
                <a:cs typeface="Times New Roman" panose="02020603050405020304" pitchFamily="18" charset="0"/>
              </a:rPr>
              <a:t>I</a:t>
            </a:r>
            <a:r>
              <a:rPr lang="en-US" altLang="zh-CN" sz="2800" i="1" baseline="-25000" dirty="0" err="1" smtClean="0">
                <a:latin typeface="Times New Roman" panose="02020603050405020304" pitchFamily="18" charset="0"/>
                <a:cs typeface="Times New Roman" panose="02020603050405020304" pitchFamily="18" charset="0"/>
              </a:rPr>
              <a:t>p</a:t>
            </a:r>
            <a:endParaRPr lang="en-US" altLang="zh-CN" sz="2800" i="1" baseline="-25000" dirty="0" smtClean="0">
              <a:latin typeface="Times New Roman" panose="02020603050405020304" pitchFamily="18" charset="0"/>
              <a:cs typeface="Times New Roman" panose="02020603050405020304" pitchFamily="18" charset="0"/>
            </a:endParaRPr>
          </a:p>
          <a:p>
            <a:pPr marL="914400" lvl="1" indent="-457200">
              <a:lnSpc>
                <a:spcPct val="150000"/>
              </a:lnSpc>
              <a:buClr>
                <a:srgbClr val="0070C0"/>
              </a:buClr>
              <a:buFont typeface="Wingdings" panose="05000000000000000000" pitchFamily="2" charset="2"/>
              <a:buChar char="n"/>
            </a:pPr>
            <a:r>
              <a:rPr lang="zh-CN" altLang="en-US" sz="2800" dirty="0" smtClean="0"/>
              <a:t>点光源</a:t>
            </a:r>
            <a:r>
              <a:rPr lang="zh-CN" altLang="en-US" sz="2800" dirty="0"/>
              <a:t>的照射：在物体的不同部分其</a:t>
            </a:r>
            <a:r>
              <a:rPr lang="zh-CN" altLang="en-US" sz="2800" dirty="0" smtClean="0"/>
              <a:t>亮</a:t>
            </a:r>
            <a:r>
              <a:rPr lang="en-US" altLang="zh-CN" sz="2800" dirty="0" smtClean="0"/>
              <a:t/>
            </a:r>
            <a:br>
              <a:rPr lang="en-US" altLang="zh-CN" sz="2800" dirty="0" smtClean="0"/>
            </a:br>
            <a:r>
              <a:rPr lang="zh-CN" altLang="en-US" sz="2800" dirty="0" smtClean="0"/>
              <a:t>度</a:t>
            </a:r>
            <a:r>
              <a:rPr lang="zh-CN" altLang="en-US" sz="2800" dirty="0"/>
              <a:t>也不同，亮度的大小依赖于物体的</a:t>
            </a:r>
            <a:r>
              <a:rPr lang="zh-CN" altLang="en-US" sz="2800" dirty="0" smtClean="0"/>
              <a:t>朝</a:t>
            </a:r>
            <a:r>
              <a:rPr lang="en-US" altLang="zh-CN" sz="2800" dirty="0" smtClean="0"/>
              <a:t/>
            </a:r>
            <a:br>
              <a:rPr lang="en-US" altLang="zh-CN" sz="2800" dirty="0" smtClean="0"/>
            </a:br>
            <a:r>
              <a:rPr lang="zh-CN" altLang="en-US" sz="2800" dirty="0" smtClean="0"/>
              <a:t>向</a:t>
            </a:r>
            <a:r>
              <a:rPr lang="zh-CN" altLang="en-US" sz="2800" dirty="0"/>
              <a:t>及它与点光源之间的距离</a:t>
            </a:r>
            <a:endParaRPr lang="en-US" altLang="zh-CN" sz="2800" dirty="0">
              <a:latin typeface="Times New Roman" panose="02020603050405020304" pitchFamily="18" charset="0"/>
              <a:cs typeface="Times New Roman" panose="02020603050405020304" pitchFamily="18" charset="0"/>
            </a:endParaRPr>
          </a:p>
        </p:txBody>
      </p:sp>
      <p:pic>
        <p:nvPicPr>
          <p:cNvPr id="16" name="Picture 4" descr="2p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7109" y="2472312"/>
            <a:ext cx="2533650" cy="226695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472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漫反射</a:t>
            </a:r>
            <a:r>
              <a:rPr kumimoji="1" lang="zh-CN" altLang="en-US" sz="2800" dirty="0">
                <a:latin typeface="Times New Roman" panose="02020603050405020304" pitchFamily="18" charset="0"/>
              </a:rPr>
              <a:t>光（</a:t>
            </a:r>
            <a:r>
              <a:rPr kumimoji="1" lang="en-US" altLang="en-US" sz="2800" dirty="0">
                <a:latin typeface="Times New Roman" panose="02020603050405020304" pitchFamily="18" charset="0"/>
              </a:rPr>
              <a:t>Diffuse Reflection</a:t>
            </a:r>
            <a:r>
              <a:rPr kumimoji="1" lang="zh-CN" altLang="en-US" sz="2800" dirty="0" smtClean="0">
                <a:latin typeface="Times New Roman" panose="02020603050405020304" pitchFamily="18" charset="0"/>
              </a:rPr>
              <a:t>）</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一个粗糙的、无光泽的表面呈现为漫反射</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特点：光源来自一个方向，反射光均匀地射向各个</a:t>
            </a:r>
            <a:r>
              <a:rPr kumimoji="1" lang="zh-CN" altLang="en-US" sz="2800" dirty="0" smtClean="0">
                <a:latin typeface="Times New Roman" panose="02020603050405020304" pitchFamily="18" charset="0"/>
              </a:rPr>
              <a:t>方向</a:t>
            </a:r>
            <a:endParaRPr kumimoji="1" lang="en-US" altLang="zh-CN" sz="2800" dirty="0" smtClean="0">
              <a:latin typeface="Times New Roman" panose="02020603050405020304" pitchFamily="18" charset="0"/>
            </a:endParaRPr>
          </a:p>
          <a:p>
            <a:pPr marL="914400" lvl="1" indent="-457200">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由</a:t>
            </a:r>
            <a:r>
              <a:rPr kumimoji="1" lang="en-US" altLang="zh-CN" sz="2800" dirty="0">
                <a:latin typeface="Times New Roman" panose="02020603050405020304" pitchFamily="18" charset="0"/>
              </a:rPr>
              <a:t>Lambert</a:t>
            </a:r>
            <a:r>
              <a:rPr kumimoji="1" lang="zh-CN" altLang="en-US" sz="2800" dirty="0">
                <a:latin typeface="Times New Roman" panose="02020603050405020304" pitchFamily="18" charset="0"/>
              </a:rPr>
              <a:t>余弦定理</a:t>
            </a:r>
            <a:r>
              <a:rPr kumimoji="1" lang="zh-CN" altLang="en-US" sz="2800" dirty="0" smtClean="0">
                <a:latin typeface="Times New Roman" panose="02020603050405020304" pitchFamily="18" charset="0"/>
              </a:rPr>
              <a:t>可得</a:t>
            </a:r>
            <a:r>
              <a:rPr kumimoji="1" lang="zh-CN" altLang="en-US" sz="2800" dirty="0">
                <a:latin typeface="Times New Roman" panose="02020603050405020304" pitchFamily="18" charset="0"/>
              </a:rPr>
              <a:t>点</a:t>
            </a:r>
            <a:r>
              <a:rPr kumimoji="1" lang="en-US" altLang="zh-CN" sz="2800" dirty="0">
                <a:latin typeface="Times New Roman" panose="02020603050405020304" pitchFamily="18" charset="0"/>
              </a:rPr>
              <a:t>P</a:t>
            </a:r>
            <a:r>
              <a:rPr kumimoji="1" lang="zh-CN" altLang="en-US" sz="2800" dirty="0">
                <a:latin typeface="Times New Roman" panose="02020603050405020304" pitchFamily="18" charset="0"/>
              </a:rPr>
              <a:t>处漫反射光的强度</a:t>
            </a:r>
            <a:r>
              <a:rPr kumimoji="1" lang="zh-CN" altLang="en-US" sz="2800" dirty="0" smtClean="0">
                <a:latin typeface="Times New Roman" panose="02020603050405020304" pitchFamily="18" charset="0"/>
              </a:rPr>
              <a:t>为</a:t>
            </a:r>
            <a:endParaRPr kumimoji="1" lang="en-US" altLang="zh-CN" sz="2800" dirty="0" smtClean="0">
              <a:latin typeface="Times New Roman" panose="02020603050405020304" pitchFamily="18" charset="0"/>
            </a:endParaRPr>
          </a:p>
          <a:p>
            <a:pPr marL="914400" lvl="1" indent="-457200">
              <a:lnSpc>
                <a:spcPct val="150000"/>
              </a:lnSpc>
              <a:buClr>
                <a:srgbClr val="0070C0"/>
              </a:buClr>
              <a:buFont typeface="Wingdings" panose="05000000000000000000" pitchFamily="2" charset="2"/>
              <a:buChar char="n"/>
            </a:pPr>
            <a:endParaRPr kumimoji="1" lang="en-US" altLang="zh-CN" sz="2800" dirty="0">
              <a:latin typeface="Times New Roman" panose="02020603050405020304" pitchFamily="18" charset="0"/>
            </a:endParaRPr>
          </a:p>
          <a:p>
            <a:pPr marL="914400" lvl="1" indent="-457200">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若</a:t>
            </a:r>
            <a:r>
              <a:rPr kumimoji="1" lang="en-US" altLang="zh-CN" sz="2800" dirty="0">
                <a:latin typeface="Times New Roman" panose="02020603050405020304" pitchFamily="18" charset="0"/>
              </a:rPr>
              <a:t>L</a:t>
            </a:r>
            <a:r>
              <a:rPr kumimoji="1" lang="zh-CN" altLang="en-US" sz="2800" dirty="0">
                <a:latin typeface="Times New Roman" panose="02020603050405020304" pitchFamily="18" charset="0"/>
              </a:rPr>
              <a:t>和</a:t>
            </a:r>
            <a:r>
              <a:rPr kumimoji="1" lang="en-US" altLang="zh-CN" sz="2800" dirty="0">
                <a:latin typeface="Times New Roman" panose="02020603050405020304" pitchFamily="18" charset="0"/>
              </a:rPr>
              <a:t>N</a:t>
            </a:r>
            <a:r>
              <a:rPr kumimoji="1" lang="zh-CN" altLang="en-US" sz="2800" dirty="0">
                <a:latin typeface="Times New Roman" panose="02020603050405020304" pitchFamily="18" charset="0"/>
              </a:rPr>
              <a:t>都已规格化为单位矢量，则有</a:t>
            </a:r>
          </a:p>
          <a:p>
            <a:pPr marL="457200" indent="-457200" algn="just">
              <a:lnSpc>
                <a:spcPct val="150000"/>
              </a:lnSpc>
              <a:buClr>
                <a:srgbClr val="0070C0"/>
              </a:buClr>
              <a:buFont typeface="Wingdings" panose="05000000000000000000" pitchFamily="2" charset="2"/>
              <a:buChar char="p"/>
            </a:pPr>
            <a:endParaRPr lang="en-US" altLang="zh-CN" sz="2800" dirty="0"/>
          </a:p>
        </p:txBody>
      </p:sp>
      <p:graphicFrame>
        <p:nvGraphicFramePr>
          <p:cNvPr id="13" name="Object 4"/>
          <p:cNvGraphicFramePr>
            <a:graphicFrameLocks noChangeAspect="1"/>
          </p:cNvGraphicFramePr>
          <p:nvPr>
            <p:extLst>
              <p:ext uri="{D42A27DB-BD31-4B8C-83A1-F6EECF244321}">
                <p14:modId xmlns:p14="http://schemas.microsoft.com/office/powerpoint/2010/main" val="1606664248"/>
              </p:ext>
            </p:extLst>
          </p:nvPr>
        </p:nvGraphicFramePr>
        <p:xfrm>
          <a:off x="8387738" y="3688039"/>
          <a:ext cx="2968625" cy="2643187"/>
        </p:xfrm>
        <a:graphic>
          <a:graphicData uri="http://schemas.openxmlformats.org/presentationml/2006/ole">
            <mc:AlternateContent xmlns:mc="http://schemas.openxmlformats.org/markup-compatibility/2006">
              <mc:Choice xmlns:v="urn:schemas-microsoft-com:vml" Requires="v">
                <p:oleObj spid="_x0000_s126139" name="Visio" r:id="rId4" imgW="2919679" imgH="2595677" progId="Visio.Drawing.11">
                  <p:embed/>
                </p:oleObj>
              </mc:Choice>
              <mc:Fallback>
                <p:oleObj name="Visio" r:id="rId4" imgW="2919679" imgH="2595677" progId="Visio.Drawing.11">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7738" y="3688039"/>
                        <a:ext cx="296862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3298456891"/>
              </p:ext>
            </p:extLst>
          </p:nvPr>
        </p:nvGraphicFramePr>
        <p:xfrm>
          <a:off x="2404352" y="3533560"/>
          <a:ext cx="4214812" cy="1019175"/>
        </p:xfrm>
        <a:graphic>
          <a:graphicData uri="http://schemas.openxmlformats.org/presentationml/2006/ole">
            <mc:AlternateContent xmlns:mc="http://schemas.openxmlformats.org/markup-compatibility/2006">
              <mc:Choice xmlns:v="urn:schemas-microsoft-com:vml" Requires="v">
                <p:oleObj spid="_x0000_s126140" name="Equation" r:id="rId6" imgW="1612900" imgH="393700" progId="Equation.3">
                  <p:embed/>
                </p:oleObj>
              </mc:Choice>
              <mc:Fallback>
                <p:oleObj name="Equation" r:id="rId6" imgW="1612900" imgH="393700" progId="Equation.3">
                  <p:embed/>
                  <p:pic>
                    <p:nvPicPr>
                      <p:cNvPr id="205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4352" y="3533560"/>
                        <a:ext cx="4214812"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1664508426"/>
              </p:ext>
            </p:extLst>
          </p:nvPr>
        </p:nvGraphicFramePr>
        <p:xfrm>
          <a:off x="2376619" y="5082845"/>
          <a:ext cx="3079964" cy="696676"/>
        </p:xfrm>
        <a:graphic>
          <a:graphicData uri="http://schemas.openxmlformats.org/presentationml/2006/ole">
            <mc:AlternateContent xmlns:mc="http://schemas.openxmlformats.org/markup-compatibility/2006">
              <mc:Choice xmlns:v="urn:schemas-microsoft-com:vml" Requires="v">
                <p:oleObj spid="_x0000_s126141" name="Equation" r:id="rId8" imgW="1054100" imgH="241300" progId="Equation.3">
                  <p:embed/>
                </p:oleObj>
              </mc:Choice>
              <mc:Fallback>
                <p:oleObj name="Equation" r:id="rId8" imgW="1054100" imgH="241300" progId="Equation.3">
                  <p:embed/>
                  <p:pic>
                    <p:nvPicPr>
                      <p:cNvPr id="3075"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6619" y="5082845"/>
                        <a:ext cx="3079964" cy="69667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998543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847481"/>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漫反射</a:t>
            </a:r>
            <a:r>
              <a:rPr kumimoji="1" lang="zh-CN" altLang="en-US" sz="2800" dirty="0">
                <a:latin typeface="Times New Roman" panose="02020603050405020304" pitchFamily="18" charset="0"/>
              </a:rPr>
              <a:t>光（</a:t>
            </a:r>
            <a:r>
              <a:rPr kumimoji="1" lang="en-US" altLang="en-US" sz="2800" dirty="0">
                <a:latin typeface="Times New Roman" panose="02020603050405020304" pitchFamily="18" charset="0"/>
              </a:rPr>
              <a:t>Diffuse Reflection</a:t>
            </a:r>
            <a:r>
              <a:rPr kumimoji="1" lang="zh-CN" altLang="en-US" sz="2800" dirty="0" smtClean="0">
                <a:latin typeface="Times New Roman" panose="02020603050405020304" pitchFamily="18" charset="0"/>
              </a:rPr>
              <a:t>）</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对于彩色</a:t>
            </a:r>
            <a:endParaRPr kumimoji="1" lang="en-US" altLang="zh-CN" sz="2800" dirty="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endParaRPr kumimoji="1" lang="en-US" altLang="zh-CN" sz="2800" dirty="0">
              <a:latin typeface="Times New Roman" panose="02020603050405020304" pitchFamily="18" charset="0"/>
            </a:endParaRPr>
          </a:p>
          <a:p>
            <a:pPr marL="914400" lvl="1" indent="-457200" algn="just">
              <a:lnSpc>
                <a:spcPct val="150000"/>
              </a:lnSpc>
              <a:spcBef>
                <a:spcPts val="1800"/>
              </a:spcBef>
              <a:buClr>
                <a:srgbClr val="0070C0"/>
              </a:buClr>
              <a:buFont typeface="Wingdings" panose="05000000000000000000" pitchFamily="2" charset="2"/>
              <a:buChar char="n"/>
            </a:pPr>
            <a:r>
              <a:rPr kumimoji="1" lang="zh-CN" altLang="en-US" sz="2800" dirty="0" smtClean="0">
                <a:latin typeface="Times New Roman" panose="02020603050405020304" pitchFamily="18" charset="0"/>
              </a:rPr>
              <a:t>对于</a:t>
            </a:r>
            <a:r>
              <a:rPr kumimoji="1" lang="zh-CN" altLang="en-US" sz="2800" dirty="0">
                <a:latin typeface="Times New Roman" panose="02020603050405020304" pitchFamily="18" charset="0"/>
              </a:rPr>
              <a:t>多个漫反射光源</a:t>
            </a:r>
          </a:p>
          <a:p>
            <a:pPr marL="457200" indent="-457200" algn="just">
              <a:lnSpc>
                <a:spcPct val="150000"/>
              </a:lnSpc>
              <a:buClr>
                <a:srgbClr val="0070C0"/>
              </a:buClr>
              <a:buFont typeface="Wingdings" panose="05000000000000000000" pitchFamily="2" charset="2"/>
              <a:buChar char="p"/>
            </a:pPr>
            <a:endParaRPr lang="en-US" altLang="zh-CN" sz="2800" dirty="0"/>
          </a:p>
        </p:txBody>
      </p:sp>
      <p:graphicFrame>
        <p:nvGraphicFramePr>
          <p:cNvPr id="12" name="Object 4"/>
          <p:cNvGraphicFramePr>
            <a:graphicFrameLocks noChangeAspect="1"/>
          </p:cNvGraphicFramePr>
          <p:nvPr>
            <p:extLst>
              <p:ext uri="{D42A27DB-BD31-4B8C-83A1-F6EECF244321}">
                <p14:modId xmlns:p14="http://schemas.microsoft.com/office/powerpoint/2010/main" val="1359324225"/>
              </p:ext>
            </p:extLst>
          </p:nvPr>
        </p:nvGraphicFramePr>
        <p:xfrm>
          <a:off x="3837768" y="2128840"/>
          <a:ext cx="3048000" cy="619125"/>
        </p:xfrm>
        <a:graphic>
          <a:graphicData uri="http://schemas.openxmlformats.org/presentationml/2006/ole">
            <mc:AlternateContent xmlns:mc="http://schemas.openxmlformats.org/markup-compatibility/2006">
              <mc:Choice xmlns:v="urn:schemas-microsoft-com:vml" Requires="v">
                <p:oleObj spid="_x0000_s127160" r:id="rId4" imgW="1168400" imgH="241300" progId="Equation.3">
                  <p:embed/>
                </p:oleObj>
              </mc:Choice>
              <mc:Fallback>
                <p:oleObj r:id="rId4" imgW="1168400" imgH="241300" progId="Equation.3">
                  <p:embed/>
                  <p:pic>
                    <p:nvPicPr>
                      <p:cNvPr id="409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7768" y="2128840"/>
                        <a:ext cx="30480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2170212452"/>
              </p:ext>
            </p:extLst>
          </p:nvPr>
        </p:nvGraphicFramePr>
        <p:xfrm>
          <a:off x="3837768" y="2700340"/>
          <a:ext cx="3098800" cy="1825625"/>
        </p:xfrm>
        <a:graphic>
          <a:graphicData uri="http://schemas.openxmlformats.org/presentationml/2006/ole">
            <mc:AlternateContent xmlns:mc="http://schemas.openxmlformats.org/markup-compatibility/2006">
              <mc:Choice xmlns:v="urn:schemas-microsoft-com:vml" Requires="v">
                <p:oleObj spid="_x0000_s127161" name="Equation" r:id="rId6" imgW="1244600" imgH="736600" progId="Equation.3">
                  <p:embed/>
                </p:oleObj>
              </mc:Choice>
              <mc:Fallback>
                <p:oleObj name="Equation" r:id="rId6" imgW="1244600" imgH="736600" progId="Equation.3">
                  <p:embed/>
                  <p:pic>
                    <p:nvPicPr>
                      <p:cNvPr id="409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7768" y="2700340"/>
                        <a:ext cx="3098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6"/>
          <p:cNvGraphicFramePr>
            <a:graphicFrameLocks noChangeAspect="1"/>
          </p:cNvGraphicFramePr>
          <p:nvPr>
            <p:extLst>
              <p:ext uri="{D42A27DB-BD31-4B8C-83A1-F6EECF244321}">
                <p14:modId xmlns:p14="http://schemas.microsoft.com/office/powerpoint/2010/main" val="1549265566"/>
              </p:ext>
            </p:extLst>
          </p:nvPr>
        </p:nvGraphicFramePr>
        <p:xfrm>
          <a:off x="3837768" y="5145886"/>
          <a:ext cx="3214687" cy="1035050"/>
        </p:xfrm>
        <a:graphic>
          <a:graphicData uri="http://schemas.openxmlformats.org/presentationml/2006/ole">
            <mc:AlternateContent xmlns:mc="http://schemas.openxmlformats.org/markup-compatibility/2006">
              <mc:Choice xmlns:v="urn:schemas-microsoft-com:vml" Requires="v">
                <p:oleObj spid="_x0000_s127162" name="Equation" r:id="rId8" imgW="1333500" imgH="431800" progId="Equation.3">
                  <p:embed/>
                </p:oleObj>
              </mc:Choice>
              <mc:Fallback>
                <p:oleObj name="Equation" r:id="rId8" imgW="1333500" imgH="431800" progId="Equation.3">
                  <p:embed/>
                  <p:pic>
                    <p:nvPicPr>
                      <p:cNvPr id="410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7768" y="5145886"/>
                        <a:ext cx="3214687"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303842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4" name="矩形 13"/>
              <p:cNvSpPr/>
              <p:nvPr/>
            </p:nvSpPr>
            <p:spPr>
              <a:xfrm>
                <a:off x="934361" y="1045369"/>
                <a:ext cx="10823630" cy="3381503"/>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a:latin typeface="+mn-ea"/>
                  </a:rPr>
                  <a:t>Lambert</a:t>
                </a:r>
                <a:r>
                  <a:rPr kumimoji="1" lang="zh-CN" altLang="en-US" sz="2800" dirty="0">
                    <a:latin typeface="+mn-ea"/>
                  </a:rPr>
                  <a:t>漫反射</a:t>
                </a:r>
                <a:r>
                  <a:rPr kumimoji="1" lang="zh-CN" altLang="en-US" sz="2800" dirty="0" smtClean="0">
                    <a:latin typeface="+mn-ea"/>
                  </a:rPr>
                  <a:t>模型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漫反射光常常与</a:t>
                </a:r>
                <a:r>
                  <a:rPr lang="zh-CN" altLang="en-US" sz="2800" dirty="0" smtClean="0"/>
                  <a:t>环境光结合起来</a:t>
                </a:r>
                <a:endParaRPr lang="en-US" altLang="zh-CN" sz="2800" dirty="0" smtClean="0"/>
              </a:p>
              <a:p>
                <a:pPr marL="914400" lvl="1" indent="-457200" algn="just">
                  <a:lnSpc>
                    <a:spcPct val="150000"/>
                  </a:lnSpc>
                  <a:buClr>
                    <a:srgbClr val="0070C0"/>
                  </a:buClr>
                  <a:buFont typeface="Wingdings" panose="05000000000000000000" pitchFamily="2" charset="2"/>
                  <a:buChar char="n"/>
                </a:pPr>
                <a:endParaRPr kumimoji="1" lang="en-US" altLang="zh-CN" sz="2800" dirty="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14:m>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𝐼</m:t>
                        </m:r>
                      </m:e>
                      <m:sub>
                        <m:r>
                          <a:rPr kumimoji="1" lang="en-US" altLang="zh-CN" sz="2800" b="0" i="1" smtClean="0">
                            <a:latin typeface="Cambria Math" panose="02040503050406030204" pitchFamily="18" charset="0"/>
                          </a:rPr>
                          <m:t>𝑎</m:t>
                        </m:r>
                      </m:sub>
                    </m:sSub>
                    <m:r>
                      <a:rPr kumimoji="1" lang="en-US" altLang="zh-CN" sz="2800" b="0" i="1" smtClean="0">
                        <a:latin typeface="Cambria Math" panose="02040503050406030204" pitchFamily="18" charset="0"/>
                      </a:rPr>
                      <m:t>=</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0.02~0.2</m:t>
                        </m:r>
                      </m:e>
                    </m:d>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𝐼</m:t>
                        </m:r>
                      </m:e>
                      <m:sub>
                        <m:r>
                          <m:rPr>
                            <m:sty m:val="p"/>
                          </m:rPr>
                          <a:rPr kumimoji="1" lang="en-US" altLang="zh-CN" sz="2800" b="0" i="1">
                            <a:latin typeface="Cambria Math" panose="02040503050406030204" pitchFamily="18" charset="0"/>
                          </a:rPr>
                          <m:t>d</m:t>
                        </m:r>
                      </m:sub>
                    </m:sSub>
                  </m:oMath>
                </a14:m>
                <a:endParaRPr lang="en-US" altLang="zh-CN" sz="2800" dirty="0"/>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823630" cy="3381503"/>
              </a:xfrm>
              <a:prstGeom prst="rect">
                <a:avLst/>
              </a:prstGeom>
              <a:blipFill>
                <a:blip r:embed="rId4"/>
                <a:stretch>
                  <a:fillRect l="-957"/>
                </a:stretch>
              </a:blipFill>
            </p:spPr>
            <p:txBody>
              <a:bodyPr/>
              <a:lstStyle/>
              <a:p>
                <a:r>
                  <a:rPr lang="zh-CN" altLang="en-US">
                    <a:noFill/>
                  </a:rPr>
                  <a:t> </a:t>
                </a:r>
              </a:p>
            </p:txBody>
          </p:sp>
        </mc:Fallback>
      </mc:AlternateContent>
      <p:pic>
        <p:nvPicPr>
          <p:cNvPr id="13" name="Picture 5" descr="2p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9164" y="2630557"/>
            <a:ext cx="4876800" cy="40640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5" name="Object 4"/>
          <p:cNvGraphicFramePr>
            <a:graphicFrameLocks noChangeAspect="1"/>
          </p:cNvGraphicFramePr>
          <p:nvPr>
            <p:extLst>
              <p:ext uri="{D42A27DB-BD31-4B8C-83A1-F6EECF244321}">
                <p14:modId xmlns:p14="http://schemas.microsoft.com/office/powerpoint/2010/main" val="128603884"/>
              </p:ext>
            </p:extLst>
          </p:nvPr>
        </p:nvGraphicFramePr>
        <p:xfrm>
          <a:off x="1403349" y="2671524"/>
          <a:ext cx="5568950" cy="669925"/>
        </p:xfrm>
        <a:graphic>
          <a:graphicData uri="http://schemas.openxmlformats.org/presentationml/2006/ole">
            <mc:AlternateContent xmlns:mc="http://schemas.openxmlformats.org/markup-compatibility/2006">
              <mc:Choice xmlns:v="urn:schemas-microsoft-com:vml" Requires="v">
                <p:oleObj spid="_x0000_s166968" name="公式" r:id="rId6" imgW="1993900" imgH="241300" progId="Equation.3">
                  <p:embed/>
                </p:oleObj>
              </mc:Choice>
              <mc:Fallback>
                <p:oleObj name="公式" r:id="rId6" imgW="1993900" imgH="241300" progId="Equation.3">
                  <p:embed/>
                  <p:pic>
                    <p:nvPicPr>
                      <p:cNvPr id="69632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49" y="2671524"/>
                        <a:ext cx="5568950" cy="669925"/>
                      </a:xfrm>
                      <a:prstGeom prst="rect">
                        <a:avLst/>
                      </a:prstGeom>
                      <a:solidFill>
                        <a:srgbClr val="002060"/>
                      </a:solidFill>
                      <a:ln w="9525">
                        <a:solidFill>
                          <a:schemeClr val="folHlink"/>
                        </a:solidFill>
                        <a:miter lim="800000"/>
                        <a:headEnd/>
                        <a:tailEnd/>
                      </a:ln>
                    </p:spPr>
                  </p:pic>
                </p:oleObj>
              </mc:Fallback>
            </mc:AlternateContent>
          </a:graphicData>
        </a:graphic>
      </p:graphicFrame>
    </p:spTree>
    <p:extLst>
      <p:ext uri="{BB962C8B-B14F-4D97-AF65-F5344CB8AC3E}">
        <p14:creationId xmlns:p14="http://schemas.microsoft.com/office/powerpoint/2010/main" val="19852867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a:latin typeface="+mn-ea"/>
              </a:rPr>
              <a:t>Lambert</a:t>
            </a:r>
            <a:r>
              <a:rPr kumimoji="1" lang="zh-CN" altLang="en-US" sz="2800" dirty="0">
                <a:latin typeface="+mn-ea"/>
              </a:rPr>
              <a:t>漫反射</a:t>
            </a:r>
            <a:r>
              <a:rPr kumimoji="1" lang="zh-CN" altLang="en-US" sz="2800" dirty="0" smtClean="0">
                <a:latin typeface="+mn-ea"/>
              </a:rPr>
              <a:t>模型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lang="zh-CN" altLang="en-US" sz="2800" dirty="0" smtClean="0"/>
              <a:t>缺点：对于</a:t>
            </a:r>
            <a:r>
              <a:rPr lang="zh-CN" altLang="en-US" sz="2800" dirty="0"/>
              <a:t>大多数的物体，如擦亮的金属、光滑的塑料等是不适用的，原因是这些物体还会产生镜面</a:t>
            </a:r>
            <a:r>
              <a:rPr lang="zh-CN" altLang="en-US" sz="2800" dirty="0" smtClean="0"/>
              <a:t>发射</a:t>
            </a:r>
            <a:endParaRPr lang="en-US" altLang="zh-CN" sz="2800" dirty="0"/>
          </a:p>
        </p:txBody>
      </p:sp>
      <p:sp>
        <p:nvSpPr>
          <p:cNvPr id="12" name="Rectangle 68"/>
          <p:cNvSpPr>
            <a:spLocks noChangeArrowheads="1"/>
          </p:cNvSpPr>
          <p:nvPr/>
        </p:nvSpPr>
        <p:spPr bwMode="auto">
          <a:xfrm>
            <a:off x="3110397" y="6172250"/>
            <a:ext cx="6248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en-US" altLang="zh-CN" b="0" dirty="0"/>
              <a:t>Lambert</a:t>
            </a:r>
            <a:r>
              <a:rPr lang="zh-CN" altLang="en-US" b="0" dirty="0"/>
              <a:t>模型的光照明效果（</a:t>
            </a:r>
            <a:r>
              <a:rPr lang="en-US" altLang="zh-CN" b="0" dirty="0"/>
              <a:t>Utah Teapot</a:t>
            </a:r>
            <a:r>
              <a:rPr lang="zh-CN" altLang="en-US" b="0" dirty="0"/>
              <a:t>）</a:t>
            </a:r>
          </a:p>
        </p:txBody>
      </p:sp>
      <p:pic>
        <p:nvPicPr>
          <p:cNvPr id="16" name="Picture 42" descr="teapot-lambe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227" y="3076284"/>
            <a:ext cx="3914014" cy="293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50704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镜面反射光</a:t>
            </a:r>
            <a:r>
              <a:rPr kumimoji="1" lang="zh-CN" altLang="en-US" sz="2800" dirty="0" smtClean="0">
                <a:latin typeface="Times New Roman" panose="02020603050405020304" pitchFamily="18" charset="0"/>
              </a:rPr>
              <a:t>（</a:t>
            </a:r>
            <a:r>
              <a:rPr kumimoji="1" lang="en-US" altLang="zh-CN" sz="2800" dirty="0" smtClean="0">
                <a:latin typeface="Times New Roman" panose="02020603050405020304" pitchFamily="18" charset="0"/>
              </a:rPr>
              <a:t>Specular</a:t>
            </a:r>
            <a:r>
              <a:rPr kumimoji="1" lang="en-US" altLang="en-US" sz="2800" dirty="0" smtClean="0">
                <a:latin typeface="Times New Roman" panose="02020603050405020304" pitchFamily="18" charset="0"/>
              </a:rPr>
              <a:t> </a:t>
            </a:r>
            <a:r>
              <a:rPr kumimoji="1" lang="en-US" altLang="en-US" sz="2800" dirty="0">
                <a:latin typeface="Times New Roman" panose="02020603050405020304" pitchFamily="18" charset="0"/>
              </a:rPr>
              <a:t>Reflection</a:t>
            </a:r>
            <a:r>
              <a:rPr kumimoji="1" lang="zh-CN" altLang="en-US" sz="2800" dirty="0">
                <a:latin typeface="Times New Roman" panose="02020603050405020304" pitchFamily="18" charset="0"/>
              </a:rPr>
              <a:t>）</a:t>
            </a:r>
            <a:endParaRPr kumimoji="1" lang="en-US" altLang="zh-CN" sz="2800" dirty="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镜面反射遵循反射定律，入射光和反射光分别位于表面法矢的两侧</a:t>
            </a:r>
            <a:endParaRPr kumimoji="1" lang="en-US" altLang="zh-CN" sz="2800" dirty="0" smtClean="0">
              <a:latin typeface="Times New Roman" panose="02020603050405020304" pitchFamily="18" charset="0"/>
            </a:endParaRPr>
          </a:p>
          <a:p>
            <a:pPr marL="914400" lvl="1" indent="-457200">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如果观察者正好处在</a:t>
            </a:r>
            <a:r>
              <a:rPr kumimoji="1" lang="en-US" altLang="en-US" sz="2800" dirty="0">
                <a:latin typeface="Times New Roman" panose="02020603050405020304" pitchFamily="18" charset="0"/>
              </a:rPr>
              <a:t>P</a:t>
            </a:r>
            <a:r>
              <a:rPr kumimoji="1" lang="zh-CN" altLang="en-US" sz="2800" dirty="0">
                <a:latin typeface="Times New Roman" panose="02020603050405020304" pitchFamily="18" charset="0"/>
              </a:rPr>
              <a:t>点的镜面反射方向上，就会看到一个</a:t>
            </a:r>
            <a:r>
              <a:rPr kumimoji="1" lang="zh-CN" altLang="en-US" sz="2800" dirty="0" smtClean="0">
                <a:latin typeface="Times New Roman" panose="02020603050405020304" pitchFamily="18" charset="0"/>
              </a:rPr>
              <a:t>比周围亮</a:t>
            </a:r>
            <a:r>
              <a:rPr kumimoji="1" lang="zh-CN" altLang="en-US" sz="2800" dirty="0">
                <a:latin typeface="Times New Roman" panose="02020603050405020304" pitchFamily="18" charset="0"/>
              </a:rPr>
              <a:t>得多的</a:t>
            </a:r>
            <a:r>
              <a:rPr kumimoji="1" lang="zh-CN" altLang="en-US" sz="2800" dirty="0" smtClean="0">
                <a:latin typeface="Times New Roman" panose="02020603050405020304" pitchFamily="18" charset="0"/>
              </a:rPr>
              <a:t>高光点</a:t>
            </a:r>
            <a:endParaRPr kumimoji="1" lang="en-US" altLang="zh-CN" sz="2800" dirty="0" smtClean="0">
              <a:latin typeface="Times New Roman" panose="02020603050405020304" pitchFamily="18" charset="0"/>
            </a:endParaRPr>
          </a:p>
        </p:txBody>
      </p:sp>
    </p:spTree>
    <p:extLst>
      <p:ext uri="{BB962C8B-B14F-4D97-AF65-F5344CB8AC3E}">
        <p14:creationId xmlns:p14="http://schemas.microsoft.com/office/powerpoint/2010/main" val="42732143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基础知识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b="1" dirty="0" smtClean="0">
                <a:solidFill>
                  <a:srgbClr val="FF0000"/>
                </a:solidFill>
                <a:latin typeface="Times New Roman" panose="02020603050405020304" pitchFamily="18" charset="0"/>
              </a:rPr>
              <a:t>真实感图形绘制</a:t>
            </a:r>
            <a:endParaRPr kumimoji="1" lang="en-US" altLang="zh-CN" sz="2800" b="1" dirty="0" smtClean="0">
              <a:solidFill>
                <a:srgbClr val="FF0000"/>
              </a:solidFill>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颜色描述</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光学基础</a:t>
            </a:r>
            <a:endParaRPr kumimoji="1" lang="en-US" altLang="zh-CN" sz="2800" dirty="0" smtClean="0">
              <a:latin typeface="Times New Roman" panose="02020603050405020304" pitchFamily="18" charset="0"/>
            </a:endParaRPr>
          </a:p>
        </p:txBody>
      </p:sp>
    </p:spTree>
    <p:extLst>
      <p:ext uri="{BB962C8B-B14F-4D97-AF65-F5344CB8AC3E}">
        <p14:creationId xmlns:p14="http://schemas.microsoft.com/office/powerpoint/2010/main" val="12128577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镜面反射光</a:t>
            </a:r>
            <a:r>
              <a:rPr kumimoji="1" lang="zh-CN" altLang="en-US" sz="2800" dirty="0" smtClean="0">
                <a:latin typeface="Times New Roman" panose="02020603050405020304" pitchFamily="18" charset="0"/>
              </a:rPr>
              <a:t>（</a:t>
            </a:r>
            <a:r>
              <a:rPr kumimoji="1" lang="en-US" altLang="zh-CN" sz="2800" dirty="0" smtClean="0">
                <a:latin typeface="Times New Roman" panose="02020603050405020304" pitchFamily="18" charset="0"/>
              </a:rPr>
              <a:t>Specular</a:t>
            </a:r>
            <a:r>
              <a:rPr kumimoji="1" lang="en-US" altLang="en-US" sz="2800" dirty="0" smtClean="0">
                <a:latin typeface="Times New Roman" panose="02020603050405020304" pitchFamily="18" charset="0"/>
              </a:rPr>
              <a:t> </a:t>
            </a:r>
            <a:r>
              <a:rPr kumimoji="1" lang="en-US" altLang="en-US" sz="2800" dirty="0">
                <a:latin typeface="Times New Roman" panose="02020603050405020304" pitchFamily="18" charset="0"/>
              </a:rPr>
              <a:t>Reflection</a:t>
            </a:r>
            <a:r>
              <a:rPr kumimoji="1" lang="zh-CN" altLang="en-US" sz="2800" dirty="0">
                <a:latin typeface="Times New Roman" panose="02020603050405020304" pitchFamily="18" charset="0"/>
              </a:rPr>
              <a:t>）</a:t>
            </a:r>
            <a:endParaRPr kumimoji="1" lang="en-US" altLang="zh-CN" sz="2800" dirty="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理想镜面</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lang="zh-CN" altLang="en-US" sz="2800" dirty="0"/>
              <a:t>观察者只能在反射方向上才能看到反射光，偏离了该方向则看不到任何光</a:t>
            </a:r>
            <a:endParaRPr kumimoji="1" lang="en-US" altLang="zh-CN" sz="2800" dirty="0" smtClean="0">
              <a:latin typeface="Times New Roman" panose="02020603050405020304" pitchFamily="18" charset="0"/>
            </a:endParaRPr>
          </a:p>
        </p:txBody>
      </p:sp>
      <p:pic>
        <p:nvPicPr>
          <p:cNvPr id="12" name="Picture 4" descr="2p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122" y="3538082"/>
            <a:ext cx="6019800" cy="2782888"/>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3949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镜面反射光</a:t>
            </a:r>
            <a:r>
              <a:rPr kumimoji="1" lang="zh-CN" altLang="en-US" sz="2800" dirty="0" smtClean="0">
                <a:latin typeface="Times New Roman" panose="02020603050405020304" pitchFamily="18" charset="0"/>
              </a:rPr>
              <a:t>（</a:t>
            </a:r>
            <a:r>
              <a:rPr kumimoji="1" lang="en-US" altLang="zh-CN" sz="2800" dirty="0" smtClean="0">
                <a:latin typeface="Times New Roman" panose="02020603050405020304" pitchFamily="18" charset="0"/>
              </a:rPr>
              <a:t>Specular</a:t>
            </a:r>
            <a:r>
              <a:rPr kumimoji="1" lang="en-US" altLang="en-US" sz="2800" dirty="0" smtClean="0">
                <a:latin typeface="Times New Roman" panose="02020603050405020304" pitchFamily="18" charset="0"/>
              </a:rPr>
              <a:t> </a:t>
            </a:r>
            <a:r>
              <a:rPr kumimoji="1" lang="en-US" altLang="en-US" sz="2800" dirty="0">
                <a:latin typeface="Times New Roman" panose="02020603050405020304" pitchFamily="18" charset="0"/>
              </a:rPr>
              <a:t>Reflection</a:t>
            </a:r>
            <a:r>
              <a:rPr kumimoji="1" lang="zh-CN" altLang="en-US" sz="2800" dirty="0">
                <a:latin typeface="Times New Roman" panose="02020603050405020304" pitchFamily="18" charset="0"/>
              </a:rPr>
              <a:t>）</a:t>
            </a:r>
            <a:endParaRPr kumimoji="1" lang="en-US" altLang="zh-CN" sz="2800" dirty="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非理想镜面</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lang="en-US" altLang="zh-CN" sz="2800" dirty="0" smtClean="0"/>
              <a:t>P</a:t>
            </a:r>
            <a:r>
              <a:rPr lang="zh-CN" altLang="en-US" sz="2800" dirty="0"/>
              <a:t>为物体表面上一点，</a:t>
            </a:r>
            <a:r>
              <a:rPr lang="en-US" altLang="zh-CN" sz="2800" dirty="0"/>
              <a:t>L</a:t>
            </a:r>
            <a:r>
              <a:rPr lang="zh-CN" altLang="en-US" sz="2800" dirty="0"/>
              <a:t>为从</a:t>
            </a:r>
            <a:r>
              <a:rPr lang="en-US" altLang="zh-CN" sz="2800" dirty="0"/>
              <a:t>P</a:t>
            </a:r>
            <a:r>
              <a:rPr lang="zh-CN" altLang="en-US" sz="2800" dirty="0"/>
              <a:t>指向光源的单位矢量，</a:t>
            </a:r>
            <a:r>
              <a:rPr lang="en-US" altLang="zh-CN" sz="2800" dirty="0"/>
              <a:t>N</a:t>
            </a:r>
            <a:r>
              <a:rPr lang="zh-CN" altLang="en-US" sz="2800" dirty="0"/>
              <a:t>为单位法矢量，</a:t>
            </a:r>
            <a:r>
              <a:rPr lang="en-US" altLang="zh-CN" sz="2800" dirty="0"/>
              <a:t>R</a:t>
            </a:r>
            <a:r>
              <a:rPr lang="zh-CN" altLang="en-US" sz="2800" dirty="0"/>
              <a:t>为反射单位矢量，</a:t>
            </a:r>
            <a:r>
              <a:rPr lang="en-US" altLang="zh-CN" sz="2800" dirty="0"/>
              <a:t>V</a:t>
            </a:r>
            <a:r>
              <a:rPr lang="zh-CN" altLang="en-US" sz="2800" dirty="0"/>
              <a:t>为从</a:t>
            </a:r>
            <a:r>
              <a:rPr lang="en-US" altLang="zh-CN" sz="2800" dirty="0"/>
              <a:t>P</a:t>
            </a:r>
            <a:r>
              <a:rPr lang="zh-CN" altLang="en-US" sz="2800" dirty="0"/>
              <a:t>指向视点的单位矢量</a:t>
            </a:r>
            <a:endParaRPr kumimoji="1" lang="en-US" altLang="zh-CN" sz="2800" dirty="0" smtClean="0">
              <a:latin typeface="Times New Roman" panose="02020603050405020304" pitchFamily="18" charset="0"/>
            </a:endParaRPr>
          </a:p>
        </p:txBody>
      </p:sp>
      <p:pic>
        <p:nvPicPr>
          <p:cNvPr id="11" name="Picture 4" descr="2p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180" y="4031974"/>
            <a:ext cx="4267200" cy="229235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7699987" y="4263886"/>
            <a:ext cx="2743200" cy="2235200"/>
            <a:chOff x="7699987" y="4263886"/>
            <a:chExt cx="2743200" cy="2235200"/>
          </a:xfrm>
        </p:grpSpPr>
        <p:sp>
          <p:nvSpPr>
            <p:cNvPr id="13" name="Line 6"/>
            <p:cNvSpPr>
              <a:spLocks noChangeShapeType="1"/>
            </p:cNvSpPr>
            <p:nvPr/>
          </p:nvSpPr>
          <p:spPr bwMode="auto">
            <a:xfrm>
              <a:off x="7699987" y="5933359"/>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
            <p:cNvSpPr>
              <a:spLocks noChangeShapeType="1"/>
            </p:cNvSpPr>
            <p:nvPr/>
          </p:nvSpPr>
          <p:spPr bwMode="auto">
            <a:xfrm flipV="1">
              <a:off x="8948531" y="4263886"/>
              <a:ext cx="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8"/>
            <p:cNvSpPr>
              <a:spLocks noChangeShapeType="1"/>
            </p:cNvSpPr>
            <p:nvPr/>
          </p:nvSpPr>
          <p:spPr bwMode="auto">
            <a:xfrm>
              <a:off x="7881731" y="4797286"/>
              <a:ext cx="10668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9"/>
            <p:cNvSpPr>
              <a:spLocks noChangeShapeType="1"/>
            </p:cNvSpPr>
            <p:nvPr/>
          </p:nvSpPr>
          <p:spPr bwMode="auto">
            <a:xfrm flipV="1">
              <a:off x="8948531" y="4797286"/>
              <a:ext cx="10668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0"/>
            <p:cNvSpPr>
              <a:spLocks noChangeShapeType="1"/>
            </p:cNvSpPr>
            <p:nvPr/>
          </p:nvSpPr>
          <p:spPr bwMode="auto">
            <a:xfrm flipV="1">
              <a:off x="8948531" y="4949686"/>
              <a:ext cx="6096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1"/>
            <p:cNvSpPr>
              <a:spLocks noChangeShapeType="1"/>
            </p:cNvSpPr>
            <p:nvPr/>
          </p:nvSpPr>
          <p:spPr bwMode="auto">
            <a:xfrm flipV="1">
              <a:off x="8948531" y="5254486"/>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2"/>
            <p:cNvSpPr>
              <a:spLocks noChangeShapeType="1"/>
            </p:cNvSpPr>
            <p:nvPr/>
          </p:nvSpPr>
          <p:spPr bwMode="auto">
            <a:xfrm flipV="1">
              <a:off x="8948531" y="5254486"/>
              <a:ext cx="914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3"/>
            <p:cNvSpPr>
              <a:spLocks noChangeShapeType="1"/>
            </p:cNvSpPr>
            <p:nvPr/>
          </p:nvSpPr>
          <p:spPr bwMode="auto">
            <a:xfrm flipV="1">
              <a:off x="8948531" y="5635486"/>
              <a:ext cx="685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14"/>
            <p:cNvSpPr>
              <a:spLocks/>
            </p:cNvSpPr>
            <p:nvPr/>
          </p:nvSpPr>
          <p:spPr bwMode="auto">
            <a:xfrm>
              <a:off x="8872331" y="4898886"/>
              <a:ext cx="1041400" cy="1104900"/>
            </a:xfrm>
            <a:custGeom>
              <a:avLst/>
              <a:gdLst>
                <a:gd name="T0" fmla="*/ 48 w 656"/>
                <a:gd name="T1" fmla="*/ 656 h 696"/>
                <a:gd name="T2" fmla="*/ 192 w 656"/>
                <a:gd name="T3" fmla="*/ 224 h 696"/>
                <a:gd name="T4" fmla="*/ 432 w 656"/>
                <a:gd name="T5" fmla="*/ 32 h 696"/>
                <a:gd name="T6" fmla="*/ 624 w 656"/>
                <a:gd name="T7" fmla="*/ 32 h 696"/>
                <a:gd name="T8" fmla="*/ 624 w 656"/>
                <a:gd name="T9" fmla="*/ 224 h 696"/>
                <a:gd name="T10" fmla="*/ 480 w 656"/>
                <a:gd name="T11" fmla="*/ 464 h 696"/>
                <a:gd name="T12" fmla="*/ 48 w 656"/>
                <a:gd name="T13" fmla="*/ 656 h 696"/>
              </a:gdLst>
              <a:ahLst/>
              <a:cxnLst>
                <a:cxn ang="0">
                  <a:pos x="T0" y="T1"/>
                </a:cxn>
                <a:cxn ang="0">
                  <a:pos x="T2" y="T3"/>
                </a:cxn>
                <a:cxn ang="0">
                  <a:pos x="T4" y="T5"/>
                </a:cxn>
                <a:cxn ang="0">
                  <a:pos x="T6" y="T7"/>
                </a:cxn>
                <a:cxn ang="0">
                  <a:pos x="T8" y="T9"/>
                </a:cxn>
                <a:cxn ang="0">
                  <a:pos x="T10" y="T11"/>
                </a:cxn>
                <a:cxn ang="0">
                  <a:pos x="T12" y="T13"/>
                </a:cxn>
              </a:cxnLst>
              <a:rect l="0" t="0" r="r" b="b"/>
              <a:pathLst>
                <a:path w="656" h="696">
                  <a:moveTo>
                    <a:pt x="48" y="656"/>
                  </a:moveTo>
                  <a:cubicBezTo>
                    <a:pt x="0" y="616"/>
                    <a:pt x="128" y="328"/>
                    <a:pt x="192" y="224"/>
                  </a:cubicBezTo>
                  <a:cubicBezTo>
                    <a:pt x="256" y="120"/>
                    <a:pt x="360" y="64"/>
                    <a:pt x="432" y="32"/>
                  </a:cubicBezTo>
                  <a:cubicBezTo>
                    <a:pt x="504" y="0"/>
                    <a:pt x="592" y="0"/>
                    <a:pt x="624" y="32"/>
                  </a:cubicBezTo>
                  <a:cubicBezTo>
                    <a:pt x="656" y="64"/>
                    <a:pt x="648" y="152"/>
                    <a:pt x="624" y="224"/>
                  </a:cubicBezTo>
                  <a:cubicBezTo>
                    <a:pt x="600" y="296"/>
                    <a:pt x="576" y="392"/>
                    <a:pt x="480" y="464"/>
                  </a:cubicBezTo>
                  <a:cubicBezTo>
                    <a:pt x="384" y="536"/>
                    <a:pt x="96" y="696"/>
                    <a:pt x="48" y="656"/>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15"/>
            <p:cNvSpPr txBox="1">
              <a:spLocks noChangeArrowheads="1"/>
            </p:cNvSpPr>
            <p:nvPr/>
          </p:nvSpPr>
          <p:spPr bwMode="auto">
            <a:xfrm>
              <a:off x="8384969" y="6092686"/>
              <a:ext cx="1209675" cy="406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a:latin typeface="Times New Roman" panose="02020603050405020304" pitchFamily="18" charset="0"/>
                  <a:ea typeface="幼圆" panose="02010509060101010101" pitchFamily="49" charset="-122"/>
                </a:rPr>
                <a:t>光滑平面</a:t>
              </a:r>
            </a:p>
          </p:txBody>
        </p:sp>
      </p:grpSp>
    </p:spTree>
    <p:extLst>
      <p:ext uri="{BB962C8B-B14F-4D97-AF65-F5344CB8AC3E}">
        <p14:creationId xmlns:p14="http://schemas.microsoft.com/office/powerpoint/2010/main" val="14028845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镜面反射光</a:t>
            </a:r>
            <a:r>
              <a:rPr kumimoji="1" lang="zh-CN" altLang="en-US" sz="2800" dirty="0" smtClean="0">
                <a:latin typeface="Times New Roman" panose="02020603050405020304" pitchFamily="18" charset="0"/>
              </a:rPr>
              <a:t>（</a:t>
            </a:r>
            <a:r>
              <a:rPr kumimoji="1" lang="en-US" altLang="zh-CN" sz="2800" dirty="0" smtClean="0">
                <a:latin typeface="Times New Roman" panose="02020603050405020304" pitchFamily="18" charset="0"/>
              </a:rPr>
              <a:t>Specular</a:t>
            </a:r>
            <a:r>
              <a:rPr kumimoji="1" lang="en-US" altLang="en-US" sz="2800" dirty="0" smtClean="0">
                <a:latin typeface="Times New Roman" panose="02020603050405020304" pitchFamily="18" charset="0"/>
              </a:rPr>
              <a:t> </a:t>
            </a:r>
            <a:r>
              <a:rPr kumimoji="1" lang="en-US" altLang="en-US" sz="2800" dirty="0">
                <a:latin typeface="Times New Roman" panose="02020603050405020304" pitchFamily="18" charset="0"/>
              </a:rPr>
              <a:t>Reflection</a:t>
            </a:r>
            <a:r>
              <a:rPr kumimoji="1" lang="zh-CN" altLang="en-US" sz="2800" dirty="0">
                <a:latin typeface="Times New Roman" panose="02020603050405020304" pitchFamily="18" charset="0"/>
              </a:rPr>
              <a:t>）</a:t>
            </a:r>
            <a:endParaRPr kumimoji="1" lang="en-US" altLang="zh-CN" sz="2800" dirty="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镜面反射情况由</a:t>
            </a:r>
            <a:r>
              <a:rPr kumimoji="1" lang="en-US" altLang="zh-CN" sz="2800" dirty="0" err="1">
                <a:latin typeface="Times New Roman" panose="02020603050405020304" pitchFamily="18" charset="0"/>
              </a:rPr>
              <a:t>Phong</a:t>
            </a:r>
            <a:r>
              <a:rPr kumimoji="1" lang="zh-CN" altLang="en-US" sz="2800" dirty="0">
                <a:latin typeface="Times New Roman" panose="02020603050405020304" pitchFamily="18" charset="0"/>
              </a:rPr>
              <a:t>模型给</a:t>
            </a:r>
            <a:r>
              <a:rPr kumimoji="1" lang="zh-CN" altLang="en-US" sz="2800" dirty="0" smtClean="0">
                <a:latin typeface="Times New Roman" panose="02020603050405020304" pitchFamily="18" charset="0"/>
              </a:rPr>
              <a:t>出</a:t>
            </a:r>
            <a:endParaRPr kumimoji="1" lang="en-US" altLang="zh-CN" sz="2800" dirty="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endParaRPr kumimoji="1" lang="en-US" altLang="zh-CN" sz="2800" dirty="0" smtClean="0">
              <a:latin typeface="Times New Roman" panose="02020603050405020304" pitchFamily="18" charset="0"/>
            </a:endParaRPr>
          </a:p>
          <a:p>
            <a:pPr marL="914400" lvl="1" indent="-457200">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若</a:t>
            </a:r>
            <a:r>
              <a:rPr kumimoji="1" lang="en-US" altLang="zh-CN" sz="2800" dirty="0">
                <a:latin typeface="Times New Roman" panose="02020603050405020304" pitchFamily="18" charset="0"/>
              </a:rPr>
              <a:t>R</a:t>
            </a:r>
            <a:r>
              <a:rPr kumimoji="1" lang="zh-CN" altLang="en-US" sz="2800" dirty="0">
                <a:latin typeface="Times New Roman" panose="02020603050405020304" pitchFamily="18" charset="0"/>
              </a:rPr>
              <a:t>和</a:t>
            </a:r>
            <a:r>
              <a:rPr kumimoji="1" lang="en-US" altLang="zh-CN" sz="2800" dirty="0">
                <a:latin typeface="Times New Roman" panose="02020603050405020304" pitchFamily="18" charset="0"/>
              </a:rPr>
              <a:t>V</a:t>
            </a:r>
            <a:r>
              <a:rPr kumimoji="1" lang="zh-CN" altLang="en-US" sz="2800" dirty="0">
                <a:latin typeface="Times New Roman" panose="02020603050405020304" pitchFamily="18" charset="0"/>
              </a:rPr>
              <a:t>已规格化为</a:t>
            </a:r>
            <a:r>
              <a:rPr kumimoji="1" lang="zh-CN" altLang="en-US" sz="2800" dirty="0" smtClean="0">
                <a:latin typeface="Times New Roman" panose="02020603050405020304" pitchFamily="18" charset="0"/>
              </a:rPr>
              <a:t>单位</a:t>
            </a:r>
            <a:r>
              <a:rPr kumimoji="1" lang="zh-CN" altLang="en-US" sz="2800" dirty="0">
                <a:latin typeface="Times New Roman" panose="02020603050405020304" pitchFamily="18" charset="0"/>
              </a:rPr>
              <a:t>矢量，则</a:t>
            </a:r>
            <a:endParaRPr lang="en-US" altLang="zh-CN" sz="2800" dirty="0"/>
          </a:p>
        </p:txBody>
      </p:sp>
      <p:graphicFrame>
        <p:nvGraphicFramePr>
          <p:cNvPr id="11" name="Object 3"/>
          <p:cNvGraphicFramePr>
            <a:graphicFrameLocks noChangeAspect="1"/>
          </p:cNvGraphicFramePr>
          <p:nvPr>
            <p:extLst>
              <p:ext uri="{D42A27DB-BD31-4B8C-83A1-F6EECF244321}">
                <p14:modId xmlns:p14="http://schemas.microsoft.com/office/powerpoint/2010/main" val="571813060"/>
              </p:ext>
            </p:extLst>
          </p:nvPr>
        </p:nvGraphicFramePr>
        <p:xfrm>
          <a:off x="1879856" y="2316837"/>
          <a:ext cx="3276600" cy="781050"/>
        </p:xfrm>
        <a:graphic>
          <a:graphicData uri="http://schemas.openxmlformats.org/presentationml/2006/ole">
            <mc:AlternateContent xmlns:mc="http://schemas.openxmlformats.org/markup-compatibility/2006">
              <mc:Choice xmlns:v="urn:schemas-microsoft-com:vml" Requires="v">
                <p:oleObj spid="_x0000_s129209" name="Equation" r:id="rId4" imgW="1079032" imgH="253890" progId="Equation.3">
                  <p:embed/>
                </p:oleObj>
              </mc:Choice>
              <mc:Fallback>
                <p:oleObj name="Equation" r:id="rId4" imgW="1079032" imgH="253890" progId="Equation.3">
                  <p:embed/>
                  <p:pic>
                    <p:nvPicPr>
                      <p:cNvPr id="1537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9856" y="2316837"/>
                        <a:ext cx="32766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3042995725"/>
              </p:ext>
            </p:extLst>
          </p:nvPr>
        </p:nvGraphicFramePr>
        <p:xfrm>
          <a:off x="1804680" y="3744808"/>
          <a:ext cx="3200400" cy="771525"/>
        </p:xfrm>
        <a:graphic>
          <a:graphicData uri="http://schemas.openxmlformats.org/presentationml/2006/ole">
            <mc:AlternateContent xmlns:mc="http://schemas.openxmlformats.org/markup-compatibility/2006">
              <mc:Choice xmlns:v="urn:schemas-microsoft-com:vml" Requires="v">
                <p:oleObj spid="_x0000_s129210" name="Equation" r:id="rId6" imgW="1066337" imgH="253890" progId="Equation.3">
                  <p:embed/>
                </p:oleObj>
              </mc:Choice>
              <mc:Fallback>
                <p:oleObj name="Equation" r:id="rId6" imgW="1066337" imgH="253890" progId="Equation.3">
                  <p:embed/>
                  <p:pic>
                    <p:nvPicPr>
                      <p:cNvPr id="61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4680" y="3744808"/>
                        <a:ext cx="3200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8"/>
          <p:cNvGraphicFramePr>
            <a:graphicFrameLocks noChangeAspect="1"/>
          </p:cNvGraphicFramePr>
          <p:nvPr>
            <p:extLst>
              <p:ext uri="{D42A27DB-BD31-4B8C-83A1-F6EECF244321}">
                <p14:modId xmlns:p14="http://schemas.microsoft.com/office/powerpoint/2010/main" val="3451822820"/>
              </p:ext>
            </p:extLst>
          </p:nvPr>
        </p:nvGraphicFramePr>
        <p:xfrm>
          <a:off x="5368404" y="4058358"/>
          <a:ext cx="6588125" cy="2540000"/>
        </p:xfrm>
        <a:graphic>
          <a:graphicData uri="http://schemas.openxmlformats.org/presentationml/2006/ole">
            <mc:AlternateContent xmlns:mc="http://schemas.openxmlformats.org/markup-compatibility/2006">
              <mc:Choice xmlns:v="urn:schemas-microsoft-com:vml" Requires="v">
                <p:oleObj spid="_x0000_s129211" name="Picture" r:id="rId8" imgW="3715560" imgH="1428120" progId="Word.Picture.8">
                  <p:embed/>
                </p:oleObj>
              </mc:Choice>
              <mc:Fallback>
                <p:oleObj name="Picture" r:id="rId8" imgW="3715560" imgH="1428120" progId="Word.Picture.8">
                  <p:embed/>
                  <p:pic>
                    <p:nvPicPr>
                      <p:cNvPr id="6146" name="Object 8"/>
                      <p:cNvPicPr>
                        <a:picLocks noChangeAspect="1" noChangeArrowheads="1"/>
                      </p:cNvPicPr>
                      <p:nvPr/>
                    </p:nvPicPr>
                    <p:blipFill>
                      <a:blip r:embed="rId9"/>
                      <a:srcRect/>
                      <a:stretch>
                        <a:fillRect/>
                      </a:stretch>
                    </p:blipFill>
                    <p:spPr bwMode="auto">
                      <a:xfrm>
                        <a:off x="5368404" y="4058358"/>
                        <a:ext cx="6588125" cy="254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389327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镜面反射光</a:t>
                </a:r>
                <a:r>
                  <a:rPr kumimoji="1" lang="zh-CN" altLang="en-US" sz="2800" dirty="0" smtClean="0">
                    <a:latin typeface="Times New Roman" panose="02020603050405020304" pitchFamily="18" charset="0"/>
                  </a:rPr>
                  <a:t>（</a:t>
                </a:r>
                <a:r>
                  <a:rPr kumimoji="1" lang="en-US" altLang="zh-CN" sz="2800" dirty="0" smtClean="0">
                    <a:latin typeface="Times New Roman" panose="02020603050405020304" pitchFamily="18" charset="0"/>
                  </a:rPr>
                  <a:t>Specular</a:t>
                </a:r>
                <a:r>
                  <a:rPr kumimoji="1" lang="en-US" altLang="en-US" sz="2800" dirty="0" smtClean="0">
                    <a:latin typeface="Times New Roman" panose="02020603050405020304" pitchFamily="18" charset="0"/>
                  </a:rPr>
                  <a:t> </a:t>
                </a:r>
                <a:r>
                  <a:rPr kumimoji="1" lang="en-US" altLang="en-US" sz="2800" dirty="0">
                    <a:latin typeface="Times New Roman" panose="02020603050405020304" pitchFamily="18" charset="0"/>
                  </a:rPr>
                  <a:t>Reflection</a:t>
                </a:r>
                <a:r>
                  <a:rPr kumimoji="1" lang="zh-CN" altLang="en-US" sz="2800" dirty="0">
                    <a:latin typeface="Times New Roman" panose="02020603050405020304" pitchFamily="18" charset="0"/>
                  </a:rPr>
                  <a:t>）</a:t>
                </a:r>
                <a:endParaRPr kumimoji="1" lang="en-US" altLang="zh-CN" sz="2800" dirty="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lang="en-US" altLang="zh-CN" sz="2800" dirty="0">
                    <a:latin typeface="+mn-ea"/>
                  </a:rPr>
                  <a:t>n</a:t>
                </a:r>
                <a:r>
                  <a:rPr lang="zh-CN" altLang="en-US" sz="2800" dirty="0">
                    <a:latin typeface="+mn-ea"/>
                  </a:rPr>
                  <a:t>为镜面反射指数，</a:t>
                </a:r>
                <a:r>
                  <a:rPr lang="en-US" altLang="zh-CN" sz="2800" dirty="0">
                    <a:latin typeface="+mn-ea"/>
                  </a:rPr>
                  <a:t>n</a:t>
                </a:r>
                <a:r>
                  <a:rPr lang="zh-CN" altLang="en-US" sz="2800" dirty="0">
                    <a:latin typeface="+mn-ea"/>
                  </a:rPr>
                  <a:t>越大，则</a:t>
                </a:r>
                <a:r>
                  <a:rPr lang="en-US" altLang="zh-CN" sz="2800" i="1" dirty="0">
                    <a:latin typeface="Times New Roman" panose="02020603050405020304" pitchFamily="18" charset="0"/>
                    <a:cs typeface="Times New Roman" panose="02020603050405020304" pitchFamily="18" charset="0"/>
                  </a:rPr>
                  <a:t>Is</a:t>
                </a:r>
                <a:r>
                  <a:rPr lang="zh-CN" altLang="en-US" sz="2800" dirty="0" smtClean="0">
                    <a:latin typeface="+mn-ea"/>
                  </a:rPr>
                  <a:t>随</a:t>
                </a:r>
                <a14:m>
                  <m:oMath xmlns:m="http://schemas.openxmlformats.org/officeDocument/2006/math">
                    <m:r>
                      <a:rPr lang="zh-CN" altLang="en-US" sz="2800" i="1" smtClean="0">
                        <a:latin typeface="Cambria Math" panose="02040503050406030204" pitchFamily="18" charset="0"/>
                      </a:rPr>
                      <m:t>𝛼</m:t>
                    </m:r>
                  </m:oMath>
                </a14:m>
                <a:r>
                  <a:rPr lang="zh-CN" altLang="en-US" sz="2800" dirty="0" smtClean="0">
                    <a:latin typeface="+mn-ea"/>
                  </a:rPr>
                  <a:t>的</a:t>
                </a:r>
                <a:r>
                  <a:rPr lang="zh-CN" altLang="en-US" sz="2800" dirty="0">
                    <a:latin typeface="+mn-ea"/>
                  </a:rPr>
                  <a:t>增大衰减的越</a:t>
                </a:r>
                <a:r>
                  <a:rPr lang="zh-CN" altLang="en-US" sz="2800" dirty="0" smtClean="0">
                    <a:latin typeface="+mn-ea"/>
                  </a:rPr>
                  <a:t>快</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en-US" altLang="zh-CN" sz="2800" dirty="0" smtClean="0">
                    <a:latin typeface="+mn-ea"/>
                  </a:rPr>
                  <a:t>n</a:t>
                </a:r>
                <a:r>
                  <a:rPr lang="zh-CN" altLang="en-US" sz="2800" dirty="0">
                    <a:latin typeface="+mn-ea"/>
                  </a:rPr>
                  <a:t>的取值与表面粗糙程度</a:t>
                </a:r>
                <a:r>
                  <a:rPr lang="zh-CN" altLang="en-US" sz="2800" dirty="0" smtClean="0">
                    <a:latin typeface="+mn-ea"/>
                  </a:rPr>
                  <a:t>有关</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en-US" altLang="zh-CN" sz="2800" dirty="0" smtClean="0">
                    <a:latin typeface="+mn-ea"/>
                  </a:rPr>
                  <a:t>n</a:t>
                </a:r>
                <a:r>
                  <a:rPr lang="zh-CN" altLang="en-US" sz="2800" dirty="0">
                    <a:latin typeface="+mn-ea"/>
                  </a:rPr>
                  <a:t>越大，表面越平滑（散射现象少，稍一偏离，明暗亮度急剧下降</a:t>
                </a:r>
                <a:r>
                  <a:rPr lang="zh-CN" altLang="en-US" sz="2800" dirty="0" smtClean="0">
                    <a:latin typeface="+mn-ea"/>
                  </a:rPr>
                  <a:t>）</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en-US" altLang="zh-CN" sz="2800" dirty="0" smtClean="0">
                    <a:latin typeface="+mn-ea"/>
                  </a:rPr>
                  <a:t>n</a:t>
                </a:r>
                <a:r>
                  <a:rPr lang="zh-CN" altLang="en-US" sz="2800" dirty="0">
                    <a:latin typeface="+mn-ea"/>
                  </a:rPr>
                  <a:t>越小，表面越毛糙（散射现象严重）</a:t>
                </a:r>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823630" cy="3970318"/>
              </a:xfrm>
              <a:prstGeom prst="rect">
                <a:avLst/>
              </a:prstGeom>
              <a:blipFill>
                <a:blip r:embed="rId3"/>
                <a:stretch>
                  <a:fillRect l="-957" r="-1126" b="-1380"/>
                </a:stretch>
              </a:blipFill>
            </p:spPr>
            <p:txBody>
              <a:bodyPr/>
              <a:lstStyle/>
              <a:p>
                <a:r>
                  <a:rPr lang="zh-CN" altLang="en-US">
                    <a:noFill/>
                  </a:rPr>
                  <a:t> </a:t>
                </a:r>
              </a:p>
            </p:txBody>
          </p:sp>
        </mc:Fallback>
      </mc:AlternateContent>
      <p:pic>
        <p:nvPicPr>
          <p:cNvPr id="15" name="Picture 6" descr="2p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2565" y="4935538"/>
            <a:ext cx="7570788" cy="1922462"/>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1212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镜面反射光（</a:t>
                </a:r>
                <a:r>
                  <a:rPr kumimoji="1" lang="en-US" altLang="zh-CN" sz="2800" dirty="0" smtClean="0">
                    <a:latin typeface="Times New Roman" panose="02020603050405020304" pitchFamily="18" charset="0"/>
                  </a:rPr>
                  <a:t>Specular</a:t>
                </a:r>
                <a:r>
                  <a:rPr kumimoji="1" lang="en-US" altLang="en-US" sz="2800" dirty="0" smtClean="0">
                    <a:latin typeface="Times New Roman" panose="02020603050405020304" pitchFamily="18" charset="0"/>
                  </a:rPr>
                  <a:t> </a:t>
                </a:r>
                <a:r>
                  <a:rPr kumimoji="1" lang="en-US" altLang="en-US" sz="2800" dirty="0">
                    <a:latin typeface="Times New Roman" panose="02020603050405020304" pitchFamily="18" charset="0"/>
                  </a:rPr>
                  <a:t>Reflection</a:t>
                </a:r>
                <a:r>
                  <a:rPr kumimoji="1" lang="zh-CN" altLang="en-US" sz="2800" dirty="0">
                    <a:latin typeface="Times New Roman" panose="02020603050405020304" pitchFamily="18" charset="0"/>
                  </a:rPr>
                  <a:t>）</a:t>
                </a:r>
                <a:endParaRPr kumimoji="1" lang="en-US" altLang="zh-CN" sz="2800" dirty="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mn-ea"/>
                  </a:rPr>
                  <a:t>反射方向的计算</a:t>
                </a:r>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r>
                  <a:rPr lang="en-US" altLang="zh-CN" sz="2800" dirty="0" smtClean="0">
                    <a:latin typeface="+mn-ea"/>
                  </a:rPr>
                  <a:t>L</a:t>
                </a:r>
                <a:r>
                  <a:rPr lang="zh-CN" altLang="en-US" sz="2800" dirty="0" smtClean="0">
                    <a:latin typeface="+mn-ea"/>
                  </a:rPr>
                  <a:t>在</a:t>
                </a:r>
                <a:r>
                  <a:rPr lang="en-US" altLang="zh-CN" sz="2800" dirty="0">
                    <a:latin typeface="+mn-ea"/>
                  </a:rPr>
                  <a:t>N</a:t>
                </a:r>
                <a:r>
                  <a:rPr lang="zh-CN" altLang="en-US" sz="2800" dirty="0">
                    <a:latin typeface="+mn-ea"/>
                  </a:rPr>
                  <a:t>上的投影矢量</a:t>
                </a:r>
                <a:r>
                  <a:rPr lang="zh-CN" altLang="en-US" sz="2800" dirty="0" smtClean="0">
                    <a:latin typeface="+mn-ea"/>
                  </a:rPr>
                  <a:t>为</a:t>
                </a:r>
                <a14:m>
                  <m:oMath xmlns:m="http://schemas.openxmlformats.org/officeDocument/2006/math">
                    <m:r>
                      <a:rPr lang="en-US" altLang="zh-CN" sz="2800" b="0" i="1" smtClean="0">
                        <a:latin typeface="Cambria Math" panose="02040503050406030204" pitchFamily="18" charset="0"/>
                      </a:rPr>
                      <m:t>𝑁𝐶𝑜𝑠</m:t>
                    </m:r>
                    <m:r>
                      <a:rPr lang="zh-CN" altLang="en-US" sz="2800" b="0" i="1" smtClean="0">
                        <a:latin typeface="Cambria Math" panose="02040503050406030204" pitchFamily="18" charset="0"/>
                      </a:rPr>
                      <m:t>𝜃</m:t>
                    </m:r>
                  </m:oMath>
                </a14:m>
                <a:endParaRPr lang="en-US" altLang="zh-CN" sz="2800" dirty="0" smtClean="0">
                  <a:latin typeface="+mn-ea"/>
                </a:endParaRPr>
              </a:p>
              <a:p>
                <a:pPr marL="1371600" lvl="2" indent="-457200" algn="just">
                  <a:lnSpc>
                    <a:spcPct val="150000"/>
                  </a:lnSpc>
                  <a:buClr>
                    <a:srgbClr val="0070C0"/>
                  </a:buClr>
                  <a:buFont typeface="Wingdings" panose="05000000000000000000" pitchFamily="2" charset="2"/>
                  <a:buChar char="Ø"/>
                </a:pPr>
                <a14:m>
                  <m:oMath xmlns:m="http://schemas.openxmlformats.org/officeDocument/2006/math">
                    <m:r>
                      <a:rPr lang="en-US" altLang="zh-CN" sz="2800" i="1">
                        <a:latin typeface="Cambria Math" panose="02040503050406030204" pitchFamily="18" charset="0"/>
                      </a:rPr>
                      <m:t>𝑁𝐶𝑜𝑠</m:t>
                    </m:r>
                    <m:r>
                      <a:rPr lang="zh-CN" altLang="en-US" sz="2800" i="1">
                        <a:latin typeface="Cambria Math" panose="02040503050406030204" pitchFamily="18" charset="0"/>
                      </a:rPr>
                      <m:t>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𝐿</m:t>
                    </m:r>
                  </m:oMath>
                </a14:m>
                <a:endParaRPr lang="en-US" altLang="zh-CN" sz="2800" dirty="0" smtClean="0">
                  <a:latin typeface="宋体" panose="02010600030101010101" pitchFamily="2" charset="-122"/>
                </a:endParaRPr>
              </a:p>
              <a:p>
                <a:pPr marL="1371600" lvl="2" indent="-457200" algn="just">
                  <a:lnSpc>
                    <a:spcPct val="150000"/>
                  </a:lnSpc>
                  <a:buClr>
                    <a:srgbClr val="0070C0"/>
                  </a:buClr>
                  <a:buFont typeface="Wingdings" panose="05000000000000000000" pitchFamily="2" charset="2"/>
                  <a:buChar char="Ø"/>
                </a:pPr>
                <a:r>
                  <a:rPr lang="zh-CN" altLang="en-US" sz="2800" dirty="0">
                    <a:latin typeface="宋体" panose="02010600030101010101" pitchFamily="2" charset="-122"/>
                  </a:rPr>
                  <a:t>记矢量</a:t>
                </a:r>
                <a14:m>
                  <m:oMath xmlns:m="http://schemas.openxmlformats.org/officeDocument/2006/math">
                    <m:r>
                      <m:rPr>
                        <m:sty m:val="p"/>
                      </m:rPr>
                      <a:rPr lang="en-US" altLang="zh-CN" sz="2800" b="0" i="0" smtClean="0">
                        <a:latin typeface="Cambria Math" panose="02040503050406030204" pitchFamily="18" charset="0"/>
                      </a:rPr>
                      <m:t>S</m:t>
                    </m:r>
                    <m:r>
                      <a:rPr lang="en-US" altLang="zh-CN" sz="2800" b="0" i="0" smtClean="0">
                        <a:latin typeface="Cambria Math" panose="02040503050406030204" pitchFamily="18" charset="0"/>
                      </a:rPr>
                      <m:t>=</m:t>
                    </m:r>
                    <m:r>
                      <a:rPr lang="en-US" altLang="zh-CN" sz="2800" i="1">
                        <a:latin typeface="Cambria Math" panose="02040503050406030204" pitchFamily="18" charset="0"/>
                      </a:rPr>
                      <m:t>𝑁𝐶𝑜𝑠</m:t>
                    </m:r>
                    <m:r>
                      <a:rPr lang="zh-CN" altLang="en-US" sz="2800" i="1">
                        <a:latin typeface="Cambria Math" panose="02040503050406030204" pitchFamily="18" charset="0"/>
                      </a:rPr>
                      <m:t>𝜃</m:t>
                    </m:r>
                    <m:r>
                      <a:rPr lang="en-US" altLang="zh-CN" sz="2800" b="0" i="1" smtClean="0">
                        <a:latin typeface="Cambria Math" panose="02040503050406030204" pitchFamily="18" charset="0"/>
                      </a:rPr>
                      <m:t>−</m:t>
                    </m:r>
                    <m:r>
                      <a:rPr lang="en-US" altLang="zh-CN" sz="2800" i="1">
                        <a:latin typeface="Cambria Math" panose="02040503050406030204" pitchFamily="18" charset="0"/>
                      </a:rPr>
                      <m:t>𝐿</m:t>
                    </m:r>
                  </m:oMath>
                </a14:m>
                <a:endParaRPr lang="en-US" altLang="zh-CN" sz="2800" dirty="0" smtClean="0">
                  <a:latin typeface="宋体" panose="02010600030101010101" pitchFamily="2" charset="-122"/>
                </a:endParaRPr>
              </a:p>
              <a:p>
                <a:pPr marL="1371600" lvl="2" indent="-457200" algn="just">
                  <a:lnSpc>
                    <a:spcPct val="150000"/>
                  </a:lnSpc>
                  <a:buClr>
                    <a:srgbClr val="0070C0"/>
                  </a:buClr>
                  <a:buFont typeface="Wingdings" panose="05000000000000000000" pitchFamily="2" charset="2"/>
                  <a:buChar char="Ø"/>
                </a:pPr>
                <a14:m>
                  <m:oMath xmlns:m="http://schemas.openxmlformats.org/officeDocument/2006/math">
                    <m:r>
                      <m:rPr>
                        <m:sty m:val="p"/>
                      </m:rPr>
                      <a:rPr lang="en-US" altLang="zh-CN" sz="2800" b="0" i="0" smtClean="0">
                        <a:latin typeface="Cambria Math" panose="02040503050406030204" pitchFamily="18" charset="0"/>
                      </a:rPr>
                      <m:t>R</m:t>
                    </m:r>
                    <m:r>
                      <a:rPr lang="en-US" altLang="zh-CN" sz="2800">
                        <a:latin typeface="Cambria Math" panose="02040503050406030204" pitchFamily="18" charset="0"/>
                      </a:rPr>
                      <m:t>=</m:t>
                    </m:r>
                    <m:r>
                      <a:rPr lang="en-US" altLang="zh-CN" sz="2800" i="1">
                        <a:latin typeface="Cambria Math" panose="02040503050406030204" pitchFamily="18" charset="0"/>
                      </a:rPr>
                      <m:t>𝑁𝐶𝑜𝑠</m:t>
                    </m:r>
                    <m:r>
                      <a:rPr lang="zh-CN" altLang="en-US" sz="2800" i="1">
                        <a:latin typeface="Cambria Math" panose="02040503050406030204" pitchFamily="18" charset="0"/>
                      </a:rPr>
                      <m:t>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m:t>
                    </m:r>
                  </m:oMath>
                </a14:m>
                <a:endParaRPr lang="en-US" altLang="zh-CN" sz="2800" b="0" dirty="0" smtClean="0">
                  <a:latin typeface="宋体" panose="02010600030101010101" pitchFamily="2" charset="-122"/>
                </a:endParaRPr>
              </a:p>
              <a:p>
                <a:pPr marL="1371600" lvl="2" indent="-457200" algn="just">
                  <a:lnSpc>
                    <a:spcPct val="150000"/>
                  </a:lnSpc>
                  <a:buClr>
                    <a:srgbClr val="0070C0"/>
                  </a:buClr>
                  <a:buFont typeface="Wingdings" panose="05000000000000000000" pitchFamily="2" charset="2"/>
                  <a:buChar char="Ø"/>
                </a:pPr>
                <a14:m>
                  <m:oMath xmlns:m="http://schemas.openxmlformats.org/officeDocument/2006/math">
                    <m:r>
                      <m:rPr>
                        <m:sty m:val="p"/>
                      </m:rPr>
                      <a:rPr lang="en-US" altLang="zh-CN" sz="2800">
                        <a:latin typeface="Cambria Math" panose="02040503050406030204" pitchFamily="18" charset="0"/>
                      </a:rPr>
                      <m:t>R</m:t>
                    </m:r>
                    <m:r>
                      <a:rPr lang="en-US" altLang="zh-CN" sz="2800">
                        <a:latin typeface="Cambria Math" panose="02040503050406030204" pitchFamily="18" charset="0"/>
                      </a:rPr>
                      <m:t>=</m:t>
                    </m:r>
                    <m:r>
                      <a:rPr lang="en-US" altLang="zh-CN" sz="2800" b="0" i="1" smtClean="0">
                        <a:latin typeface="Cambria Math" panose="02040503050406030204" pitchFamily="18" charset="0"/>
                      </a:rPr>
                      <m:t>2</m:t>
                    </m:r>
                    <m:r>
                      <a:rPr lang="en-US" altLang="zh-CN" sz="2800" i="1">
                        <a:latin typeface="Cambria Math" panose="02040503050406030204" pitchFamily="18" charset="0"/>
                      </a:rPr>
                      <m:t>𝑁𝐶𝑜𝑠</m:t>
                    </m:r>
                    <m:r>
                      <a:rPr lang="zh-CN" altLang="en-US" sz="2800" i="1">
                        <a:latin typeface="Cambria Math" panose="02040503050406030204" pitchFamily="18" charset="0"/>
                      </a:rPr>
                      <m:t>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𝐿</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𝑁</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𝑁</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𝐿</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𝐿</m:t>
                    </m:r>
                  </m:oMath>
                </a14:m>
                <a:endParaRPr lang="en-US" altLang="zh-CN" sz="2800" dirty="0">
                  <a:latin typeface="宋体" panose="02010600030101010101" pitchFamily="2" charset="-122"/>
                </a:endParaRPr>
              </a:p>
              <a:p>
                <a:pPr marL="914400" lvl="1" indent="-457200" algn="just">
                  <a:lnSpc>
                    <a:spcPct val="150000"/>
                  </a:lnSpc>
                  <a:buClr>
                    <a:srgbClr val="0070C0"/>
                  </a:buClr>
                  <a:buFont typeface="Wingdings" panose="05000000000000000000" pitchFamily="2" charset="2"/>
                  <a:buChar char="n"/>
                </a:pPr>
                <a:endParaRPr lang="zh-CN" altLang="en-US" sz="2800" dirty="0">
                  <a:latin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823630" cy="5262979"/>
              </a:xfrm>
              <a:prstGeom prst="rect">
                <a:avLst/>
              </a:prstGeom>
              <a:blipFill>
                <a:blip r:embed="rId4"/>
                <a:stretch>
                  <a:fillRect l="-957"/>
                </a:stretch>
              </a:blipFill>
            </p:spPr>
            <p:txBody>
              <a:bodyPr/>
              <a:lstStyle/>
              <a:p>
                <a:r>
                  <a:rPr lang="zh-CN" altLang="en-US">
                    <a:noFill/>
                  </a:rPr>
                  <a:t> </a:t>
                </a:r>
              </a:p>
            </p:txBody>
          </p:sp>
        </mc:Fallback>
      </mc:AlternateContent>
      <p:graphicFrame>
        <p:nvGraphicFramePr>
          <p:cNvPr id="11" name="Object 1030"/>
          <p:cNvGraphicFramePr>
            <a:graphicFrameLocks noChangeAspect="1"/>
          </p:cNvGraphicFramePr>
          <p:nvPr>
            <p:extLst>
              <p:ext uri="{D42A27DB-BD31-4B8C-83A1-F6EECF244321}">
                <p14:modId xmlns:p14="http://schemas.microsoft.com/office/powerpoint/2010/main" val="3452206543"/>
              </p:ext>
            </p:extLst>
          </p:nvPr>
        </p:nvGraphicFramePr>
        <p:xfrm>
          <a:off x="7448081" y="1993511"/>
          <a:ext cx="4086159" cy="3923196"/>
        </p:xfrm>
        <a:graphic>
          <a:graphicData uri="http://schemas.openxmlformats.org/presentationml/2006/ole">
            <mc:AlternateContent xmlns:mc="http://schemas.openxmlformats.org/markup-compatibility/2006">
              <mc:Choice xmlns:v="urn:schemas-microsoft-com:vml" Requires="v">
                <p:oleObj spid="_x0000_s197661" name="VISIO" r:id="rId5" imgW="2418120" imgH="2322360" progId="Visio.Drawing.6">
                  <p:embed/>
                </p:oleObj>
              </mc:Choice>
              <mc:Fallback>
                <p:oleObj name="VISIO" r:id="rId5" imgW="2418120" imgH="2322360" progId="Visio.Drawing.6">
                  <p:embed/>
                  <p:pic>
                    <p:nvPicPr>
                      <p:cNvPr id="719878"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081" y="1993511"/>
                        <a:ext cx="4086159" cy="3923196"/>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39833983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latin typeface="微软雅黑" panose="020B0503020204020204" pitchFamily="34" charset="-122"/>
                <a:ea typeface="微软雅黑" panose="020B0503020204020204" pitchFamily="34" charset="-122"/>
              </a:rPr>
              <a:t>Phong</a:t>
            </a:r>
            <a:r>
              <a:rPr lang="zh-CN" altLang="en-US" sz="2800" dirty="0">
                <a:latin typeface="宋体" panose="02010600030101010101" pitchFamily="2" charset="-122"/>
              </a:rPr>
              <a:t>光照明</a:t>
            </a:r>
            <a:r>
              <a:rPr lang="zh-CN" altLang="en-US" sz="2800" dirty="0" smtClean="0">
                <a:latin typeface="宋体" panose="02010600030101010101" pitchFamily="2" charset="-122"/>
              </a:rPr>
              <a:t>模型</a:t>
            </a:r>
            <a:r>
              <a:rPr lang="en-US" altLang="zh-CN" sz="2800" dirty="0" smtClean="0">
                <a:latin typeface="宋体" panose="02010600030101010101" pitchFamily="2" charset="-122"/>
              </a:rPr>
              <a:t>:</a:t>
            </a:r>
            <a:r>
              <a:rPr kumimoji="1" lang="zh-CN" altLang="en-US" sz="2800" dirty="0" smtClean="0">
                <a:latin typeface="+mn-ea"/>
              </a:rPr>
              <a:t>从</a:t>
            </a:r>
            <a:r>
              <a:rPr kumimoji="1" lang="zh-CN" altLang="en-US" sz="2800" dirty="0">
                <a:latin typeface="+mn-ea"/>
              </a:rPr>
              <a:t>视点观察到物体上任一点</a:t>
            </a:r>
            <a:r>
              <a:rPr kumimoji="1" lang="en-US" altLang="zh-CN" sz="2800" dirty="0">
                <a:latin typeface="+mn-ea"/>
              </a:rPr>
              <a:t>P</a:t>
            </a:r>
            <a:r>
              <a:rPr kumimoji="1" lang="zh-CN" altLang="en-US" sz="2800" dirty="0">
                <a:latin typeface="+mn-ea"/>
              </a:rPr>
              <a:t>处的光强度</a:t>
            </a:r>
            <a:r>
              <a:rPr kumimoji="1" lang="en-US" altLang="zh-CN" sz="2800" dirty="0">
                <a:latin typeface="+mn-ea"/>
              </a:rPr>
              <a:t>I</a:t>
            </a:r>
            <a:r>
              <a:rPr kumimoji="1" lang="zh-CN" altLang="en-US" sz="2800" dirty="0">
                <a:latin typeface="+mn-ea"/>
              </a:rPr>
              <a:t>应为环境光反射光强度</a:t>
            </a:r>
            <a:r>
              <a:rPr kumimoji="1" lang="en-US" altLang="zh-CN" sz="2800" dirty="0" err="1">
                <a:latin typeface="+mn-ea"/>
              </a:rPr>
              <a:t>I</a:t>
            </a:r>
            <a:r>
              <a:rPr kumimoji="1" lang="en-US" altLang="zh-CN" sz="2800" baseline="-25000" dirty="0" err="1">
                <a:latin typeface="+mn-ea"/>
              </a:rPr>
              <a:t>e</a:t>
            </a:r>
            <a:r>
              <a:rPr kumimoji="1" lang="en-US" altLang="zh-CN" sz="2800" dirty="0">
                <a:latin typeface="+mn-ea"/>
              </a:rPr>
              <a:t>、</a:t>
            </a:r>
            <a:r>
              <a:rPr kumimoji="1" lang="zh-CN" altLang="en-US" sz="2800" dirty="0">
                <a:latin typeface="+mn-ea"/>
              </a:rPr>
              <a:t>漫反射光强度</a:t>
            </a:r>
            <a:r>
              <a:rPr kumimoji="1" lang="en-US" altLang="zh-CN" sz="2800" dirty="0">
                <a:latin typeface="+mn-ea"/>
              </a:rPr>
              <a:t>I</a:t>
            </a:r>
            <a:r>
              <a:rPr kumimoji="1" lang="en-US" altLang="zh-CN" sz="2800" baseline="-25000" dirty="0">
                <a:latin typeface="+mn-ea"/>
              </a:rPr>
              <a:t>d</a:t>
            </a:r>
            <a:r>
              <a:rPr kumimoji="1" lang="zh-CN" altLang="en-US" sz="2800" dirty="0">
                <a:latin typeface="+mn-ea"/>
              </a:rPr>
              <a:t>以及镜面反射光的光强度</a:t>
            </a:r>
            <a:r>
              <a:rPr kumimoji="1" lang="en-US" altLang="zh-CN" sz="2800" dirty="0">
                <a:latin typeface="+mn-ea"/>
              </a:rPr>
              <a:t>I</a:t>
            </a:r>
            <a:r>
              <a:rPr kumimoji="1" lang="en-US" altLang="zh-CN" sz="2800" baseline="-25000" dirty="0">
                <a:latin typeface="+mn-ea"/>
              </a:rPr>
              <a:t>s</a:t>
            </a:r>
            <a:r>
              <a:rPr kumimoji="1" lang="zh-CN" altLang="en-US" sz="2800" dirty="0">
                <a:latin typeface="+mn-ea"/>
              </a:rPr>
              <a:t>的总和</a:t>
            </a:r>
            <a:endParaRPr lang="en-US" altLang="zh-CN" sz="2800" dirty="0">
              <a:latin typeface="+mn-ea"/>
            </a:endParaRPr>
          </a:p>
        </p:txBody>
      </p:sp>
      <p:graphicFrame>
        <p:nvGraphicFramePr>
          <p:cNvPr id="13" name="Object 5"/>
          <p:cNvGraphicFramePr>
            <a:graphicFrameLocks noChangeAspect="1"/>
          </p:cNvGraphicFramePr>
          <p:nvPr>
            <p:extLst>
              <p:ext uri="{D42A27DB-BD31-4B8C-83A1-F6EECF244321}">
                <p14:modId xmlns:p14="http://schemas.microsoft.com/office/powerpoint/2010/main" val="2007878970"/>
              </p:ext>
            </p:extLst>
          </p:nvPr>
        </p:nvGraphicFramePr>
        <p:xfrm>
          <a:off x="3107676" y="2917134"/>
          <a:ext cx="6477000" cy="1433513"/>
        </p:xfrm>
        <a:graphic>
          <a:graphicData uri="http://schemas.openxmlformats.org/presentationml/2006/ole">
            <mc:AlternateContent xmlns:mc="http://schemas.openxmlformats.org/markup-compatibility/2006">
              <mc:Choice xmlns:v="urn:schemas-microsoft-com:vml" Requires="v">
                <p:oleObj spid="_x0000_s130111" name="Equation" r:id="rId4" imgW="2209800" imgH="482600" progId="Equation.3">
                  <p:embed/>
                </p:oleObj>
              </mc:Choice>
              <mc:Fallback>
                <p:oleObj name="Equation" r:id="rId4" imgW="2209800" imgH="482600" progId="Equation.3">
                  <p:embed/>
                  <p:pic>
                    <p:nvPicPr>
                      <p:cNvPr id="717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7676" y="2917134"/>
                        <a:ext cx="64770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1" name="组合 30"/>
          <p:cNvGrpSpPr/>
          <p:nvPr/>
        </p:nvGrpSpPr>
        <p:grpSpPr>
          <a:xfrm>
            <a:off x="4050227" y="4240935"/>
            <a:ext cx="1844185" cy="2058198"/>
            <a:chOff x="4050227" y="4240935"/>
            <a:chExt cx="1844185" cy="2058198"/>
          </a:xfrm>
        </p:grpSpPr>
        <p:pic>
          <p:nvPicPr>
            <p:cNvPr id="12" name="Picture 14" descr="ballA.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56205" y="4920922"/>
              <a:ext cx="1838207" cy="137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箭头连接符 4"/>
            <p:cNvCxnSpPr>
              <a:endCxn id="12" idx="0"/>
            </p:cNvCxnSpPr>
            <p:nvPr/>
          </p:nvCxnSpPr>
          <p:spPr>
            <a:xfrm>
              <a:off x="4050227" y="4240935"/>
              <a:ext cx="925082" cy="679987"/>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6097102" y="4240935"/>
            <a:ext cx="1929713" cy="2085735"/>
            <a:chOff x="6097102" y="4240935"/>
            <a:chExt cx="1929713" cy="2085735"/>
          </a:xfrm>
        </p:grpSpPr>
        <p:pic>
          <p:nvPicPr>
            <p:cNvPr id="15" name="Picture 15" descr="ballD.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42616" y="4913975"/>
              <a:ext cx="1884199" cy="141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箭头连接符 16"/>
            <p:cNvCxnSpPr>
              <a:endCxn id="15" idx="0"/>
            </p:cNvCxnSpPr>
            <p:nvPr/>
          </p:nvCxnSpPr>
          <p:spPr>
            <a:xfrm>
              <a:off x="6097102" y="4240935"/>
              <a:ext cx="987614" cy="67304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8270417" y="4286202"/>
            <a:ext cx="1842255" cy="2040468"/>
            <a:chOff x="8270417" y="4286202"/>
            <a:chExt cx="1842255" cy="2040468"/>
          </a:xfrm>
        </p:grpSpPr>
        <p:pic>
          <p:nvPicPr>
            <p:cNvPr id="11" name="Picture 13" descr="ballS.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274465" y="4948459"/>
              <a:ext cx="1838207" cy="137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箭头连接符 19"/>
            <p:cNvCxnSpPr>
              <a:endCxn id="11" idx="0"/>
            </p:cNvCxnSpPr>
            <p:nvPr/>
          </p:nvCxnSpPr>
          <p:spPr>
            <a:xfrm>
              <a:off x="8270417" y="4286202"/>
              <a:ext cx="923152" cy="662257"/>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476629" y="3496235"/>
            <a:ext cx="1838206" cy="2830435"/>
            <a:chOff x="1476629" y="3496235"/>
            <a:chExt cx="1838206" cy="2830435"/>
          </a:xfrm>
        </p:grpSpPr>
        <p:pic>
          <p:nvPicPr>
            <p:cNvPr id="16" name="Picture 16" descr="ballDAS.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476629" y="4948459"/>
              <a:ext cx="1838206" cy="137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箭头连接符 21"/>
            <p:cNvCxnSpPr>
              <a:endCxn id="16" idx="0"/>
            </p:cNvCxnSpPr>
            <p:nvPr/>
          </p:nvCxnSpPr>
          <p:spPr>
            <a:xfrm flipH="1">
              <a:off x="2395732" y="3496235"/>
              <a:ext cx="789082" cy="1452224"/>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9504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up)">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3" name="Rectangle 68"/>
          <p:cNvSpPr>
            <a:spLocks noChangeArrowheads="1"/>
          </p:cNvSpPr>
          <p:nvPr/>
        </p:nvSpPr>
        <p:spPr bwMode="auto">
          <a:xfrm>
            <a:off x="3162899" y="5988255"/>
            <a:ext cx="5988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eaLnBrk="1" hangingPunct="1"/>
            <a:r>
              <a:rPr lang="en-US" altLang="zh-CN" b="0" dirty="0" err="1"/>
              <a:t>Phong</a:t>
            </a:r>
            <a:r>
              <a:rPr lang="zh-CN" altLang="en-US" b="0" dirty="0"/>
              <a:t>模型的光照明效果（</a:t>
            </a:r>
            <a:r>
              <a:rPr lang="en-US" altLang="zh-CN" b="0" dirty="0"/>
              <a:t>Utah Teapot</a:t>
            </a:r>
            <a:r>
              <a:rPr lang="zh-CN" altLang="en-US" b="0" dirty="0"/>
              <a:t>）</a:t>
            </a:r>
          </a:p>
        </p:txBody>
      </p:sp>
      <p:pic>
        <p:nvPicPr>
          <p:cNvPr id="15" name="Picture 87" descr="teapot-ph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930" y="1185181"/>
            <a:ext cx="6114137" cy="4586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63196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mn-ea"/>
              </a:rPr>
              <a:t>光强的衰减</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光</a:t>
            </a:r>
            <a:r>
              <a:rPr kumimoji="1" lang="zh-CN" altLang="en-US" sz="2800" dirty="0">
                <a:latin typeface="Times New Roman" panose="02020603050405020304" pitchFamily="18" charset="0"/>
              </a:rPr>
              <a:t>在传播的过程中，其能量会发生</a:t>
            </a:r>
            <a:r>
              <a:rPr kumimoji="1" lang="zh-CN" altLang="en-US" sz="2800" dirty="0" smtClean="0">
                <a:latin typeface="Times New Roman" panose="02020603050405020304" pitchFamily="18" charset="0"/>
              </a:rPr>
              <a:t>衰减</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光照模型</a:t>
            </a:r>
            <a:r>
              <a:rPr kumimoji="1" lang="zh-CN" altLang="en-US" sz="2800" dirty="0">
                <a:latin typeface="Times New Roman" panose="02020603050405020304" pitchFamily="18" charset="0"/>
              </a:rPr>
              <a:t>中必须考虑光强衰减，否则会影响生成图形的真实</a:t>
            </a:r>
            <a:r>
              <a:rPr kumimoji="1" lang="zh-CN" altLang="en-US" sz="2800" dirty="0" smtClean="0">
                <a:latin typeface="Times New Roman" panose="02020603050405020304" pitchFamily="18" charset="0"/>
              </a:rPr>
              <a:t>效果</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包括从</a:t>
            </a:r>
            <a:r>
              <a:rPr kumimoji="1" lang="zh-CN" altLang="en-US" sz="2800" dirty="0">
                <a:latin typeface="Times New Roman" panose="02020603050405020304" pitchFamily="18" charset="0"/>
              </a:rPr>
              <a:t>光源到物体表面的过程中的衰减和从物体表面到人眼过程中的衰减</a:t>
            </a:r>
            <a:endParaRPr kumimoji="1" lang="en-US" altLang="zh-CN" sz="2800" dirty="0">
              <a:latin typeface="Times New Roman" panose="02020603050405020304" pitchFamily="18" charset="0"/>
            </a:endParaRPr>
          </a:p>
          <a:p>
            <a:pPr marL="914400" lvl="1" indent="-457200">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光强</a:t>
            </a:r>
            <a:r>
              <a:rPr kumimoji="1" lang="zh-CN" altLang="en-US" sz="2800" dirty="0">
                <a:latin typeface="Times New Roman" panose="02020603050405020304" pitchFamily="18" charset="0"/>
              </a:rPr>
              <a:t>的衰减可以采用常数衰减</a:t>
            </a:r>
            <a:r>
              <a:rPr kumimoji="1" lang="zh-CN" altLang="en-US" sz="2800" dirty="0" smtClean="0">
                <a:latin typeface="Times New Roman" panose="02020603050405020304" pitchFamily="18" charset="0"/>
              </a:rPr>
              <a:t>、</a:t>
            </a:r>
            <a:r>
              <a:rPr kumimoji="1" lang="en-US" altLang="zh-CN" sz="2800" dirty="0" smtClean="0">
                <a:latin typeface="Times New Roman" panose="02020603050405020304" pitchFamily="18" charset="0"/>
              </a:rPr>
              <a:t/>
            </a:r>
            <a:br>
              <a:rPr kumimoji="1" lang="en-US" altLang="zh-CN" sz="2800" dirty="0" smtClean="0">
                <a:latin typeface="Times New Roman" panose="02020603050405020304" pitchFamily="18" charset="0"/>
              </a:rPr>
            </a:br>
            <a:r>
              <a:rPr kumimoji="1" lang="zh-CN" altLang="en-US" sz="2800" dirty="0" smtClean="0">
                <a:latin typeface="Times New Roman" panose="02020603050405020304" pitchFamily="18" charset="0"/>
              </a:rPr>
              <a:t>一次函数</a:t>
            </a:r>
            <a:r>
              <a:rPr kumimoji="1" lang="zh-CN" altLang="en-US" sz="2800" dirty="0">
                <a:latin typeface="Times New Roman" panose="02020603050405020304" pitchFamily="18" charset="0"/>
              </a:rPr>
              <a:t>衰减和二次函数衰减等</a:t>
            </a:r>
            <a:endParaRPr lang="en-US" altLang="zh-CN" sz="2800" dirty="0">
              <a:latin typeface="+mn-ea"/>
            </a:endParaRPr>
          </a:p>
        </p:txBody>
      </p:sp>
      <p:grpSp>
        <p:nvGrpSpPr>
          <p:cNvPr id="3" name="组合 2"/>
          <p:cNvGrpSpPr/>
          <p:nvPr/>
        </p:nvGrpSpPr>
        <p:grpSpPr>
          <a:xfrm>
            <a:off x="7418319" y="4457047"/>
            <a:ext cx="4532496" cy="2034680"/>
            <a:chOff x="7130084" y="4248093"/>
            <a:chExt cx="4532496" cy="2034680"/>
          </a:xfrm>
        </p:grpSpPr>
        <p:pic>
          <p:nvPicPr>
            <p:cNvPr id="1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03298" y="4248093"/>
              <a:ext cx="3859282" cy="203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p:cNvSpPr txBox="1">
              <a:spLocks noChangeArrowheads="1"/>
            </p:cNvSpPr>
            <p:nvPr/>
          </p:nvSpPr>
          <p:spPr bwMode="auto">
            <a:xfrm>
              <a:off x="7130084" y="5037470"/>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1pPr>
              <a:lvl2pPr marL="742950" indent="-28575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2pPr>
              <a:lvl3pPr marL="1143000" indent="-228600">
                <a:spcBef>
                  <a:spcPct val="20000"/>
                </a:spcBef>
                <a:buClr>
                  <a:schemeClr val="accent2"/>
                </a:buClr>
                <a:buFont typeface="Wingdings" panose="05000000000000000000" pitchFamily="2" charset="2"/>
                <a:buChar char="o"/>
                <a:defRPr sz="2800" b="1">
                  <a:solidFill>
                    <a:schemeClr val="tx1"/>
                  </a:solidFill>
                  <a:latin typeface="Verdana" panose="020B0604030504040204" pitchFamily="34" charset="0"/>
                  <a:ea typeface="楷体_GB2312" pitchFamily="49" charset="-122"/>
                </a:defRPr>
              </a:lvl3pPr>
              <a:lvl4pPr marL="1600200" indent="-228600">
                <a:spcBef>
                  <a:spcPct val="20000"/>
                </a:spcBef>
                <a:buClr>
                  <a:schemeClr val="accent2"/>
                </a:buClr>
                <a:buFont typeface="Wingdings" panose="05000000000000000000" pitchFamily="2" charset="2"/>
                <a:buChar char="n"/>
                <a:defRPr sz="2800" b="1">
                  <a:solidFill>
                    <a:schemeClr val="tx1"/>
                  </a:solidFill>
                  <a:latin typeface="Verdana" panose="020B0604030504040204" pitchFamily="34" charset="0"/>
                  <a:ea typeface="楷体_GB2312" pitchFamily="49" charset="-122"/>
                </a:defRPr>
              </a:lvl4pPr>
              <a:lvl5pPr marL="2057400" indent="-228600">
                <a:spcBef>
                  <a:spcPct val="25000"/>
                </a:spcBef>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800" b="1">
                  <a:solidFill>
                    <a:schemeClr val="tx1"/>
                  </a:solidFill>
                  <a:latin typeface="Verdana" panose="020B0604030504040204" pitchFamily="34" charset="0"/>
                  <a:ea typeface="楷体_GB2312" pitchFamily="49" charset="-122"/>
                </a:defRPr>
              </a:lvl9pPr>
            </a:lstStyle>
            <a:p>
              <a:pPr eaLnBrk="1" hangingPunct="1">
                <a:buFont typeface="Wingdings" panose="05000000000000000000" pitchFamily="2" charset="2"/>
                <a:buNone/>
              </a:pPr>
              <a:r>
                <a:rPr kumimoji="1" lang="zh-CN" altLang="en-US" sz="2400" dirty="0">
                  <a:latin typeface="Times New Roman" panose="02020603050405020304" pitchFamily="18" charset="0"/>
                </a:rPr>
                <a:t>光源</a:t>
              </a:r>
            </a:p>
          </p:txBody>
        </p:sp>
      </p:grpSp>
    </p:spTree>
    <p:extLst>
      <p:ext uri="{BB962C8B-B14F-4D97-AF65-F5344CB8AC3E}">
        <p14:creationId xmlns:p14="http://schemas.microsoft.com/office/powerpoint/2010/main" val="5376911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mn-ea"/>
              </a:rPr>
              <a:t>光强的衰减</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常用</a:t>
            </a:r>
            <a:r>
              <a:rPr kumimoji="1" lang="zh-CN" altLang="en-US" sz="2800" dirty="0">
                <a:latin typeface="Times New Roman" panose="02020603050405020304" pitchFamily="18" charset="0"/>
              </a:rPr>
              <a:t>的二次衰减函数</a:t>
            </a:r>
            <a:endParaRPr lang="en-US" altLang="zh-CN" sz="2800" dirty="0">
              <a:latin typeface="+mn-ea"/>
            </a:endParaRPr>
          </a:p>
        </p:txBody>
      </p:sp>
      <p:graphicFrame>
        <p:nvGraphicFramePr>
          <p:cNvPr id="13" name="Object 2"/>
          <p:cNvGraphicFramePr>
            <a:graphicFrameLocks noChangeAspect="1"/>
          </p:cNvGraphicFramePr>
          <p:nvPr>
            <p:extLst>
              <p:ext uri="{D42A27DB-BD31-4B8C-83A1-F6EECF244321}">
                <p14:modId xmlns:p14="http://schemas.microsoft.com/office/powerpoint/2010/main" val="1536108236"/>
              </p:ext>
            </p:extLst>
          </p:nvPr>
        </p:nvGraphicFramePr>
        <p:xfrm>
          <a:off x="1891861" y="2563454"/>
          <a:ext cx="5214938" cy="1181100"/>
        </p:xfrm>
        <a:graphic>
          <a:graphicData uri="http://schemas.openxmlformats.org/presentationml/2006/ole">
            <mc:AlternateContent xmlns:mc="http://schemas.openxmlformats.org/markup-compatibility/2006">
              <mc:Choice xmlns:v="urn:schemas-microsoft-com:vml" Requires="v">
                <p:oleObj spid="_x0000_s131192" name="Equation" r:id="rId4" imgW="1892300" imgH="431800" progId="Equation.3">
                  <p:embed/>
                </p:oleObj>
              </mc:Choice>
              <mc:Fallback>
                <p:oleObj name="Equation" r:id="rId4" imgW="1892300" imgH="431800" progId="Equation.3">
                  <p:embed/>
                  <p:pic>
                    <p:nvPicPr>
                      <p:cNvPr id="819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1861" y="2563454"/>
                        <a:ext cx="521493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1195575088"/>
              </p:ext>
            </p:extLst>
          </p:nvPr>
        </p:nvGraphicFramePr>
        <p:xfrm>
          <a:off x="1891861" y="4042120"/>
          <a:ext cx="8706464" cy="1682819"/>
        </p:xfrm>
        <a:graphic>
          <a:graphicData uri="http://schemas.openxmlformats.org/presentationml/2006/ole">
            <mc:AlternateContent xmlns:mc="http://schemas.openxmlformats.org/markup-compatibility/2006">
              <mc:Choice xmlns:v="urn:schemas-microsoft-com:vml" Requires="v">
                <p:oleObj spid="_x0000_s131193" name="公式" r:id="rId6" imgW="3213100" imgH="622300" progId="Equation.3">
                  <p:embed/>
                </p:oleObj>
              </mc:Choice>
              <mc:Fallback>
                <p:oleObj name="公式" r:id="rId6" imgW="3213100" imgH="622300" progId="Equation.3">
                  <p:embed/>
                  <p:pic>
                    <p:nvPicPr>
                      <p:cNvPr id="819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1861" y="4042120"/>
                        <a:ext cx="8706464" cy="168281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993743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mn-ea"/>
              </a:rPr>
              <a:t>光强的衰减</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t>光在物体表面到人眼过程中的衰减</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lang="zh-CN" altLang="en-US" sz="2800" dirty="0"/>
              <a:t>深度暗示（</a:t>
            </a:r>
            <a:r>
              <a:rPr lang="en-US" altLang="zh-CN" sz="2800" dirty="0"/>
              <a:t>Depth  Cueing</a:t>
            </a:r>
            <a:r>
              <a:rPr lang="zh-CN" altLang="en-US" sz="2800" dirty="0"/>
              <a:t>）技术：最初用于线框图形的显示，使距离远的点比近的点暗一些。经过改进，这种技术同样适用于真实感</a:t>
            </a:r>
            <a:r>
              <a:rPr lang="zh-CN" altLang="en-US" sz="2800" dirty="0" smtClean="0"/>
              <a:t>图形显示</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设</a:t>
            </a:r>
            <a:r>
              <a:rPr lang="zh-CN" altLang="en-US" sz="2800" dirty="0"/>
              <a:t>前参考面</a:t>
            </a:r>
            <a:r>
              <a:rPr lang="en-US" altLang="zh-CN" sz="2800" dirty="0"/>
              <a:t>Z=</a:t>
            </a:r>
            <a:r>
              <a:rPr lang="en-US" altLang="zh-CN" sz="2800" dirty="0" err="1"/>
              <a:t>Zf</a:t>
            </a:r>
            <a:r>
              <a:rPr lang="zh-CN" altLang="en-US" sz="2800" dirty="0"/>
              <a:t>，后参考面</a:t>
            </a:r>
            <a:r>
              <a:rPr lang="en-US" altLang="zh-CN" sz="2800" dirty="0"/>
              <a:t>Z=</a:t>
            </a:r>
            <a:r>
              <a:rPr lang="en-US" altLang="zh-CN" sz="2800" dirty="0" err="1"/>
              <a:t>Zb</a:t>
            </a:r>
            <a:r>
              <a:rPr lang="zh-CN" altLang="en-US" sz="2800" dirty="0"/>
              <a:t>；其比例因子分别为</a:t>
            </a:r>
            <a:r>
              <a:rPr lang="en-US" altLang="zh-CN" sz="2800" dirty="0"/>
              <a:t>Sf</a:t>
            </a:r>
            <a:r>
              <a:rPr lang="zh-CN" altLang="en-US" sz="2800" dirty="0"/>
              <a:t>和</a:t>
            </a:r>
            <a:r>
              <a:rPr lang="en-US" altLang="zh-CN" sz="2800" dirty="0"/>
              <a:t>Sb</a:t>
            </a:r>
            <a:r>
              <a:rPr lang="zh-CN" altLang="en-US" sz="2800" dirty="0"/>
              <a:t>（ </a:t>
            </a:r>
            <a:r>
              <a:rPr lang="en-US" altLang="zh-CN" sz="2800" dirty="0" smtClean="0"/>
              <a:t>[0,1</a:t>
            </a:r>
            <a:r>
              <a:rPr lang="en-US" altLang="zh-CN" sz="2800" dirty="0"/>
              <a:t>]</a:t>
            </a:r>
            <a:r>
              <a:rPr lang="zh-CN" altLang="en-US" sz="2800" dirty="0"/>
              <a:t>）。给定物体上一点的深度值</a:t>
            </a:r>
            <a:r>
              <a:rPr lang="en-US" altLang="zh-CN" sz="2800" dirty="0"/>
              <a:t>Z0</a:t>
            </a:r>
            <a:r>
              <a:rPr lang="zh-CN" altLang="en-US" sz="2800" dirty="0"/>
              <a:t>，该点</a:t>
            </a:r>
            <a:r>
              <a:rPr lang="zh-CN" altLang="en-US" sz="2800" dirty="0" smtClean="0"/>
              <a:t>对应</a:t>
            </a:r>
            <a:r>
              <a:rPr lang="zh-CN" altLang="en-US" sz="2800" dirty="0"/>
              <a:t>的比例因子</a:t>
            </a:r>
            <a:r>
              <a:rPr lang="en-US" altLang="zh-CN" sz="2800" dirty="0"/>
              <a:t>S0</a:t>
            </a:r>
            <a:r>
              <a:rPr lang="zh-CN" altLang="en-US" sz="2800" dirty="0"/>
              <a:t>按</a:t>
            </a:r>
            <a:r>
              <a:rPr lang="zh-CN" altLang="en-US" sz="2800" dirty="0" smtClean="0"/>
              <a:t>如下方式</a:t>
            </a:r>
            <a:r>
              <a:rPr lang="zh-CN" altLang="en-US" sz="2800" dirty="0"/>
              <a:t>确定</a:t>
            </a:r>
          </a:p>
        </p:txBody>
      </p:sp>
    </p:spTree>
    <p:extLst>
      <p:ext uri="{BB962C8B-B14F-4D97-AF65-F5344CB8AC3E}">
        <p14:creationId xmlns:p14="http://schemas.microsoft.com/office/powerpoint/2010/main" val="8857540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3057247"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真实感图形绘制</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真实感图形</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假定</a:t>
            </a:r>
            <a:r>
              <a:rPr kumimoji="1" lang="zh-CN" altLang="en-US" sz="2800" dirty="0">
                <a:latin typeface="Times New Roman" panose="02020603050405020304" pitchFamily="18" charset="0"/>
              </a:rPr>
              <a:t>的光照条件和景物外观</a:t>
            </a:r>
            <a:r>
              <a:rPr kumimoji="1" lang="zh-CN" altLang="en-US" sz="2800" dirty="0" smtClean="0">
                <a:latin typeface="Times New Roman" panose="02020603050405020304" pitchFamily="18" charset="0"/>
              </a:rPr>
              <a:t>因素</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依据一定</a:t>
            </a:r>
            <a:r>
              <a:rPr kumimoji="1" lang="zh-CN" altLang="en-US" sz="2800" dirty="0">
                <a:latin typeface="Times New Roman" panose="02020603050405020304" pitchFamily="18" charset="0"/>
              </a:rPr>
              <a:t>的</a:t>
            </a:r>
            <a:r>
              <a:rPr kumimoji="1" lang="zh-CN" altLang="en-US" sz="2800" dirty="0" smtClean="0">
                <a:latin typeface="Times New Roman" panose="02020603050405020304" pitchFamily="18" charset="0"/>
              </a:rPr>
              <a:t>光照模型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计算</a:t>
            </a:r>
            <a:r>
              <a:rPr kumimoji="1" lang="zh-CN" altLang="en-US" sz="2800" dirty="0">
                <a:latin typeface="Times New Roman" panose="02020603050405020304" pitchFamily="18" charset="0"/>
              </a:rPr>
              <a:t>可见面投射到观察者眼中的光强度</a:t>
            </a:r>
            <a:r>
              <a:rPr kumimoji="1" lang="zh-CN" altLang="en-US" sz="2800" dirty="0" smtClean="0">
                <a:latin typeface="Times New Roman" panose="02020603050405020304" pitchFamily="18" charset="0"/>
              </a:rPr>
              <a:t>大小</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将光强度转换</a:t>
            </a:r>
            <a:r>
              <a:rPr kumimoji="1" lang="zh-CN" altLang="en-US" sz="2800" dirty="0">
                <a:latin typeface="Times New Roman" panose="02020603050405020304" pitchFamily="18" charset="0"/>
              </a:rPr>
              <a:t>成适合图形设备的颜色</a:t>
            </a:r>
            <a:r>
              <a:rPr kumimoji="1" lang="zh-CN" altLang="en-US" sz="2800" dirty="0" smtClean="0">
                <a:latin typeface="Times New Roman" panose="02020603050405020304" pitchFamily="18" charset="0"/>
              </a:rPr>
              <a:t>值</a:t>
            </a:r>
            <a:endParaRPr kumimoji="1" lang="en-US" altLang="zh-CN" sz="2800" dirty="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生成</a:t>
            </a:r>
            <a:r>
              <a:rPr kumimoji="1" lang="zh-CN" altLang="en-US" sz="2800" dirty="0">
                <a:latin typeface="Times New Roman" panose="02020603050405020304" pitchFamily="18" charset="0"/>
              </a:rPr>
              <a:t>投影画面上每一个象素的光强</a:t>
            </a:r>
            <a:r>
              <a:rPr kumimoji="1" lang="zh-CN" altLang="en-US" sz="2800" dirty="0" smtClean="0">
                <a:latin typeface="Times New Roman" panose="02020603050405020304" pitchFamily="18" charset="0"/>
              </a:rPr>
              <a:t>度</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使</a:t>
            </a:r>
            <a:r>
              <a:rPr kumimoji="1" lang="zh-CN" altLang="en-US" sz="2800" dirty="0">
                <a:latin typeface="Times New Roman" panose="02020603050405020304" pitchFamily="18" charset="0"/>
              </a:rPr>
              <a:t>观察者产生身临其境的</a:t>
            </a:r>
            <a:r>
              <a:rPr kumimoji="1" lang="zh-CN" altLang="en-US" sz="2800" dirty="0" smtClean="0">
                <a:latin typeface="Times New Roman" panose="02020603050405020304" pitchFamily="18" charset="0"/>
              </a:rPr>
              <a:t>感觉</a:t>
            </a:r>
            <a:endParaRPr lang="en-US" altLang="zh-CN" sz="2800" dirty="0"/>
          </a:p>
        </p:txBody>
      </p:sp>
    </p:spTree>
    <p:extLst>
      <p:ext uri="{BB962C8B-B14F-4D97-AF65-F5344CB8AC3E}">
        <p14:creationId xmlns:p14="http://schemas.microsoft.com/office/powerpoint/2010/main" val="5141948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mn-ea"/>
                  </a:rPr>
                  <a:t>光强的衰减</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t>光在物体表面到人眼过程中的衰减</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lang="zh-CN" altLang="en-US" sz="2800" dirty="0" smtClean="0"/>
                  <a:t>当</a:t>
                </a:r>
                <a:r>
                  <a:rPr lang="en-US" altLang="zh-CN" sz="2800" dirty="0"/>
                  <a:t>Z0 &gt;</a:t>
                </a:r>
                <a:r>
                  <a:rPr lang="en-US" altLang="zh-CN" sz="2800" dirty="0" err="1"/>
                  <a:t>Zf</a:t>
                </a:r>
                <a:r>
                  <a:rPr lang="zh-CN" altLang="en-US" sz="2800" dirty="0"/>
                  <a:t>时，取</a:t>
                </a:r>
                <a:r>
                  <a:rPr lang="en-US" altLang="zh-CN" sz="2800" dirty="0" smtClean="0"/>
                  <a:t>S0=Sf</a:t>
                </a:r>
              </a:p>
              <a:p>
                <a:pPr marL="1371600" lvl="2" indent="-457200" algn="just">
                  <a:lnSpc>
                    <a:spcPct val="150000"/>
                  </a:lnSpc>
                  <a:buClr>
                    <a:srgbClr val="0070C0"/>
                  </a:buClr>
                  <a:buFont typeface="Wingdings" panose="05000000000000000000" pitchFamily="2" charset="2"/>
                  <a:buChar char="Ø"/>
                </a:pPr>
                <a:r>
                  <a:rPr lang="zh-CN" altLang="en-US" sz="2800" dirty="0" smtClean="0"/>
                  <a:t>当</a:t>
                </a:r>
                <a:r>
                  <a:rPr lang="en-US" altLang="zh-CN" sz="2800" dirty="0"/>
                  <a:t>Z0 &lt;</a:t>
                </a:r>
                <a:r>
                  <a:rPr lang="en-US" altLang="zh-CN" sz="2800" dirty="0" err="1"/>
                  <a:t>Zf</a:t>
                </a:r>
                <a:r>
                  <a:rPr lang="zh-CN" altLang="en-US" sz="2800" dirty="0"/>
                  <a:t>时，取</a:t>
                </a:r>
                <a:r>
                  <a:rPr lang="en-US" altLang="zh-CN" sz="2800" dirty="0"/>
                  <a:t>S0 =</a:t>
                </a:r>
                <a:r>
                  <a:rPr lang="en-US" altLang="zh-CN" sz="2800" dirty="0" smtClean="0"/>
                  <a:t>Sb</a:t>
                </a:r>
              </a:p>
              <a:p>
                <a:pPr marL="1371600" lvl="2" indent="-457200" algn="just">
                  <a:lnSpc>
                    <a:spcPct val="150000"/>
                  </a:lnSpc>
                  <a:buClr>
                    <a:srgbClr val="0070C0"/>
                  </a:buClr>
                  <a:buFont typeface="Wingdings" panose="05000000000000000000" pitchFamily="2" charset="2"/>
                  <a:buChar char="Ø"/>
                </a:pPr>
                <a:r>
                  <a:rPr lang="zh-CN" altLang="en-US" sz="2800" dirty="0" smtClean="0"/>
                  <a:t>当</a:t>
                </a:r>
                <a:r>
                  <a:rPr lang="en-US" altLang="zh-CN" sz="2800" dirty="0" smtClean="0"/>
                  <a:t>Z0 </a:t>
                </a:r>
                <a14:m>
                  <m:oMath xmlns:m="http://schemas.openxmlformats.org/officeDocument/2006/math">
                    <m:r>
                      <a:rPr lang="en-US" altLang="zh-CN" sz="2800" i="1" dirty="0">
                        <a:latin typeface="Cambria Math" panose="02040503050406030204" pitchFamily="18" charset="0"/>
                        <a:ea typeface="Cambria Math" panose="02040503050406030204" pitchFamily="18" charset="0"/>
                      </a:rPr>
                      <m:t>∈</m:t>
                    </m:r>
                  </m:oMath>
                </a14:m>
                <a:r>
                  <a:rPr lang="en-US" altLang="zh-CN" sz="2800" dirty="0"/>
                  <a:t>[</a:t>
                </a:r>
                <a:r>
                  <a:rPr lang="en-US" altLang="zh-CN" sz="2800" dirty="0" err="1"/>
                  <a:t>Zb,Zf</a:t>
                </a:r>
                <a:r>
                  <a:rPr lang="en-US" altLang="zh-CN" sz="2800" dirty="0"/>
                  <a:t>]</a:t>
                </a:r>
                <a:r>
                  <a:rPr lang="zh-CN" altLang="en-US" sz="2800" dirty="0"/>
                  <a:t>时，</a:t>
                </a:r>
                <a:r>
                  <a:rPr lang="zh-CN" altLang="en-US" sz="2800" dirty="0" smtClean="0"/>
                  <a:t>取</a:t>
                </a:r>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823630" cy="3323987"/>
              </a:xfrm>
              <a:prstGeom prst="rect">
                <a:avLst/>
              </a:prstGeom>
              <a:blipFill>
                <a:blip r:embed="rId3"/>
                <a:stretch>
                  <a:fillRect l="-957" b="-1832"/>
                </a:stretch>
              </a:blipFill>
            </p:spPr>
            <p:txBody>
              <a:bodyPr/>
              <a:lstStyle/>
              <a:p>
                <a:r>
                  <a:rPr lang="zh-CN" altLang="en-US">
                    <a:noFill/>
                  </a:rPr>
                  <a:t> </a:t>
                </a:r>
              </a:p>
            </p:txBody>
          </p:sp>
        </mc:Fallback>
      </mc:AlternateContent>
      <p:pic>
        <p:nvPicPr>
          <p:cNvPr id="12" name="Picture 6" descr="2p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0696" y="1401689"/>
            <a:ext cx="3886200" cy="262255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矩形 2"/>
              <p:cNvSpPr/>
              <p:nvPr/>
            </p:nvSpPr>
            <p:spPr>
              <a:xfrm>
                <a:off x="2110357" y="3804868"/>
                <a:ext cx="4664802" cy="1507079"/>
              </a:xfrm>
              <a:prstGeom prst="rect">
                <a:avLst/>
              </a:prstGeom>
            </p:spPr>
            <p:txBody>
              <a:bodyPr wrap="none">
                <a:spAutoFit/>
              </a:bodyPr>
              <a:lstStyle/>
              <a:p>
                <a:pPr marL="0" lvl="2" algn="just">
                  <a:lnSpc>
                    <a:spcPct val="150000"/>
                  </a:lnSpc>
                  <a:buClr>
                    <a:srgbClr val="0070C0"/>
                  </a:buClr>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r>
                            <m:rPr>
                              <m:sty m:val="p"/>
                            </m:rPr>
                            <a:rPr lang="en-US" altLang="zh-CN" sz="2800" i="1" dirty="0">
                              <a:latin typeface="Cambria Math" panose="02040503050406030204" pitchFamily="18" charset="0"/>
                            </a:rPr>
                            <m:t>S</m:t>
                          </m:r>
                        </m:e>
                        <m:sub>
                          <m:r>
                            <a:rPr lang="en-US" altLang="zh-CN" sz="2800" i="1" dirty="0">
                              <a:latin typeface="Cambria Math" panose="02040503050406030204" pitchFamily="18" charset="0"/>
                            </a:rPr>
                            <m:t>0</m:t>
                          </m:r>
                        </m:sub>
                      </m:sSub>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m:rPr>
                              <m:sty m:val="p"/>
                            </m:rPr>
                            <a:rPr lang="en-US" altLang="zh-CN" sz="2800" i="1" dirty="0">
                              <a:latin typeface="Cambria Math" panose="02040503050406030204" pitchFamily="18" charset="0"/>
                            </a:rPr>
                            <m:t>S</m:t>
                          </m:r>
                        </m:e>
                        <m:sub>
                          <m:r>
                            <a:rPr lang="en-US" altLang="zh-CN" sz="2800" i="1" dirty="0">
                              <a:latin typeface="Cambria Math" panose="02040503050406030204" pitchFamily="18" charset="0"/>
                            </a:rPr>
                            <m:t>𝑏</m:t>
                          </m:r>
                        </m:sub>
                      </m:sSub>
                      <m:r>
                        <a:rPr lang="en-US" altLang="zh-CN" sz="2800" i="1" dirty="0">
                          <a:latin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 </m:t>
                      </m:r>
                      <m:f>
                        <m:fPr>
                          <m:ctrlPr>
                            <a:rPr lang="en-US" altLang="zh-CN" sz="2800" i="1" dirty="0" smtClean="0">
                              <a:latin typeface="Cambria Math" panose="02040503050406030204" pitchFamily="18" charset="0"/>
                              <a:ea typeface="Cambria Math" panose="02040503050406030204" pitchFamily="18" charset="0"/>
                            </a:rPr>
                          </m:ctrlPr>
                        </m:fPr>
                        <m:num>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𝑆</m:t>
                              </m:r>
                            </m:e>
                            <m:sub>
                              <m:r>
                                <a:rPr lang="en-US" altLang="zh-CN" sz="2800" b="0" i="1" dirty="0" smtClean="0">
                                  <a:latin typeface="Cambria Math" panose="02040503050406030204" pitchFamily="18" charset="0"/>
                                </a:rPr>
                                <m:t>𝑓</m:t>
                              </m:r>
                            </m:sub>
                          </m:sSub>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m:rPr>
                                  <m:sty m:val="p"/>
                                </m:rPr>
                                <a:rPr lang="en-US" altLang="zh-CN" sz="2800" i="1" dirty="0">
                                  <a:latin typeface="Cambria Math" panose="02040503050406030204" pitchFamily="18" charset="0"/>
                                </a:rPr>
                                <m:t>S</m:t>
                              </m:r>
                            </m:e>
                            <m:sub>
                              <m:r>
                                <a:rPr lang="en-US" altLang="zh-CN" sz="2800" b="0" i="1" dirty="0" smtClean="0">
                                  <a:latin typeface="Cambria Math" panose="02040503050406030204" pitchFamily="18" charset="0"/>
                                </a:rPr>
                                <m:t>0</m:t>
                              </m:r>
                            </m:sub>
                          </m:sSub>
                        </m:num>
                        <m:den>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𝑍</m:t>
                              </m:r>
                            </m:e>
                            <m:sub>
                              <m:r>
                                <a:rPr lang="en-US" altLang="zh-CN" sz="2800" b="0" i="1" dirty="0" smtClean="0">
                                  <a:latin typeface="Cambria Math" panose="02040503050406030204" pitchFamily="18" charset="0"/>
                                </a:rPr>
                                <m:t>𝑓</m:t>
                              </m:r>
                            </m:sub>
                          </m:sSub>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𝑍</m:t>
                              </m:r>
                            </m:e>
                            <m:sub>
                              <m:r>
                                <a:rPr lang="en-US" altLang="zh-CN" sz="2800" i="1" dirty="0">
                                  <a:latin typeface="Cambria Math" panose="02040503050406030204" pitchFamily="18" charset="0"/>
                                </a:rPr>
                                <m:t>𝑏</m:t>
                              </m:r>
                            </m:sub>
                          </m:sSub>
                        </m:den>
                      </m:f>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𝑍</m:t>
                          </m:r>
                        </m:e>
                        <m:sub>
                          <m:r>
                            <a:rPr lang="en-US" altLang="zh-CN" sz="2800" i="1" dirty="0">
                              <a:latin typeface="Cambria Math" panose="02040503050406030204" pitchFamily="18" charset="0"/>
                            </a:rPr>
                            <m:t>0</m:t>
                          </m:r>
                        </m:sub>
                      </m:sSub>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𝑍</m:t>
                          </m:r>
                        </m:e>
                        <m:sub>
                          <m:r>
                            <a:rPr lang="en-US" altLang="zh-CN" sz="2800" i="1" dirty="0">
                              <a:latin typeface="Cambria Math" panose="02040503050406030204" pitchFamily="18" charset="0"/>
                            </a:rPr>
                            <m:t>𝑏</m:t>
                          </m:r>
                        </m:sub>
                      </m:sSub>
                      <m:r>
                        <a:rPr lang="en-US" altLang="zh-CN" sz="2800" i="1" dirty="0">
                          <a:latin typeface="Cambria Math" panose="02040503050406030204" pitchFamily="18" charset="0"/>
                        </a:rPr>
                        <m:t>)</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2110357" y="3804868"/>
                <a:ext cx="4664802" cy="15070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145185" y="5311947"/>
                <a:ext cx="3711401" cy="738664"/>
              </a:xfrm>
              <a:prstGeom prst="rect">
                <a:avLst/>
              </a:prstGeom>
            </p:spPr>
            <p:txBody>
              <a:bodyPr wrap="none">
                <a:spAutoFit/>
              </a:bodyPr>
              <a:lstStyle/>
              <a:p>
                <a:pPr marL="0" lvl="2" algn="just">
                  <a:lnSpc>
                    <a:spcPct val="150000"/>
                  </a:lnSpc>
                  <a:buClr>
                    <a:srgbClr val="0070C0"/>
                  </a:buClr>
                </a:pPr>
                <a14:m>
                  <m:oMathPara xmlns:m="http://schemas.openxmlformats.org/officeDocument/2006/math">
                    <m:oMathParaPr>
                      <m:jc m:val="centerGroup"/>
                    </m:oMathParaPr>
                    <m:oMath xmlns:m="http://schemas.openxmlformats.org/officeDocument/2006/math">
                      <m:sSup>
                        <m:sSupPr>
                          <m:ctrlPr>
                            <a:rPr lang="en-US" altLang="zh-CN" sz="2800" i="1" dirty="0" smtClean="0">
                              <a:latin typeface="Cambria Math" panose="02040503050406030204" pitchFamily="18" charset="0"/>
                            </a:rPr>
                          </m:ctrlPr>
                        </m:sSupPr>
                        <m:e>
                          <m:r>
                            <a:rPr lang="en-US" altLang="zh-CN" sz="2800" b="0" i="1" dirty="0" smtClean="0">
                              <a:latin typeface="Cambria Math" panose="02040503050406030204" pitchFamily="18" charset="0"/>
                            </a:rPr>
                            <m:t>𝐼</m:t>
                          </m:r>
                        </m:e>
                        <m:sup>
                          <m:r>
                            <a:rPr lang="en-US" altLang="zh-CN" sz="2800" b="0" i="1" dirty="0" smtClean="0">
                              <a:latin typeface="Cambria Math" panose="02040503050406030204" pitchFamily="18" charset="0"/>
                            </a:rPr>
                            <m:t>′</m:t>
                          </m:r>
                        </m:sup>
                      </m:sSup>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m:rPr>
                              <m:sty m:val="p"/>
                            </m:rPr>
                            <a:rPr lang="en-US" altLang="zh-CN" sz="2800" i="1" dirty="0">
                              <a:latin typeface="Cambria Math" panose="02040503050406030204" pitchFamily="18" charset="0"/>
                            </a:rPr>
                            <m:t>S</m:t>
                          </m:r>
                        </m:e>
                        <m:sub>
                          <m:r>
                            <a:rPr lang="en-US" altLang="zh-CN" sz="2800" b="0" i="1" dirty="0" smtClean="0">
                              <a:latin typeface="Cambria Math" panose="02040503050406030204" pitchFamily="18" charset="0"/>
                            </a:rPr>
                            <m:t>0</m:t>
                          </m:r>
                        </m:sub>
                      </m:sSub>
                      <m:r>
                        <a:rPr lang="en-US" altLang="zh-CN" sz="2800" b="0" i="1" dirty="0" smtClean="0">
                          <a:latin typeface="Cambria Math" panose="02040503050406030204" pitchFamily="18" charset="0"/>
                        </a:rPr>
                        <m:t>𝐼</m:t>
                      </m:r>
                      <m:r>
                        <a:rPr lang="en-US" altLang="zh-CN" sz="2800" i="1" dirty="0">
                          <a:latin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 </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1</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𝑆</m:t>
                          </m:r>
                        </m:e>
                        <m:sub>
                          <m:r>
                            <a:rPr lang="en-US" altLang="zh-CN" sz="2800" b="0" i="1" dirty="0" smtClean="0">
                              <a:latin typeface="Cambria Math" panose="02040503050406030204" pitchFamily="18" charset="0"/>
                            </a:rPr>
                            <m:t>0</m:t>
                          </m:r>
                        </m:sub>
                      </m:sSub>
                      <m:r>
                        <a:rPr lang="en-US" altLang="zh-CN" sz="2800" i="1" dirty="0">
                          <a:latin typeface="Cambria Math" panose="02040503050406030204" pitchFamily="18" charset="0"/>
                        </a:rPr>
                        <m:t>)</m:t>
                      </m:r>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𝐼</m:t>
                          </m:r>
                        </m:e>
                        <m:sub>
                          <m:r>
                            <a:rPr lang="en-US" altLang="zh-CN" sz="2800" b="0" i="1" dirty="0" smtClean="0">
                              <a:latin typeface="Cambria Math" panose="02040503050406030204" pitchFamily="18" charset="0"/>
                            </a:rPr>
                            <m:t>𝑑𝑐</m:t>
                          </m:r>
                        </m:sub>
                      </m:sSub>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2145185" y="5311947"/>
                <a:ext cx="3711401" cy="73866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33627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Phong</a:t>
            </a:r>
            <a:r>
              <a:rPr lang="zh-CN" altLang="en-US" sz="2800" dirty="0">
                <a:latin typeface="宋体" panose="02010600030101010101" pitchFamily="2" charset="-122"/>
              </a:rPr>
              <a:t>光照明</a:t>
            </a:r>
            <a:r>
              <a:rPr lang="zh-CN" altLang="en-US" sz="2800" dirty="0" smtClean="0">
                <a:latin typeface="宋体" panose="02010600030101010101" pitchFamily="2" charset="-122"/>
              </a:rPr>
              <a:t>模型</a:t>
            </a:r>
            <a:endParaRPr lang="en-US" altLang="zh-CN" sz="2800" dirty="0" smtClean="0">
              <a:latin typeface="宋体" panose="02010600030101010101" pitchFamily="2" charset="-122"/>
            </a:endParaRPr>
          </a:p>
          <a:p>
            <a:pPr marL="914400" lvl="1" indent="-457200" algn="just">
              <a:lnSpc>
                <a:spcPct val="150000"/>
              </a:lnSpc>
              <a:buClr>
                <a:srgbClr val="0070C0"/>
              </a:buClr>
              <a:buFont typeface="Wingdings" panose="05000000000000000000" pitchFamily="2" charset="2"/>
              <a:buChar char="Ø"/>
            </a:pPr>
            <a:r>
              <a:rPr lang="en-US" altLang="zh-CN" sz="2800" dirty="0" smtClean="0">
                <a:latin typeface="+mn-ea"/>
              </a:rPr>
              <a:t>a</a:t>
            </a:r>
            <a:r>
              <a:rPr lang="zh-CN" altLang="en-US" sz="2800" dirty="0">
                <a:latin typeface="+mn-ea"/>
              </a:rPr>
              <a:t>图：线框</a:t>
            </a:r>
            <a:r>
              <a:rPr lang="zh-CN" altLang="en-US" sz="2800" dirty="0" smtClean="0">
                <a:latin typeface="+mn-ea"/>
              </a:rPr>
              <a:t>图</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Ø"/>
            </a:pPr>
            <a:r>
              <a:rPr lang="en-US" altLang="zh-CN" sz="2800" dirty="0" smtClean="0">
                <a:latin typeface="+mn-ea"/>
              </a:rPr>
              <a:t>b</a:t>
            </a:r>
            <a:r>
              <a:rPr lang="zh-CN" altLang="en-US" sz="2800" dirty="0">
                <a:latin typeface="+mn-ea"/>
              </a:rPr>
              <a:t>图：环境</a:t>
            </a:r>
            <a:r>
              <a:rPr lang="zh-CN" altLang="en-US" sz="2800" dirty="0" smtClean="0">
                <a:latin typeface="+mn-ea"/>
              </a:rPr>
              <a:t>光</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Ø"/>
            </a:pPr>
            <a:r>
              <a:rPr lang="en-US" altLang="zh-CN" sz="2800" dirty="0" smtClean="0">
                <a:latin typeface="+mn-ea"/>
              </a:rPr>
              <a:t>c</a:t>
            </a:r>
            <a:r>
              <a:rPr lang="zh-CN" altLang="en-US" sz="2800" dirty="0">
                <a:latin typeface="+mn-ea"/>
              </a:rPr>
              <a:t>图：增加</a:t>
            </a:r>
            <a:r>
              <a:rPr lang="zh-CN" altLang="en-US" sz="2800" dirty="0" smtClean="0">
                <a:latin typeface="+mn-ea"/>
              </a:rPr>
              <a:t>漫反射</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Ø"/>
            </a:pPr>
            <a:r>
              <a:rPr lang="en-US" altLang="zh-CN" sz="2800" dirty="0" smtClean="0">
                <a:latin typeface="+mn-ea"/>
              </a:rPr>
              <a:t>d</a:t>
            </a:r>
            <a:r>
              <a:rPr lang="zh-CN" altLang="en-US" sz="2800" dirty="0">
                <a:latin typeface="+mn-ea"/>
              </a:rPr>
              <a:t>图：增加</a:t>
            </a:r>
            <a:r>
              <a:rPr lang="zh-CN" altLang="en-US" sz="2800" dirty="0" smtClean="0">
                <a:latin typeface="+mn-ea"/>
              </a:rPr>
              <a:t>镜面反射</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Ø"/>
            </a:pPr>
            <a:r>
              <a:rPr lang="en-US" altLang="zh-CN" sz="2800" dirty="0" smtClean="0">
                <a:latin typeface="+mn-ea"/>
              </a:rPr>
              <a:t>e</a:t>
            </a:r>
            <a:r>
              <a:rPr lang="zh-CN" altLang="en-US" sz="2800" dirty="0">
                <a:latin typeface="+mn-ea"/>
              </a:rPr>
              <a:t>图：增加光的</a:t>
            </a:r>
            <a:r>
              <a:rPr lang="zh-CN" altLang="en-US" sz="2800" dirty="0" smtClean="0">
                <a:latin typeface="+mn-ea"/>
              </a:rPr>
              <a:t>衰减</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Ø"/>
            </a:pPr>
            <a:r>
              <a:rPr lang="en-US" altLang="zh-CN" sz="2800" dirty="0" smtClean="0">
                <a:latin typeface="+mn-ea"/>
              </a:rPr>
              <a:t>f</a:t>
            </a:r>
            <a:r>
              <a:rPr lang="zh-CN" altLang="en-US" sz="2800" dirty="0">
                <a:latin typeface="+mn-ea"/>
              </a:rPr>
              <a:t>图：两个点光源</a:t>
            </a:r>
            <a:endParaRPr lang="en-US" altLang="zh-CN" sz="2800" dirty="0">
              <a:latin typeface="+mn-ea"/>
            </a:endParaRPr>
          </a:p>
        </p:txBody>
      </p:sp>
      <p:pic>
        <p:nvPicPr>
          <p:cNvPr id="11" name="Picture 4" descr="2p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5562" y="1185181"/>
            <a:ext cx="6633613" cy="5126167"/>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3752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ox(out)">
                                      <p:cBhvr>
                                        <p:cTn id="23" dur="500"/>
                                        <p:tgtEl>
                                          <p:spTgt spid="11"/>
                                        </p:tgtEl>
                                      </p:cBhvr>
                                    </p:animEffect>
                                  </p:childTnLst>
                                  <p:subTnLs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mn-ea"/>
              </a:rPr>
              <a:t>RGB</a:t>
            </a:r>
            <a:r>
              <a:rPr kumimoji="1" lang="zh-CN" altLang="en-US" sz="2800" dirty="0">
                <a:latin typeface="+mn-ea"/>
              </a:rPr>
              <a:t>颜色</a:t>
            </a:r>
            <a:r>
              <a:rPr kumimoji="1" lang="zh-CN" altLang="en-US" sz="2800" dirty="0" smtClean="0">
                <a:latin typeface="+mn-ea"/>
              </a:rPr>
              <a:t>模型</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mn-ea"/>
              </a:rPr>
              <a:t>环境</a:t>
            </a:r>
            <a:r>
              <a:rPr kumimoji="1" lang="zh-CN" altLang="en-US" sz="2800" dirty="0">
                <a:latin typeface="+mn-ea"/>
              </a:rPr>
              <a:t>光强度</a:t>
            </a:r>
            <a:r>
              <a:rPr kumimoji="1" lang="zh-CN" altLang="en-US" sz="2800" dirty="0" smtClean="0">
                <a:latin typeface="+mn-ea"/>
              </a:rPr>
              <a:t>：</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mn-ea"/>
              </a:rPr>
              <a:t>入射</a:t>
            </a:r>
            <a:r>
              <a:rPr kumimoji="1" lang="zh-CN" altLang="en-US" sz="2800" dirty="0">
                <a:latin typeface="+mn-ea"/>
              </a:rPr>
              <a:t>光强度</a:t>
            </a:r>
            <a:r>
              <a:rPr kumimoji="1" lang="zh-CN" altLang="en-US" sz="2800" dirty="0" smtClean="0">
                <a:latin typeface="+mn-ea"/>
              </a:rPr>
              <a:t>：</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mn-ea"/>
              </a:rPr>
              <a:t>环境</a:t>
            </a:r>
            <a:r>
              <a:rPr kumimoji="1" lang="zh-CN" altLang="en-US" sz="2800" dirty="0">
                <a:latin typeface="+mn-ea"/>
              </a:rPr>
              <a:t>光反射系数</a:t>
            </a:r>
            <a:r>
              <a:rPr kumimoji="1" lang="zh-CN" altLang="en-US" sz="2800" dirty="0" smtClean="0">
                <a:latin typeface="+mn-ea"/>
              </a:rPr>
              <a:t>：</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mn-ea"/>
              </a:rPr>
              <a:t>漫反射</a:t>
            </a:r>
            <a:r>
              <a:rPr kumimoji="1" lang="zh-CN" altLang="en-US" sz="2800" dirty="0">
                <a:latin typeface="+mn-ea"/>
              </a:rPr>
              <a:t>系数</a:t>
            </a:r>
            <a:r>
              <a:rPr kumimoji="1" lang="zh-CN" altLang="en-US" sz="2800" dirty="0" smtClean="0">
                <a:latin typeface="+mn-ea"/>
              </a:rPr>
              <a:t>：</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mn-ea"/>
              </a:rPr>
              <a:t>镜面反射</a:t>
            </a:r>
            <a:r>
              <a:rPr kumimoji="1" lang="zh-CN" altLang="en-US" sz="2800" dirty="0">
                <a:latin typeface="+mn-ea"/>
              </a:rPr>
              <a:t>系数：</a:t>
            </a:r>
          </a:p>
          <a:p>
            <a:pPr marL="914400" lvl="1" indent="-457200" algn="just">
              <a:lnSpc>
                <a:spcPct val="150000"/>
              </a:lnSpc>
              <a:buClr>
                <a:srgbClr val="0070C0"/>
              </a:buClr>
              <a:buFont typeface="Wingdings" panose="05000000000000000000" pitchFamily="2" charset="2"/>
              <a:buChar char="n"/>
            </a:pPr>
            <a:endParaRPr kumimoji="1" lang="en-US" altLang="zh-CN" sz="2800" dirty="0">
              <a:latin typeface="+mn-ea"/>
            </a:endParaRPr>
          </a:p>
        </p:txBody>
      </p:sp>
      <p:graphicFrame>
        <p:nvGraphicFramePr>
          <p:cNvPr id="12" name="Object 1"/>
          <p:cNvGraphicFramePr>
            <a:graphicFrameLocks noChangeAspect="1"/>
          </p:cNvGraphicFramePr>
          <p:nvPr>
            <p:extLst>
              <p:ext uri="{D42A27DB-BD31-4B8C-83A1-F6EECF244321}">
                <p14:modId xmlns:p14="http://schemas.microsoft.com/office/powerpoint/2010/main" val="834788465"/>
              </p:ext>
            </p:extLst>
          </p:nvPr>
        </p:nvGraphicFramePr>
        <p:xfrm>
          <a:off x="4047414" y="1764154"/>
          <a:ext cx="2571750" cy="519113"/>
        </p:xfrm>
        <a:graphic>
          <a:graphicData uri="http://schemas.openxmlformats.org/presentationml/2006/ole">
            <mc:AlternateContent xmlns:mc="http://schemas.openxmlformats.org/markup-compatibility/2006">
              <mc:Choice xmlns:v="urn:schemas-microsoft-com:vml" Requires="v">
                <p:oleObj spid="_x0000_s133417" name="公式" r:id="rId4" imgW="1130300" imgH="228600" progId="Equation.3">
                  <p:embed/>
                </p:oleObj>
              </mc:Choice>
              <mc:Fallback>
                <p:oleObj name="公式" r:id="rId4" imgW="1130300" imgH="228600" progId="Equation.3">
                  <p:embed/>
                  <p:pic>
                    <p:nvPicPr>
                      <p:cNvPr id="2049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7414" y="1764154"/>
                        <a:ext cx="2571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2847944297"/>
              </p:ext>
            </p:extLst>
          </p:nvPr>
        </p:nvGraphicFramePr>
        <p:xfrm>
          <a:off x="4047414" y="2444605"/>
          <a:ext cx="2460625" cy="500062"/>
        </p:xfrm>
        <a:graphic>
          <a:graphicData uri="http://schemas.openxmlformats.org/presentationml/2006/ole">
            <mc:AlternateContent xmlns:mc="http://schemas.openxmlformats.org/markup-compatibility/2006">
              <mc:Choice xmlns:v="urn:schemas-microsoft-com:vml" Requires="v">
                <p:oleObj spid="_x0000_s133418" name="公式" r:id="rId6" imgW="1168400" imgH="241300" progId="Equation.3">
                  <p:embed/>
                </p:oleObj>
              </mc:Choice>
              <mc:Fallback>
                <p:oleObj name="公式" r:id="rId6" imgW="1168400" imgH="241300" progId="Equation.3">
                  <p:embed/>
                  <p:pic>
                    <p:nvPicPr>
                      <p:cNvPr id="20492"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7414" y="2444605"/>
                        <a:ext cx="24606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5"/>
          <p:cNvGraphicFramePr>
            <a:graphicFrameLocks noChangeAspect="1"/>
          </p:cNvGraphicFramePr>
          <p:nvPr>
            <p:extLst>
              <p:ext uri="{D42A27DB-BD31-4B8C-83A1-F6EECF244321}">
                <p14:modId xmlns:p14="http://schemas.microsoft.com/office/powerpoint/2010/main" val="2917432830"/>
              </p:ext>
            </p:extLst>
          </p:nvPr>
        </p:nvGraphicFramePr>
        <p:xfrm>
          <a:off x="4749041" y="3158751"/>
          <a:ext cx="2482850" cy="428625"/>
        </p:xfrm>
        <a:graphic>
          <a:graphicData uri="http://schemas.openxmlformats.org/presentationml/2006/ole">
            <mc:AlternateContent xmlns:mc="http://schemas.openxmlformats.org/markup-compatibility/2006">
              <mc:Choice xmlns:v="urn:schemas-microsoft-com:vml" Requires="v">
                <p:oleObj spid="_x0000_s133419" name="公式" r:id="rId8" imgW="1320800" imgH="228600" progId="Equation.3">
                  <p:embed/>
                </p:oleObj>
              </mc:Choice>
              <mc:Fallback>
                <p:oleObj name="公式" r:id="rId8" imgW="1320800" imgH="228600" progId="Equation.3">
                  <p:embed/>
                  <p:pic>
                    <p:nvPicPr>
                      <p:cNvPr id="20494"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9041" y="3158751"/>
                        <a:ext cx="24828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7"/>
          <p:cNvGraphicFramePr>
            <a:graphicFrameLocks noChangeAspect="1"/>
          </p:cNvGraphicFramePr>
          <p:nvPr>
            <p:extLst>
              <p:ext uri="{D42A27DB-BD31-4B8C-83A1-F6EECF244321}">
                <p14:modId xmlns:p14="http://schemas.microsoft.com/office/powerpoint/2010/main" val="244783330"/>
              </p:ext>
            </p:extLst>
          </p:nvPr>
        </p:nvGraphicFramePr>
        <p:xfrm>
          <a:off x="4083133" y="3820151"/>
          <a:ext cx="2500312" cy="428625"/>
        </p:xfrm>
        <a:graphic>
          <a:graphicData uri="http://schemas.openxmlformats.org/presentationml/2006/ole">
            <mc:AlternateContent xmlns:mc="http://schemas.openxmlformats.org/markup-compatibility/2006">
              <mc:Choice xmlns:v="urn:schemas-microsoft-com:vml" Requires="v">
                <p:oleObj spid="_x0000_s133420" name="公式" r:id="rId10" imgW="1333500" imgH="228600" progId="Equation.3">
                  <p:embed/>
                </p:oleObj>
              </mc:Choice>
              <mc:Fallback>
                <p:oleObj name="公式" r:id="rId10" imgW="1333500" imgH="228600" progId="Equation.3">
                  <p:embed/>
                  <p:pic>
                    <p:nvPicPr>
                      <p:cNvPr id="20496"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3133" y="3820151"/>
                        <a:ext cx="25003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1329467577"/>
              </p:ext>
            </p:extLst>
          </p:nvPr>
        </p:nvGraphicFramePr>
        <p:xfrm>
          <a:off x="4409868" y="4407974"/>
          <a:ext cx="2714625" cy="479425"/>
        </p:xfrm>
        <a:graphic>
          <a:graphicData uri="http://schemas.openxmlformats.org/presentationml/2006/ole">
            <mc:AlternateContent xmlns:mc="http://schemas.openxmlformats.org/markup-compatibility/2006">
              <mc:Choice xmlns:v="urn:schemas-microsoft-com:vml" Requires="v">
                <p:oleObj spid="_x0000_s133421" name="公式" r:id="rId12" imgW="1295400" imgH="228600" progId="Equation.3">
                  <p:embed/>
                </p:oleObj>
              </mc:Choice>
              <mc:Fallback>
                <p:oleObj name="公式" r:id="rId12" imgW="1295400" imgH="228600" progId="Equation.3">
                  <p:embed/>
                  <p:pic>
                    <p:nvPicPr>
                      <p:cNvPr id="20498"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09868" y="4407974"/>
                        <a:ext cx="27146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508995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en-US" altLang="zh-CN" sz="2800" dirty="0" smtClean="0">
                <a:latin typeface="+mn-ea"/>
              </a:rPr>
              <a:t>RGB</a:t>
            </a:r>
            <a:r>
              <a:rPr kumimoji="1" lang="zh-CN" altLang="en-US" sz="2800" dirty="0">
                <a:latin typeface="+mn-ea"/>
              </a:rPr>
              <a:t>颜色</a:t>
            </a:r>
            <a:r>
              <a:rPr kumimoji="1" lang="zh-CN" altLang="en-US" sz="2800" dirty="0" smtClean="0">
                <a:latin typeface="+mn-ea"/>
              </a:rPr>
              <a:t>模型</a:t>
            </a:r>
            <a:endParaRPr kumimoji="1"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t>光强计算</a:t>
            </a:r>
            <a:r>
              <a:rPr lang="zh-CN" altLang="en-US" sz="2800" dirty="0" smtClean="0"/>
              <a:t>公式</a:t>
            </a:r>
            <a:endParaRPr kumimoji="1" lang="en-US" altLang="zh-CN" sz="2800" dirty="0">
              <a:latin typeface="+mn-ea"/>
            </a:endParaRPr>
          </a:p>
        </p:txBody>
      </p:sp>
      <p:graphicFrame>
        <p:nvGraphicFramePr>
          <p:cNvPr id="15" name="Object 7"/>
          <p:cNvGraphicFramePr>
            <a:graphicFrameLocks noChangeAspect="1"/>
          </p:cNvGraphicFramePr>
          <p:nvPr>
            <p:extLst>
              <p:ext uri="{D42A27DB-BD31-4B8C-83A1-F6EECF244321}">
                <p14:modId xmlns:p14="http://schemas.microsoft.com/office/powerpoint/2010/main" val="3329990192"/>
              </p:ext>
            </p:extLst>
          </p:nvPr>
        </p:nvGraphicFramePr>
        <p:xfrm>
          <a:off x="2093428" y="2335448"/>
          <a:ext cx="7680325" cy="2714625"/>
        </p:xfrm>
        <a:graphic>
          <a:graphicData uri="http://schemas.openxmlformats.org/presentationml/2006/ole">
            <mc:AlternateContent xmlns:mc="http://schemas.openxmlformats.org/markup-compatibility/2006">
              <mc:Choice xmlns:v="urn:schemas-microsoft-com:vml" Requires="v">
                <p:oleObj spid="_x0000_s134205" name="公式" r:id="rId4" imgW="3708400" imgH="1308100" progId="Equation.3">
                  <p:embed/>
                </p:oleObj>
              </mc:Choice>
              <mc:Fallback>
                <p:oleObj name="公式" r:id="rId4" imgW="3708400" imgH="1308100" progId="Equation.3">
                  <p:embed/>
                  <p:pic>
                    <p:nvPicPr>
                      <p:cNvPr id="10242"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428" y="2335448"/>
                        <a:ext cx="768032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893943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简单光照模型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Phong</a:t>
            </a:r>
            <a:r>
              <a:rPr lang="zh-CN" altLang="en-US" sz="2800" dirty="0">
                <a:latin typeface="宋体" panose="02010600030101010101" pitchFamily="2" charset="-122"/>
              </a:rPr>
              <a:t>光照明模型是真实感图形学中提出的第一个有影响的光照明</a:t>
            </a:r>
            <a:r>
              <a:rPr lang="zh-CN" altLang="en-US" sz="2800" dirty="0" smtClean="0">
                <a:latin typeface="宋体" panose="02010600030101010101" pitchFamily="2" charset="-122"/>
              </a:rPr>
              <a:t>模型</a:t>
            </a:r>
            <a:endParaRPr lang="en-US" altLang="zh-CN" sz="2800" dirty="0" smtClean="0">
              <a:latin typeface="宋体" panose="02010600030101010101" pitchFamily="2" charset="-122"/>
            </a:endParaRPr>
          </a:p>
          <a:p>
            <a:pPr marL="457200" indent="-457200" algn="just">
              <a:lnSpc>
                <a:spcPct val="150000"/>
              </a:lnSpc>
              <a:buClr>
                <a:srgbClr val="0070C0"/>
              </a:buClr>
              <a:buFont typeface="Wingdings" panose="05000000000000000000" pitchFamily="2" charset="2"/>
              <a:buChar char="p"/>
            </a:pPr>
            <a:r>
              <a:rPr lang="zh-CN" altLang="en-US" sz="2800" dirty="0" smtClean="0"/>
              <a:t>经验模型</a:t>
            </a:r>
            <a:r>
              <a:rPr lang="zh-CN" altLang="en-US" sz="2800" dirty="0"/>
              <a:t>，</a:t>
            </a:r>
            <a:r>
              <a:rPr lang="en-US" altLang="zh-CN" sz="2800" dirty="0" err="1"/>
              <a:t>Phong</a:t>
            </a:r>
            <a:r>
              <a:rPr lang="zh-CN" altLang="en-US" sz="2800" dirty="0"/>
              <a:t>模型存在</a:t>
            </a:r>
            <a:r>
              <a:rPr lang="zh-CN" altLang="en-US" sz="2800" dirty="0" smtClean="0"/>
              <a:t>不足</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显示</a:t>
            </a:r>
            <a:r>
              <a:rPr lang="zh-CN" altLang="en-US" sz="2800" dirty="0"/>
              <a:t>出的物体象塑料，无质感</a:t>
            </a:r>
            <a:r>
              <a:rPr lang="zh-CN" altLang="en-US" sz="2800" dirty="0" smtClean="0"/>
              <a:t>变化</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没有</a:t>
            </a:r>
            <a:r>
              <a:rPr lang="zh-CN" altLang="en-US" sz="2800" dirty="0"/>
              <a:t>考虑物体间相互</a:t>
            </a:r>
            <a:r>
              <a:rPr lang="zh-CN" altLang="en-US" sz="2800" dirty="0" smtClean="0"/>
              <a:t>反射光</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镜面反射</a:t>
            </a:r>
            <a:r>
              <a:rPr lang="zh-CN" altLang="en-US" sz="2800" dirty="0"/>
              <a:t>颜色与材质</a:t>
            </a:r>
            <a:r>
              <a:rPr lang="zh-CN" altLang="en-US" sz="2800" dirty="0" smtClean="0"/>
              <a:t>无关</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镜面反射</a:t>
            </a:r>
            <a:r>
              <a:rPr lang="zh-CN" altLang="en-US" sz="2800" dirty="0"/>
              <a:t>大入射角失真</a:t>
            </a:r>
            <a:r>
              <a:rPr lang="zh-CN" altLang="en-US" sz="2800" dirty="0" smtClean="0"/>
              <a:t>现象</a:t>
            </a:r>
            <a:endParaRPr lang="en-US" altLang="zh-CN" sz="2800" dirty="0"/>
          </a:p>
        </p:txBody>
      </p:sp>
    </p:spTree>
    <p:extLst>
      <p:ext uri="{BB962C8B-B14F-4D97-AF65-F5344CB8AC3E}">
        <p14:creationId xmlns:p14="http://schemas.microsoft.com/office/powerpoint/2010/main" val="19016172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简单光照模型</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b="1" dirty="0" smtClean="0">
                <a:solidFill>
                  <a:srgbClr val="FF0000"/>
                </a:solidFill>
                <a:latin typeface="Times New Roman" panose="02020603050405020304" pitchFamily="18" charset="0"/>
              </a:rPr>
              <a:t>基于</a:t>
            </a:r>
            <a:r>
              <a:rPr kumimoji="1" lang="zh-CN" altLang="en-US" sz="2800" b="1" dirty="0">
                <a:solidFill>
                  <a:srgbClr val="FF0000"/>
                </a:solidFill>
                <a:latin typeface="Times New Roman" panose="02020603050405020304" pitchFamily="18" charset="0"/>
              </a:rPr>
              <a:t>简单光照模型的多边形</a:t>
            </a:r>
            <a:r>
              <a:rPr kumimoji="1" lang="zh-CN" altLang="en-US" sz="2800" b="1" dirty="0" smtClean="0">
                <a:solidFill>
                  <a:srgbClr val="FF0000"/>
                </a:solidFill>
                <a:latin typeface="Times New Roman" panose="02020603050405020304" pitchFamily="18" charset="0"/>
              </a:rPr>
              <a:t>绘制</a:t>
            </a:r>
            <a:endParaRPr kumimoji="1" lang="en-US" altLang="zh-CN" sz="2800" b="1" dirty="0" smtClean="0">
              <a:solidFill>
                <a:srgbClr val="FF0000"/>
              </a:solidFill>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透明处理</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整体</a:t>
            </a:r>
            <a:r>
              <a:rPr kumimoji="1" lang="zh-CN" altLang="en-US" sz="2800" dirty="0">
                <a:latin typeface="Times New Roman" panose="02020603050405020304" pitchFamily="18" charset="0"/>
              </a:rPr>
              <a:t>光照模型与</a:t>
            </a:r>
            <a:r>
              <a:rPr kumimoji="1" lang="zh-CN" altLang="en-US" sz="2800" dirty="0" smtClean="0">
                <a:latin typeface="Times New Roman" panose="02020603050405020304" pitchFamily="18" charset="0"/>
              </a:rPr>
              <a:t>光线跟踪</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辐射度算法</a:t>
            </a:r>
            <a:endParaRPr kumimoji="1" lang="en-US" altLang="zh-CN"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en-US" altLang="zh-CN" sz="2800" dirty="0">
                <a:latin typeface="Times New Roman" panose="02020603050405020304" pitchFamily="18" charset="0"/>
              </a:rPr>
              <a:t>BRDF</a:t>
            </a:r>
            <a:r>
              <a:rPr kumimoji="1" lang="zh-CN" altLang="en-US" sz="2800" dirty="0">
                <a:latin typeface="Times New Roman" panose="02020603050405020304" pitchFamily="18" charset="0"/>
              </a:rPr>
              <a:t>模型</a:t>
            </a:r>
            <a:endParaRPr lang="en-US" altLang="zh-CN" sz="2800" dirty="0"/>
          </a:p>
        </p:txBody>
      </p:sp>
    </p:spTree>
    <p:extLst>
      <p:ext uri="{BB962C8B-B14F-4D97-AF65-F5344CB8AC3E}">
        <p14:creationId xmlns:p14="http://schemas.microsoft.com/office/powerpoint/2010/main" val="1077170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恒定光强</a:t>
            </a:r>
            <a:r>
              <a:rPr lang="en-US" altLang="zh-CN" sz="2800" dirty="0"/>
              <a:t>Flat</a:t>
            </a:r>
            <a:r>
              <a:rPr lang="zh-CN" altLang="en-US" sz="2800" dirty="0"/>
              <a:t>明暗处理</a:t>
            </a:r>
            <a:endParaRPr lang="en-US" altLang="zh-CN" sz="2800" dirty="0"/>
          </a:p>
          <a:p>
            <a:pPr marL="914400" lvl="1" indent="-457200" algn="just">
              <a:lnSpc>
                <a:spcPct val="150000"/>
              </a:lnSpc>
              <a:buClr>
                <a:srgbClr val="0070C0"/>
              </a:buClr>
              <a:buFont typeface="Wingdings" panose="05000000000000000000" pitchFamily="2" charset="2"/>
              <a:buChar char="n"/>
            </a:pPr>
            <a:r>
              <a:rPr kumimoji="1" lang="zh-CN" altLang="en-US" sz="2800" dirty="0">
                <a:latin typeface="Times New Roman" panose="02020603050405020304" pitchFamily="18" charset="0"/>
              </a:rPr>
              <a:t>只用一种颜色绘制整个</a:t>
            </a:r>
            <a:r>
              <a:rPr kumimoji="1" lang="zh-CN" altLang="en-US" sz="2800" dirty="0" smtClean="0">
                <a:latin typeface="Times New Roman" panose="02020603050405020304" pitchFamily="18" charset="0"/>
              </a:rPr>
              <a:t>多边形</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适用场合</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kumimoji="1" lang="zh-CN" altLang="en-US" sz="2800" dirty="0" smtClean="0">
                <a:latin typeface="Times New Roman" panose="02020603050405020304" pitchFamily="18" charset="0"/>
              </a:rPr>
              <a:t>光源</a:t>
            </a:r>
            <a:r>
              <a:rPr kumimoji="1" lang="zh-CN" altLang="en-US" sz="2800" dirty="0">
                <a:latin typeface="Times New Roman" panose="02020603050405020304" pitchFamily="18" charset="0"/>
              </a:rPr>
              <a:t>在无穷远处，则多边形上所有点的</a:t>
            </a:r>
            <a:r>
              <a:rPr kumimoji="1" lang="en-US" altLang="en-US" sz="2800" dirty="0">
                <a:latin typeface="Times New Roman" panose="02020603050405020304" pitchFamily="18" charset="0"/>
              </a:rPr>
              <a:t>L·N</a:t>
            </a:r>
            <a:r>
              <a:rPr kumimoji="1" lang="zh-CN" altLang="en-US" sz="2800" dirty="0">
                <a:latin typeface="Times New Roman" panose="02020603050405020304" pitchFamily="18" charset="0"/>
              </a:rPr>
              <a:t>为常数，衰减函数也是一个</a:t>
            </a:r>
            <a:r>
              <a:rPr kumimoji="1" lang="zh-CN" altLang="en-US" sz="2800" dirty="0" smtClean="0">
                <a:latin typeface="Times New Roman" panose="02020603050405020304" pitchFamily="18" charset="0"/>
              </a:rPr>
              <a:t>常数</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kumimoji="1" lang="zh-CN" altLang="en-US" sz="2800" dirty="0" smtClean="0">
                <a:latin typeface="Times New Roman" panose="02020603050405020304" pitchFamily="18" charset="0"/>
              </a:rPr>
              <a:t>视点</a:t>
            </a:r>
            <a:r>
              <a:rPr kumimoji="1" lang="zh-CN" altLang="en-US" sz="2800" dirty="0">
                <a:latin typeface="Times New Roman" panose="02020603050405020304" pitchFamily="18" charset="0"/>
              </a:rPr>
              <a:t>在无穷远处，则多边形上所有点的</a:t>
            </a:r>
            <a:r>
              <a:rPr kumimoji="1" lang="en-US" altLang="en-US" sz="2800" dirty="0">
                <a:latin typeface="Times New Roman" panose="02020603050405020304" pitchFamily="18" charset="0"/>
              </a:rPr>
              <a:t>V·R</a:t>
            </a:r>
            <a:r>
              <a:rPr kumimoji="1" lang="zh-CN" altLang="en-US" sz="2800" dirty="0">
                <a:latin typeface="Times New Roman" panose="02020603050405020304" pitchFamily="18" charset="0"/>
              </a:rPr>
              <a:t>为</a:t>
            </a:r>
            <a:r>
              <a:rPr kumimoji="1" lang="zh-CN" altLang="en-US" sz="2800" dirty="0" smtClean="0">
                <a:latin typeface="Times New Roman" panose="02020603050405020304" pitchFamily="18" charset="0"/>
              </a:rPr>
              <a:t>常数</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kumimoji="1" lang="zh-CN" altLang="en-US" sz="2800" dirty="0" smtClean="0">
                <a:latin typeface="Times New Roman" panose="02020603050405020304" pitchFamily="18" charset="0"/>
              </a:rPr>
              <a:t>多边形</a:t>
            </a:r>
            <a:r>
              <a:rPr kumimoji="1" lang="zh-CN" altLang="en-US" sz="2800" dirty="0">
                <a:latin typeface="Times New Roman" panose="02020603050405020304" pitchFamily="18" charset="0"/>
              </a:rPr>
              <a:t>是景物表面的精确表示，即不是一个含曲线面景物的近似表示</a:t>
            </a:r>
            <a:endParaRPr kumimoji="1" lang="en-US" altLang="zh-CN" sz="2800" dirty="0">
              <a:latin typeface="+mn-ea"/>
            </a:endParaRPr>
          </a:p>
        </p:txBody>
      </p:sp>
    </p:spTree>
    <p:extLst>
      <p:ext uri="{BB962C8B-B14F-4D97-AF65-F5344CB8AC3E}">
        <p14:creationId xmlns:p14="http://schemas.microsoft.com/office/powerpoint/2010/main" val="14647314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恒定光强</a:t>
            </a:r>
            <a:r>
              <a:rPr lang="en-US" altLang="zh-CN" sz="2800" dirty="0"/>
              <a:t>Flat</a:t>
            </a:r>
            <a:r>
              <a:rPr lang="zh-CN" altLang="en-US" sz="2800" dirty="0"/>
              <a:t>明暗处理</a:t>
            </a:r>
            <a:endParaRPr lang="en-US" altLang="zh-CN" sz="2800" dirty="0"/>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特点</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kumimoji="1" lang="zh-CN" altLang="zh-CN" sz="2800" dirty="0" smtClean="0">
                <a:latin typeface="Times New Roman" panose="02020603050405020304" pitchFamily="18" charset="0"/>
              </a:rPr>
              <a:t>每个</a:t>
            </a:r>
            <a:r>
              <a:rPr kumimoji="1" lang="zh-CN" altLang="zh-CN" sz="2800" dirty="0">
                <a:latin typeface="Times New Roman" panose="02020603050405020304" pitchFamily="18" charset="0"/>
              </a:rPr>
              <a:t>多边形只需计算一次，速度</a:t>
            </a:r>
            <a:r>
              <a:rPr kumimoji="1" lang="zh-CN" altLang="zh-CN" sz="2800" dirty="0" smtClean="0">
                <a:latin typeface="Times New Roman" panose="02020603050405020304" pitchFamily="18" charset="0"/>
              </a:rPr>
              <a:t>快</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kumimoji="1" lang="zh-CN" altLang="zh-CN" sz="2800" dirty="0" smtClean="0">
                <a:latin typeface="Times New Roman" panose="02020603050405020304" pitchFamily="18" charset="0"/>
              </a:rPr>
              <a:t>由于</a:t>
            </a:r>
            <a:r>
              <a:rPr kumimoji="1" lang="zh-CN" altLang="zh-CN" sz="2800" dirty="0">
                <a:latin typeface="Times New Roman" panose="02020603050405020304" pitchFamily="18" charset="0"/>
              </a:rPr>
              <a:t>相邻多边形的法矢量不同，计算出的颜色也不相同，整个景物表面的颜色过渡不光滑，在边界处产生不连续的变化，呈块状效应</a:t>
            </a:r>
            <a:endParaRPr kumimoji="1" lang="en-US" altLang="zh-CN" sz="2800" dirty="0">
              <a:latin typeface="Times New Roman" panose="02020603050405020304" pitchFamily="18" charset="0"/>
            </a:endParaRPr>
          </a:p>
        </p:txBody>
      </p:sp>
    </p:spTree>
    <p:extLst>
      <p:ext uri="{BB962C8B-B14F-4D97-AF65-F5344CB8AC3E}">
        <p14:creationId xmlns:p14="http://schemas.microsoft.com/office/powerpoint/2010/main" val="39871863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18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恒定光强</a:t>
            </a:r>
            <a:r>
              <a:rPr lang="en-US" altLang="zh-CN" sz="2800" dirty="0"/>
              <a:t>Flat</a:t>
            </a:r>
            <a:r>
              <a:rPr lang="zh-CN" altLang="en-US" sz="2800" dirty="0" smtClean="0"/>
              <a:t>明暗处理</a:t>
            </a:r>
            <a:endParaRPr lang="en-US" altLang="zh-CN" sz="2800" dirty="0"/>
          </a:p>
        </p:txBody>
      </p:sp>
      <p:pic>
        <p:nvPicPr>
          <p:cNvPr id="11" name="Picture 103" descr="teapot-flatsha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6894" y="1707217"/>
            <a:ext cx="6363017" cy="477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22847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latin typeface="+mn-ea"/>
              </a:rPr>
              <a:t>Gouraud</a:t>
            </a:r>
            <a:r>
              <a:rPr lang="zh-CN" altLang="en-US" sz="2800" dirty="0">
                <a:latin typeface="+mn-ea"/>
              </a:rPr>
              <a:t>明暗处理方法</a:t>
            </a:r>
            <a:endParaRPr lang="en-US" altLang="zh-CN" sz="2800" dirty="0">
              <a:latin typeface="+mn-ea"/>
            </a:endParaRPr>
          </a:p>
          <a:p>
            <a:pPr marL="914400" lvl="1" indent="-457200" algn="just">
              <a:lnSpc>
                <a:spcPct val="150000"/>
              </a:lnSpc>
              <a:buClr>
                <a:srgbClr val="0070C0"/>
              </a:buClr>
              <a:buFont typeface="Wingdings" panose="05000000000000000000" pitchFamily="2" charset="2"/>
              <a:buChar char="n"/>
            </a:pPr>
            <a:r>
              <a:rPr lang="en-US" altLang="zh-CN" sz="2800" dirty="0" err="1">
                <a:latin typeface="+mn-ea"/>
              </a:rPr>
              <a:t>Gouraud</a:t>
            </a:r>
            <a:r>
              <a:rPr lang="zh-CN" altLang="en-US" sz="2800" dirty="0">
                <a:latin typeface="+mn-ea"/>
              </a:rPr>
              <a:t>于</a:t>
            </a:r>
            <a:r>
              <a:rPr lang="en-US" altLang="zh-CN" sz="2800" dirty="0">
                <a:latin typeface="+mn-ea"/>
              </a:rPr>
              <a:t>1971</a:t>
            </a:r>
            <a:r>
              <a:rPr lang="zh-CN" altLang="en-US" sz="2800" dirty="0">
                <a:latin typeface="+mn-ea"/>
              </a:rPr>
              <a:t>年提出，又被</a:t>
            </a:r>
            <a:r>
              <a:rPr lang="zh-CN" altLang="en-US" sz="2800" dirty="0" smtClean="0">
                <a:latin typeface="+mn-ea"/>
              </a:rPr>
              <a:t>称为</a:t>
            </a:r>
            <a:r>
              <a:rPr lang="zh-CN" altLang="en-US" sz="2800" dirty="0">
                <a:latin typeface="+mn-ea"/>
              </a:rPr>
              <a:t>亮度插值</a:t>
            </a:r>
            <a:r>
              <a:rPr lang="zh-CN" altLang="en-US" sz="2800" dirty="0" smtClean="0">
                <a:latin typeface="+mn-ea"/>
              </a:rPr>
              <a:t>明暗处理</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latin typeface="+mn-ea"/>
              </a:rPr>
              <a:t>基本思想：在每个多边形顶点处计算颜色，然后在各个多边形内部进行线性插值，得到多边形内部各点颜色。即它是一种颜色插值着色</a:t>
            </a:r>
            <a:r>
              <a:rPr lang="zh-CN" altLang="en-US" sz="2800" dirty="0" smtClean="0">
                <a:latin typeface="+mn-ea"/>
              </a:rPr>
              <a:t>方法</a:t>
            </a:r>
            <a:endParaRPr lang="en-US" altLang="zh-CN" sz="28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800" dirty="0">
                <a:latin typeface="+mn-ea"/>
              </a:rPr>
              <a:t>注意：</a:t>
            </a:r>
            <a:r>
              <a:rPr lang="en-US" altLang="zh-CN" sz="2800" dirty="0" err="1">
                <a:latin typeface="+mn-ea"/>
              </a:rPr>
              <a:t>Gouraud</a:t>
            </a:r>
            <a:r>
              <a:rPr lang="zh-CN" altLang="en-US" sz="2800" dirty="0">
                <a:latin typeface="+mn-ea"/>
              </a:rPr>
              <a:t>着色方法并不是孤立的处理单个多边形，而是将构成一个物体表面的所有多边形（多边形网格）作为一个整体来处理</a:t>
            </a:r>
            <a:endParaRPr kumimoji="1" lang="en-US" altLang="zh-CN" sz="2800" dirty="0">
              <a:latin typeface="+mn-ea"/>
            </a:endParaRPr>
          </a:p>
        </p:txBody>
      </p:sp>
    </p:spTree>
    <p:extLst>
      <p:ext uri="{BB962C8B-B14F-4D97-AF65-F5344CB8AC3E}">
        <p14:creationId xmlns:p14="http://schemas.microsoft.com/office/powerpoint/2010/main" val="2678803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3057247"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真实感图形绘制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真实感图形绘制</a:t>
            </a:r>
            <a:r>
              <a:rPr kumimoji="1" lang="zh-CN" altLang="en-US" sz="2800" dirty="0" smtClean="0">
                <a:latin typeface="Times New Roman" panose="02020603050405020304" pitchFamily="18" charset="0"/>
              </a:rPr>
              <a:t>过程</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在</a:t>
            </a:r>
            <a:r>
              <a:rPr kumimoji="1" lang="zh-CN" altLang="en-US" sz="2800" dirty="0">
                <a:latin typeface="Times New Roman" panose="02020603050405020304" pitchFamily="18" charset="0"/>
              </a:rPr>
              <a:t>计算机中进行场景造型</a:t>
            </a:r>
            <a:r>
              <a:rPr kumimoji="1" lang="zh-CN" altLang="en-US" sz="2800" dirty="0" smtClean="0">
                <a:latin typeface="Times New Roman" panose="02020603050405020304" pitchFamily="18" charset="0"/>
              </a:rPr>
              <a:t>；</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进行</a:t>
            </a:r>
            <a:r>
              <a:rPr kumimoji="1" lang="zh-CN" altLang="en-US" sz="2800" dirty="0">
                <a:latin typeface="Times New Roman" panose="02020603050405020304" pitchFamily="18" charset="0"/>
              </a:rPr>
              <a:t>取景变换和透视变换</a:t>
            </a:r>
            <a:r>
              <a:rPr kumimoji="1" lang="zh-CN" altLang="en-US" sz="2800" dirty="0" smtClean="0">
                <a:latin typeface="Times New Roman" panose="02020603050405020304" pitchFamily="18" charset="0"/>
              </a:rPr>
              <a:t>；</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进行</a:t>
            </a:r>
            <a:r>
              <a:rPr kumimoji="1" lang="zh-CN" altLang="en-US" sz="2800" dirty="0">
                <a:latin typeface="Times New Roman" panose="02020603050405020304" pitchFamily="18" charset="0"/>
              </a:rPr>
              <a:t>消隐处理</a:t>
            </a:r>
            <a:r>
              <a:rPr kumimoji="1" lang="zh-CN" altLang="en-US" sz="2800" dirty="0" smtClean="0">
                <a:latin typeface="Times New Roman" panose="02020603050405020304" pitchFamily="18" charset="0"/>
              </a:rPr>
              <a:t>；</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kumimoji="1" lang="zh-CN" altLang="en-US" sz="2800" dirty="0" smtClean="0">
                <a:latin typeface="Times New Roman" panose="02020603050405020304" pitchFamily="18" charset="0"/>
              </a:rPr>
              <a:t>进行</a:t>
            </a:r>
            <a:r>
              <a:rPr kumimoji="1" lang="zh-CN" altLang="en-US" sz="2800" dirty="0">
                <a:latin typeface="Times New Roman" panose="02020603050405020304" pitchFamily="18" charset="0"/>
              </a:rPr>
              <a:t>真实感图形绘制</a:t>
            </a:r>
          </a:p>
          <a:p>
            <a:pPr marL="457200" indent="-457200" algn="just">
              <a:lnSpc>
                <a:spcPct val="150000"/>
              </a:lnSpc>
              <a:buClr>
                <a:srgbClr val="0070C0"/>
              </a:buClr>
              <a:buFont typeface="Wingdings" panose="05000000000000000000" pitchFamily="2" charset="2"/>
              <a:buChar char="p"/>
            </a:pPr>
            <a:endParaRPr lang="en-US" altLang="zh-CN" sz="2800" dirty="0"/>
          </a:p>
        </p:txBody>
      </p:sp>
    </p:spTree>
    <p:extLst>
      <p:ext uri="{BB962C8B-B14F-4D97-AF65-F5344CB8AC3E}">
        <p14:creationId xmlns:p14="http://schemas.microsoft.com/office/powerpoint/2010/main" val="6497394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Gouraud</a:t>
            </a:r>
            <a:r>
              <a:rPr lang="zh-CN" altLang="en-US" sz="2800" dirty="0"/>
              <a:t>明暗处理方法</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a:t>对多边形网格中的每一个多边形，</a:t>
            </a:r>
            <a:r>
              <a:rPr lang="en-US" altLang="zh-CN" sz="2800" dirty="0" err="1" smtClean="0"/>
              <a:t>Gourand</a:t>
            </a:r>
            <a:r>
              <a:rPr lang="zh-CN" altLang="en-US" sz="2800" dirty="0" smtClean="0"/>
              <a:t>着色</a:t>
            </a:r>
            <a:r>
              <a:rPr lang="zh-CN" altLang="en-US" sz="2800" dirty="0"/>
              <a:t>处理分为</a:t>
            </a:r>
            <a:r>
              <a:rPr lang="zh-CN" altLang="en-US" sz="2800" dirty="0" smtClean="0"/>
              <a:t>如下几个</a:t>
            </a:r>
            <a:r>
              <a:rPr lang="zh-CN" altLang="en-US" sz="2800" dirty="0"/>
              <a:t>步骤</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kumimoji="1" lang="zh-CN" altLang="en-US" sz="2800" dirty="0" smtClean="0">
                <a:latin typeface="Times New Roman" panose="02020603050405020304" pitchFamily="18" charset="0"/>
              </a:rPr>
              <a:t>计算</a:t>
            </a:r>
            <a:r>
              <a:rPr kumimoji="1" lang="zh-CN" altLang="en-US" sz="2800" dirty="0">
                <a:latin typeface="Times New Roman" panose="02020603050405020304" pitchFamily="18" charset="0"/>
              </a:rPr>
              <a:t>每个多边形顶点处的平均单位法</a:t>
            </a:r>
            <a:r>
              <a:rPr kumimoji="1" lang="zh-CN" altLang="en-US" sz="2800" dirty="0" smtClean="0">
                <a:latin typeface="Times New Roman" panose="02020603050405020304" pitchFamily="18" charset="0"/>
              </a:rPr>
              <a:t>矢量</a:t>
            </a:r>
            <a:endParaRPr kumimoji="1" lang="en-US" altLang="zh-CN" sz="2800" dirty="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kumimoji="1" lang="zh-CN" altLang="en-US" sz="2800" dirty="0" smtClean="0">
                <a:latin typeface="Times New Roman" panose="02020603050405020304" pitchFamily="18" charset="0"/>
              </a:rPr>
              <a:t>对</a:t>
            </a:r>
            <a:r>
              <a:rPr kumimoji="1" lang="zh-CN" altLang="en-US" sz="2800" dirty="0">
                <a:latin typeface="Times New Roman" panose="02020603050405020304" pitchFamily="18" charset="0"/>
              </a:rPr>
              <a:t>每个顶点根据简单光照模型来计算其</a:t>
            </a:r>
            <a:r>
              <a:rPr kumimoji="1" lang="zh-CN" altLang="en-US" sz="2800" dirty="0" smtClean="0">
                <a:latin typeface="Times New Roman" panose="02020603050405020304" pitchFamily="18" charset="0"/>
              </a:rPr>
              <a:t>光强</a:t>
            </a:r>
            <a:r>
              <a:rPr lang="zh-CN" altLang="en-US" sz="2800" dirty="0"/>
              <a:t>（颜色）</a:t>
            </a:r>
            <a:endParaRPr kumimoji="1" lang="en-US" altLang="zh-CN" sz="2800" dirty="0" smtClean="0">
              <a:latin typeface="Times New Roman" panose="02020603050405020304" pitchFamily="18" charset="0"/>
            </a:endParaRPr>
          </a:p>
          <a:p>
            <a:pPr marL="1371600" lvl="2" indent="-457200" algn="just">
              <a:lnSpc>
                <a:spcPct val="150000"/>
              </a:lnSpc>
              <a:buClr>
                <a:srgbClr val="0070C0"/>
              </a:buClr>
              <a:buFont typeface="Wingdings" panose="05000000000000000000" pitchFamily="2" charset="2"/>
              <a:buChar char="Ø"/>
            </a:pPr>
            <a:r>
              <a:rPr kumimoji="1" lang="zh-CN" altLang="en-US" sz="2800" dirty="0" smtClean="0">
                <a:latin typeface="Times New Roman" panose="02020603050405020304" pitchFamily="18" charset="0"/>
              </a:rPr>
              <a:t>在</a:t>
            </a:r>
            <a:r>
              <a:rPr kumimoji="1" lang="zh-CN" altLang="en-US" sz="2800" dirty="0">
                <a:latin typeface="Times New Roman" panose="02020603050405020304" pitchFamily="18" charset="0"/>
              </a:rPr>
              <a:t>多边形表面上将顶点</a:t>
            </a:r>
            <a:r>
              <a:rPr kumimoji="1" lang="zh-CN" altLang="en-US" sz="2800" dirty="0" smtClean="0">
                <a:latin typeface="Times New Roman" panose="02020603050405020304" pitchFamily="18" charset="0"/>
              </a:rPr>
              <a:t>强度</a:t>
            </a:r>
            <a:r>
              <a:rPr lang="zh-CN" altLang="en-US" sz="2800" dirty="0"/>
              <a:t>（颜色）</a:t>
            </a:r>
            <a:r>
              <a:rPr kumimoji="1" lang="zh-CN" altLang="en-US" sz="2800" dirty="0" smtClean="0">
                <a:latin typeface="Times New Roman" panose="02020603050405020304" pitchFamily="18" charset="0"/>
              </a:rPr>
              <a:t>进行</a:t>
            </a:r>
            <a:r>
              <a:rPr kumimoji="1" lang="zh-CN" altLang="en-US" sz="2800" dirty="0">
                <a:latin typeface="Times New Roman" panose="02020603050405020304" pitchFamily="18" charset="0"/>
              </a:rPr>
              <a:t>线性插值</a:t>
            </a:r>
            <a:endParaRPr kumimoji="1" lang="en-US" altLang="zh-CN" sz="2800" dirty="0">
              <a:latin typeface="Times New Roman" panose="02020603050405020304" pitchFamily="18" charset="0"/>
            </a:endParaRPr>
          </a:p>
        </p:txBody>
      </p:sp>
    </p:spTree>
    <p:extLst>
      <p:ext uri="{BB962C8B-B14F-4D97-AF65-F5344CB8AC3E}">
        <p14:creationId xmlns:p14="http://schemas.microsoft.com/office/powerpoint/2010/main" val="30293517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Gouraud</a:t>
            </a:r>
            <a:r>
              <a:rPr lang="zh-CN" altLang="en-US" sz="2800" dirty="0"/>
              <a:t>明暗处理方法</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a:t>计算顶点的平均单位法</a:t>
            </a:r>
            <a:r>
              <a:rPr lang="zh-CN" altLang="en-US" sz="2800" dirty="0" smtClean="0"/>
              <a:t>矢量</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a:t>计算出的</a:t>
            </a:r>
            <a:r>
              <a:rPr lang="zh-CN" altLang="en-US" sz="2800" dirty="0" smtClean="0"/>
              <a:t>平均</a:t>
            </a:r>
            <a:r>
              <a:rPr lang="zh-CN" altLang="en-US" sz="2800" dirty="0"/>
              <a:t>法矢量</a:t>
            </a:r>
            <a:r>
              <a:rPr lang="zh-CN" altLang="en-US" sz="2800" dirty="0" smtClean="0"/>
              <a:t>一般</a:t>
            </a:r>
            <a:r>
              <a:rPr lang="zh-CN" altLang="en-US" sz="2800" dirty="0"/>
              <a:t>与该多边形物体近似曲面的切平面比较接近</a:t>
            </a:r>
            <a:endParaRPr kumimoji="1" lang="en-US" altLang="zh-CN" sz="2800" dirty="0" smtClean="0">
              <a:latin typeface="Times New Roman" panose="02020603050405020304" pitchFamily="18" charset="0"/>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22048875"/>
              </p:ext>
            </p:extLst>
          </p:nvPr>
        </p:nvGraphicFramePr>
        <p:xfrm>
          <a:off x="6359926" y="3332570"/>
          <a:ext cx="4850833" cy="3041622"/>
        </p:xfrm>
        <a:graphic>
          <a:graphicData uri="http://schemas.openxmlformats.org/presentationml/2006/ole">
            <mc:AlternateContent xmlns:mc="http://schemas.openxmlformats.org/markup-compatibility/2006">
              <mc:Choice xmlns:v="urn:schemas-microsoft-com:vml" Requires="v">
                <p:oleObj spid="_x0000_s136310" name="Visio" r:id="rId4" imgW="4006901" imgH="2507894" progId="Visio.Drawing.11">
                  <p:embed/>
                </p:oleObj>
              </mc:Choice>
              <mc:Fallback>
                <p:oleObj name="Visio" r:id="rId4" imgW="4006901" imgH="2507894" progId="Visio.Drawing.11">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9926" y="3332570"/>
                        <a:ext cx="4850833" cy="3041622"/>
                      </a:xfrm>
                      <a:prstGeom prst="rect">
                        <a:avLst/>
                      </a:prstGeom>
                      <a:noFill/>
                      <a:ln>
                        <a:noFill/>
                      </a:ln>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1369449989"/>
              </p:ext>
            </p:extLst>
          </p:nvPr>
        </p:nvGraphicFramePr>
        <p:xfrm>
          <a:off x="2438399" y="3906404"/>
          <a:ext cx="2272747" cy="1893955"/>
        </p:xfrm>
        <a:graphic>
          <a:graphicData uri="http://schemas.openxmlformats.org/presentationml/2006/ole">
            <mc:AlternateContent xmlns:mc="http://schemas.openxmlformats.org/markup-compatibility/2006">
              <mc:Choice xmlns:v="urn:schemas-microsoft-com:vml" Requires="v">
                <p:oleObj spid="_x0000_s136311" name="Equation" r:id="rId6" imgW="787320" imgH="863280" progId="Equation.3">
                  <p:embed/>
                </p:oleObj>
              </mc:Choice>
              <mc:Fallback>
                <p:oleObj name="Equation" r:id="rId6" imgW="787320" imgH="863280" progId="Equation.3">
                  <p:embed/>
                  <p:pic>
                    <p:nvPicPr>
                      <p:cNvPr id="74138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399" y="3906404"/>
                        <a:ext cx="2272747" cy="1893955"/>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7183711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Gouraud</a:t>
            </a:r>
            <a:r>
              <a:rPr lang="zh-CN" altLang="en-US" sz="2800" dirty="0"/>
              <a:t>明暗处理方法</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a:t>双线性插值方法</a:t>
            </a:r>
            <a:endParaRPr kumimoji="1" lang="en-US" altLang="zh-CN" sz="2800" dirty="0" smtClean="0">
              <a:latin typeface="Times New Roman" panose="02020603050405020304" pitchFamily="18" charset="0"/>
            </a:endParaRPr>
          </a:p>
        </p:txBody>
      </p:sp>
      <p:pic>
        <p:nvPicPr>
          <p:cNvPr id="15" name="Picture 6" descr="2p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2316" y="2154875"/>
            <a:ext cx="5424870" cy="43102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6" name="Object 7"/>
          <p:cNvGraphicFramePr>
            <a:graphicFrameLocks noChangeAspect="1"/>
          </p:cNvGraphicFramePr>
          <p:nvPr>
            <p:extLst>
              <p:ext uri="{D42A27DB-BD31-4B8C-83A1-F6EECF244321}">
                <p14:modId xmlns:p14="http://schemas.microsoft.com/office/powerpoint/2010/main" val="303953556"/>
              </p:ext>
            </p:extLst>
          </p:nvPr>
        </p:nvGraphicFramePr>
        <p:xfrm>
          <a:off x="1403349" y="2549437"/>
          <a:ext cx="4572000" cy="3521075"/>
        </p:xfrm>
        <a:graphic>
          <a:graphicData uri="http://schemas.openxmlformats.org/presentationml/2006/ole">
            <mc:AlternateContent xmlns:mc="http://schemas.openxmlformats.org/markup-compatibility/2006">
              <mc:Choice xmlns:v="urn:schemas-microsoft-com:vml" Requires="v">
                <p:oleObj spid="_x0000_s137312" name="Equation" r:id="rId5" imgW="1714320" imgH="1320480" progId="Equation.3">
                  <p:embed/>
                </p:oleObj>
              </mc:Choice>
              <mc:Fallback>
                <p:oleObj name="Equation" r:id="rId5" imgW="1714320" imgH="1320480" progId="Equation.3">
                  <p:embed/>
                  <p:pic>
                    <p:nvPicPr>
                      <p:cNvPr id="80896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49" y="2549437"/>
                        <a:ext cx="4572000" cy="35210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1021824" y="3610946"/>
            <a:ext cx="4949687" cy="2892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21824" y="5018932"/>
            <a:ext cx="4949687" cy="1446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29618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7" grpId="0" animBg="1"/>
      <p:bldP spid="17"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Gouraud</a:t>
                </a:r>
                <a:r>
                  <a:rPr lang="zh-CN" altLang="en-US" sz="2800" dirty="0"/>
                  <a:t>明暗处理方法</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a:t>双线性插值</a:t>
                </a:r>
                <a:r>
                  <a:rPr lang="zh-CN" altLang="en-US" sz="2800" dirty="0" smtClean="0"/>
                  <a:t>方法：采用</a:t>
                </a:r>
                <a:r>
                  <a:rPr lang="zh-CN" altLang="en-US" sz="2800" dirty="0"/>
                  <a:t>增量算法可以加速</a:t>
                </a:r>
                <a:r>
                  <a:rPr lang="zh-CN" altLang="en-US" sz="2800" dirty="0" smtClean="0"/>
                  <a:t>计算</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当</a:t>
                </a:r>
                <a:r>
                  <a:rPr lang="zh-CN" altLang="en-US" sz="2800" dirty="0"/>
                  <a:t>扫描线</a:t>
                </a:r>
                <a:r>
                  <a:rPr lang="en-US" altLang="zh-CN" sz="2800" dirty="0"/>
                  <a:t>y</a:t>
                </a:r>
                <a:r>
                  <a:rPr lang="zh-CN" altLang="en-US" sz="2800" dirty="0"/>
                  <a:t>递增一个单位变为</a:t>
                </a:r>
                <a:r>
                  <a:rPr lang="en-US" altLang="zh-CN" sz="2800" dirty="0"/>
                  <a:t>y+1</a:t>
                </a:r>
                <a:r>
                  <a:rPr lang="zh-CN" altLang="en-US" sz="2800" dirty="0"/>
                  <a:t>时，</a:t>
                </a:r>
                <a:r>
                  <a:rPr lang="en-US" altLang="zh-CN" sz="2800" dirty="0"/>
                  <a:t>I</a:t>
                </a:r>
                <a:r>
                  <a:rPr lang="en-US" altLang="zh-CN" sz="2800" baseline="-25000" dirty="0"/>
                  <a:t>A</a:t>
                </a:r>
                <a:r>
                  <a:rPr lang="zh-CN" altLang="en-US" sz="2800" dirty="0"/>
                  <a:t>、</a:t>
                </a:r>
                <a:r>
                  <a:rPr lang="en-US" altLang="zh-CN" sz="2800" dirty="0"/>
                  <a:t>I</a:t>
                </a:r>
                <a:r>
                  <a:rPr lang="en-US" altLang="zh-CN" sz="2800" baseline="-25000" dirty="0"/>
                  <a:t>B</a:t>
                </a:r>
                <a:r>
                  <a:rPr lang="zh-CN" altLang="en-US" sz="2800" dirty="0"/>
                  <a:t>的增量分别为</a:t>
                </a:r>
                <a14:m>
                  <m:oMath xmlns:m="http://schemas.openxmlformats.org/officeDocument/2006/math">
                    <m:r>
                      <a:rPr lang="zh-CN" altLang="en-US" sz="2800" i="1">
                        <a:latin typeface="Cambria Math" panose="02040503050406030204" pitchFamily="18" charset="0"/>
                      </a:rPr>
                      <m:t>∆</m:t>
                    </m:r>
                  </m:oMath>
                </a14:m>
                <a:r>
                  <a:rPr lang="en-US" altLang="zh-CN" sz="2800" dirty="0" smtClean="0"/>
                  <a:t>I</a:t>
                </a:r>
                <a:r>
                  <a:rPr lang="en-US" altLang="zh-CN" sz="2800" baseline="-25000" dirty="0" smtClean="0"/>
                  <a:t>A</a:t>
                </a:r>
                <a:r>
                  <a:rPr lang="zh-CN" altLang="en-US" sz="2800" dirty="0" smtClean="0"/>
                  <a:t>，</a:t>
                </a:r>
                <a14:m>
                  <m:oMath xmlns:m="http://schemas.openxmlformats.org/officeDocument/2006/math">
                    <m:r>
                      <a:rPr lang="zh-CN" altLang="en-US" sz="2800" i="1" smtClean="0">
                        <a:latin typeface="Cambria Math" panose="02040503050406030204" pitchFamily="18" charset="0"/>
                      </a:rPr>
                      <m:t>∆</m:t>
                    </m:r>
                  </m:oMath>
                </a14:m>
                <a:r>
                  <a:rPr lang="en-US" altLang="zh-CN" sz="2800" dirty="0" smtClean="0"/>
                  <a:t>I</a:t>
                </a:r>
                <a:r>
                  <a:rPr lang="en-US" altLang="zh-CN" sz="2800" baseline="-25000" dirty="0" smtClean="0"/>
                  <a:t>B</a:t>
                </a:r>
                <a:r>
                  <a:rPr lang="zh-CN" altLang="en-US" sz="2800" dirty="0"/>
                  <a:t>，即</a:t>
                </a:r>
              </a:p>
              <a:p>
                <a:pPr marL="914400" lvl="1" indent="-457200" algn="just">
                  <a:lnSpc>
                    <a:spcPct val="150000"/>
                  </a:lnSpc>
                  <a:buClr>
                    <a:srgbClr val="0070C0"/>
                  </a:buClr>
                  <a:buFont typeface="Wingdings" panose="05000000000000000000" pitchFamily="2" charset="2"/>
                  <a:buChar char="n"/>
                </a:pPr>
                <a:endParaRPr kumimoji="1" lang="en-US" altLang="zh-CN" sz="2800" dirty="0" smtClean="0">
                  <a:latin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823630" cy="3323987"/>
              </a:xfrm>
              <a:prstGeom prst="rect">
                <a:avLst/>
              </a:prstGeom>
              <a:blipFill>
                <a:blip r:embed="rId4"/>
                <a:stretch>
                  <a:fillRect l="-957" r="-4448"/>
                </a:stretch>
              </a:blipFill>
            </p:spPr>
            <p:txBody>
              <a:bodyPr/>
              <a:lstStyle/>
              <a:p>
                <a:r>
                  <a:rPr lang="zh-CN" altLang="en-US">
                    <a:noFill/>
                  </a:rPr>
                  <a:t> </a:t>
                </a:r>
              </a:p>
            </p:txBody>
          </p:sp>
        </mc:Fallback>
      </mc:AlternateContent>
      <p:pic>
        <p:nvPicPr>
          <p:cNvPr id="11" name="Picture 11" descr="2p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6380" y="3392245"/>
            <a:ext cx="3886200" cy="3087688"/>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2" name="Object 10"/>
          <p:cNvGraphicFramePr>
            <a:graphicFrameLocks noChangeAspect="1"/>
          </p:cNvGraphicFramePr>
          <p:nvPr>
            <p:extLst>
              <p:ext uri="{D42A27DB-BD31-4B8C-83A1-F6EECF244321}">
                <p14:modId xmlns:p14="http://schemas.microsoft.com/office/powerpoint/2010/main" val="3010045387"/>
              </p:ext>
            </p:extLst>
          </p:nvPr>
        </p:nvGraphicFramePr>
        <p:xfrm>
          <a:off x="1972235" y="3989145"/>
          <a:ext cx="5029200" cy="1893888"/>
        </p:xfrm>
        <a:graphic>
          <a:graphicData uri="http://schemas.openxmlformats.org/presentationml/2006/ole">
            <mc:AlternateContent xmlns:mc="http://schemas.openxmlformats.org/markup-compatibility/2006">
              <mc:Choice xmlns:v="urn:schemas-microsoft-com:vml" Requires="v">
                <p:oleObj spid="_x0000_s138303" name="Equation" r:id="rId6" imgW="2463480" imgH="927000" progId="Equation.3">
                  <p:embed/>
                </p:oleObj>
              </mc:Choice>
              <mc:Fallback>
                <p:oleObj name="Equation" r:id="rId6" imgW="2463480" imgH="927000" progId="Equation.3">
                  <p:embed/>
                  <p:pic>
                    <p:nvPicPr>
                      <p:cNvPr id="809994"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2235" y="3989145"/>
                        <a:ext cx="5029200" cy="18938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776319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Gouraud</a:t>
                </a:r>
                <a:r>
                  <a:rPr lang="zh-CN" altLang="en-US" sz="2800" dirty="0"/>
                  <a:t>明暗处理方法</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a:t>双线性插值</a:t>
                </a:r>
                <a:r>
                  <a:rPr lang="zh-CN" altLang="en-US" sz="2800" dirty="0" smtClean="0"/>
                  <a:t>方法：采用</a:t>
                </a:r>
                <a:r>
                  <a:rPr lang="zh-CN" altLang="en-US" sz="2800" dirty="0"/>
                  <a:t>增量算法可以加速</a:t>
                </a:r>
                <a:r>
                  <a:rPr lang="zh-CN" altLang="en-US" sz="2800" dirty="0" smtClean="0"/>
                  <a:t>计算</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a:t>当</a:t>
                </a:r>
                <a:r>
                  <a:rPr lang="en-US" altLang="zh-CN" sz="2800" dirty="0"/>
                  <a:t>x</a:t>
                </a:r>
                <a:r>
                  <a:rPr lang="zh-CN" altLang="en-US" sz="2800" dirty="0"/>
                  <a:t>递增一个单位时，</a:t>
                </a:r>
                <a:r>
                  <a:rPr lang="en-US" altLang="zh-CN" sz="2800" dirty="0"/>
                  <a:t>I</a:t>
                </a:r>
                <a:r>
                  <a:rPr lang="en-US" altLang="zh-CN" sz="2800" baseline="-25000" dirty="0"/>
                  <a:t>P</a:t>
                </a:r>
                <a:r>
                  <a:rPr lang="zh-CN" altLang="en-US" sz="2800" dirty="0"/>
                  <a:t>的增量为</a:t>
                </a:r>
                <a14:m>
                  <m:oMath xmlns:m="http://schemas.openxmlformats.org/officeDocument/2006/math">
                    <m:r>
                      <a:rPr lang="zh-CN" altLang="en-US" sz="2800" i="1">
                        <a:latin typeface="Cambria Math" panose="02040503050406030204" pitchFamily="18" charset="0"/>
                      </a:rPr>
                      <m:t>∆</m:t>
                    </m:r>
                  </m:oMath>
                </a14:m>
                <a:r>
                  <a:rPr lang="en-US" altLang="zh-CN" sz="2800" dirty="0"/>
                  <a:t>I</a:t>
                </a:r>
                <a:r>
                  <a:rPr lang="en-US" altLang="zh-CN" sz="2800" baseline="-25000" dirty="0"/>
                  <a:t>P</a:t>
                </a:r>
                <a:r>
                  <a:rPr lang="en-US" altLang="zh-CN" sz="2800" dirty="0"/>
                  <a:t> </a:t>
                </a:r>
                <a:r>
                  <a:rPr lang="zh-CN" altLang="en-US" sz="2800" dirty="0"/>
                  <a:t>即</a:t>
                </a:r>
              </a:p>
              <a:p>
                <a:pPr marL="1371600" lvl="2" indent="-457200" algn="just">
                  <a:lnSpc>
                    <a:spcPct val="150000"/>
                  </a:lnSpc>
                  <a:buClr>
                    <a:srgbClr val="0070C0"/>
                  </a:buClr>
                  <a:buFont typeface="Wingdings" panose="05000000000000000000" pitchFamily="2" charset="2"/>
                  <a:buChar char="Ø"/>
                </a:pPr>
                <a:endParaRPr lang="zh-CN" altLang="en-US" sz="2800" dirty="0"/>
              </a:p>
              <a:p>
                <a:pPr marL="914400" lvl="1" indent="-457200" algn="just">
                  <a:lnSpc>
                    <a:spcPct val="150000"/>
                  </a:lnSpc>
                  <a:buClr>
                    <a:srgbClr val="0070C0"/>
                  </a:buClr>
                  <a:buFont typeface="Wingdings" panose="05000000000000000000" pitchFamily="2" charset="2"/>
                  <a:buChar char="n"/>
                </a:pPr>
                <a:endParaRPr kumimoji="1" lang="en-US" altLang="zh-CN" sz="2800" dirty="0" smtClean="0">
                  <a:latin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823630" cy="3323987"/>
              </a:xfrm>
              <a:prstGeom prst="rect">
                <a:avLst/>
              </a:prstGeom>
              <a:blipFill>
                <a:blip r:embed="rId4"/>
                <a:stretch>
                  <a:fillRect l="-957"/>
                </a:stretch>
              </a:blipFill>
            </p:spPr>
            <p:txBody>
              <a:bodyPr/>
              <a:lstStyle/>
              <a:p>
                <a:r>
                  <a:rPr lang="zh-CN" altLang="en-US">
                    <a:noFill/>
                  </a:rPr>
                  <a:t> </a:t>
                </a:r>
              </a:p>
            </p:txBody>
          </p:sp>
        </mc:Fallback>
      </mc:AlternateContent>
      <p:pic>
        <p:nvPicPr>
          <p:cNvPr id="13" name="Picture 5" descr="2p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1791" y="3008891"/>
            <a:ext cx="3886200" cy="3087688"/>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5" name="Object 4"/>
          <p:cNvGraphicFramePr>
            <a:graphicFrameLocks noChangeAspect="1"/>
          </p:cNvGraphicFramePr>
          <p:nvPr>
            <p:extLst>
              <p:ext uri="{D42A27DB-BD31-4B8C-83A1-F6EECF244321}">
                <p14:modId xmlns:p14="http://schemas.microsoft.com/office/powerpoint/2010/main" val="3343124310"/>
              </p:ext>
            </p:extLst>
          </p:nvPr>
        </p:nvGraphicFramePr>
        <p:xfrm>
          <a:off x="2658932" y="3198607"/>
          <a:ext cx="2549525" cy="2162175"/>
        </p:xfrm>
        <a:graphic>
          <a:graphicData uri="http://schemas.openxmlformats.org/presentationml/2006/ole">
            <mc:AlternateContent xmlns:mc="http://schemas.openxmlformats.org/markup-compatibility/2006">
              <mc:Choice xmlns:v="urn:schemas-microsoft-com:vml" Requires="v">
                <p:oleObj spid="_x0000_s196638" name="Equation" r:id="rId6" imgW="1079280" imgH="914400" progId="Equation.3">
                  <p:embed/>
                </p:oleObj>
              </mc:Choice>
              <mc:Fallback>
                <p:oleObj name="Equation" r:id="rId6" imgW="1079280" imgH="914400" progId="Equation.3">
                  <p:embed/>
                  <p:pic>
                    <p:nvPicPr>
                      <p:cNvPr id="81101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8932" y="3198607"/>
                        <a:ext cx="2549525" cy="21621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409214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Gouraud</a:t>
            </a:r>
            <a:r>
              <a:rPr lang="zh-CN" altLang="en-US" sz="2800" dirty="0"/>
              <a:t>明暗处理方法</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a:t>优点：能有效的显示漫反射曲面，计算量</a:t>
            </a:r>
            <a:r>
              <a:rPr lang="zh-CN" altLang="en-US" sz="2800" dirty="0" smtClean="0"/>
              <a:t>小</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缺点</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会</a:t>
            </a:r>
            <a:r>
              <a:rPr lang="zh-CN" altLang="en-US" sz="2800" dirty="0"/>
              <a:t>造成表面上出现过亮或过暗的条纹，称为马赫带（</a:t>
            </a:r>
            <a:r>
              <a:rPr lang="en-US" altLang="zh-CN" sz="2800" dirty="0" err="1"/>
              <a:t>Mach_band</a:t>
            </a:r>
            <a:r>
              <a:rPr lang="zh-CN" altLang="en-US" sz="2800" dirty="0"/>
              <a:t>）</a:t>
            </a:r>
            <a:r>
              <a:rPr lang="zh-CN" altLang="en-US" sz="2800" dirty="0" smtClean="0"/>
              <a:t>效应</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高</a:t>
            </a:r>
            <a:r>
              <a:rPr lang="zh-CN" altLang="en-US" sz="2800" dirty="0"/>
              <a:t>光有时会</a:t>
            </a:r>
            <a:r>
              <a:rPr lang="zh-CN" altLang="en-US" sz="2800" dirty="0" smtClean="0"/>
              <a:t>异常</a:t>
            </a:r>
            <a:endParaRPr lang="en-US" altLang="zh-CN" sz="2800" dirty="0" smtClean="0"/>
          </a:p>
          <a:p>
            <a:pPr marL="1371600" lvl="2" indent="-457200">
              <a:lnSpc>
                <a:spcPct val="150000"/>
              </a:lnSpc>
              <a:buClr>
                <a:srgbClr val="0070C0"/>
              </a:buClr>
              <a:buFont typeface="Wingdings" panose="05000000000000000000" pitchFamily="2" charset="2"/>
              <a:buChar char="Ø"/>
            </a:pPr>
            <a:r>
              <a:rPr lang="zh-CN" altLang="en-US" sz="2800" dirty="0" smtClean="0"/>
              <a:t>当</a:t>
            </a:r>
            <a:r>
              <a:rPr lang="zh-CN" altLang="en-US" sz="2800" dirty="0"/>
              <a:t>对曲面采用</a:t>
            </a:r>
            <a:r>
              <a:rPr lang="zh-CN" altLang="en-US" sz="2800" dirty="0" smtClean="0"/>
              <a:t>不同的</a:t>
            </a:r>
            <a:r>
              <a:rPr lang="zh-CN" altLang="en-US" sz="2800" dirty="0"/>
              <a:t>多边形进行</a:t>
            </a:r>
            <a:r>
              <a:rPr lang="zh-CN" altLang="en-US" sz="2800" dirty="0" smtClean="0"/>
              <a:t>分割时</a:t>
            </a:r>
            <a:r>
              <a:rPr lang="zh-CN" altLang="en-US" sz="2800" dirty="0"/>
              <a:t>会产生不同的效果</a:t>
            </a:r>
            <a:endParaRPr lang="en-US" altLang="zh-CN" sz="2800" dirty="0"/>
          </a:p>
        </p:txBody>
      </p:sp>
    </p:spTree>
    <p:extLst>
      <p:ext uri="{BB962C8B-B14F-4D97-AF65-F5344CB8AC3E}">
        <p14:creationId xmlns:p14="http://schemas.microsoft.com/office/powerpoint/2010/main" val="38057545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18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Gouraud</a:t>
            </a:r>
            <a:r>
              <a:rPr lang="zh-CN" altLang="en-US" sz="2800" dirty="0"/>
              <a:t>明暗处理</a:t>
            </a:r>
            <a:r>
              <a:rPr lang="zh-CN" altLang="en-US" sz="2800" dirty="0" smtClean="0"/>
              <a:t>方法</a:t>
            </a:r>
            <a:endParaRPr lang="en-US" altLang="zh-CN" sz="2800" dirty="0"/>
          </a:p>
        </p:txBody>
      </p:sp>
      <p:pic>
        <p:nvPicPr>
          <p:cNvPr id="11" name="Picture 106" descr="teapot-gouraudsha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076" y="1848659"/>
            <a:ext cx="6018773" cy="449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59816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Phong</a:t>
            </a:r>
            <a:r>
              <a:rPr lang="zh-CN" altLang="en-US" sz="2800" dirty="0"/>
              <a:t>明暗处理方法</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a:t>又称为法矢量插值明暗处理，它对多边形顶点的法矢量进行插值以产生中间各点的法矢量，其步骤为</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计算</a:t>
            </a:r>
            <a:r>
              <a:rPr lang="zh-CN" altLang="en-US" sz="2800" dirty="0"/>
              <a:t>每个多边形顶点处的平均单位法</a:t>
            </a:r>
            <a:r>
              <a:rPr lang="zh-CN" altLang="en-US" sz="2800" dirty="0" smtClean="0"/>
              <a:t>矢量</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用</a:t>
            </a:r>
            <a:r>
              <a:rPr lang="zh-CN" altLang="en-US" sz="2800" dirty="0"/>
              <a:t>双线性插值方法求得多边形内部各点的法</a:t>
            </a:r>
            <a:r>
              <a:rPr lang="zh-CN" altLang="en-US" sz="2800" dirty="0" smtClean="0"/>
              <a:t>矢量</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最后</a:t>
            </a:r>
            <a:r>
              <a:rPr lang="zh-CN" altLang="en-US" sz="2800" dirty="0"/>
              <a:t>按光照模型确定多边形内部各点的光强</a:t>
            </a:r>
            <a:endParaRPr lang="en-US" altLang="zh-CN" sz="2800" dirty="0"/>
          </a:p>
        </p:txBody>
      </p:sp>
    </p:spTree>
    <p:extLst>
      <p:ext uri="{BB962C8B-B14F-4D97-AF65-F5344CB8AC3E}">
        <p14:creationId xmlns:p14="http://schemas.microsoft.com/office/powerpoint/2010/main" val="40311825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Phong</a:t>
            </a:r>
            <a:r>
              <a:rPr lang="zh-CN" altLang="en-US" sz="2800" dirty="0"/>
              <a:t>明暗处理方法</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a:t>矢量双线性插值</a:t>
            </a:r>
            <a:r>
              <a:rPr lang="zh-CN" altLang="en-US" sz="2800" dirty="0" smtClean="0"/>
              <a:t>方法</a:t>
            </a:r>
            <a:endParaRPr lang="en-US" altLang="zh-CN" sz="2800" dirty="0"/>
          </a:p>
        </p:txBody>
      </p:sp>
      <p:graphicFrame>
        <p:nvGraphicFramePr>
          <p:cNvPr id="11" name="Object 3"/>
          <p:cNvGraphicFramePr>
            <a:graphicFrameLocks noChangeAspect="1"/>
          </p:cNvGraphicFramePr>
          <p:nvPr>
            <p:extLst>
              <p:ext uri="{D42A27DB-BD31-4B8C-83A1-F6EECF244321}">
                <p14:modId xmlns:p14="http://schemas.microsoft.com/office/powerpoint/2010/main" val="820099777"/>
              </p:ext>
            </p:extLst>
          </p:nvPr>
        </p:nvGraphicFramePr>
        <p:xfrm>
          <a:off x="6355738" y="2864867"/>
          <a:ext cx="5000625" cy="3178175"/>
        </p:xfrm>
        <a:graphic>
          <a:graphicData uri="http://schemas.openxmlformats.org/presentationml/2006/ole">
            <mc:AlternateContent xmlns:mc="http://schemas.openxmlformats.org/markup-compatibility/2006">
              <mc:Choice xmlns:v="urn:schemas-microsoft-com:vml" Requires="v">
                <p:oleObj spid="_x0000_s139355" name="Visio" r:id="rId4" imgW="3195828" imgH="2033016" progId="Visio.Drawing.11">
                  <p:embed/>
                </p:oleObj>
              </mc:Choice>
              <mc:Fallback>
                <p:oleObj name="Visio" r:id="rId4" imgW="3195828" imgH="2033016" progId="Visio.Drawing.11">
                  <p:embed/>
                  <p:pic>
                    <p:nvPicPr>
                      <p:cNvPr id="1229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5738" y="2864867"/>
                        <a:ext cx="5000625"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3399515776"/>
              </p:ext>
            </p:extLst>
          </p:nvPr>
        </p:nvGraphicFramePr>
        <p:xfrm>
          <a:off x="1138756" y="2776914"/>
          <a:ext cx="4648858" cy="3266128"/>
        </p:xfrm>
        <a:graphic>
          <a:graphicData uri="http://schemas.openxmlformats.org/presentationml/2006/ole">
            <mc:AlternateContent xmlns:mc="http://schemas.openxmlformats.org/markup-compatibility/2006">
              <mc:Choice xmlns:v="urn:schemas-microsoft-com:vml" Requires="v">
                <p:oleObj spid="_x0000_s139356" name="Equation" r:id="rId6" imgW="1879560" imgH="1320480" progId="Equation.3">
                  <p:embed/>
                </p:oleObj>
              </mc:Choice>
              <mc:Fallback>
                <p:oleObj name="Equation" r:id="rId6" imgW="1879560" imgH="1320480" progId="Equation.3">
                  <p:embed/>
                  <p:pic>
                    <p:nvPicPr>
                      <p:cNvPr id="75776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8756" y="2776914"/>
                        <a:ext cx="4648858" cy="3266128"/>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30398347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909310"/>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Phong</a:t>
            </a:r>
            <a:r>
              <a:rPr lang="zh-CN" altLang="en-US" sz="2800" dirty="0"/>
              <a:t>明暗处理方法</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smtClean="0"/>
              <a:t>优点</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en-US" altLang="zh-CN" sz="2800" dirty="0" err="1" smtClean="0"/>
              <a:t>Phong</a:t>
            </a:r>
            <a:r>
              <a:rPr lang="zh-CN" altLang="en-US" sz="2800" dirty="0"/>
              <a:t>着色方法绘制的图形比</a:t>
            </a:r>
            <a:r>
              <a:rPr lang="en-US" altLang="zh-CN" sz="2800" dirty="0" err="1"/>
              <a:t>Gouraud</a:t>
            </a:r>
            <a:r>
              <a:rPr lang="zh-CN" altLang="en-US" sz="2800" dirty="0"/>
              <a:t>方法更</a:t>
            </a:r>
            <a:r>
              <a:rPr lang="zh-CN" altLang="en-US" sz="2800" dirty="0" smtClean="0"/>
              <a:t>真实</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高</a:t>
            </a:r>
            <a:r>
              <a:rPr lang="zh-CN" altLang="en-US" sz="2800" dirty="0"/>
              <a:t>光区域的</a:t>
            </a:r>
            <a:r>
              <a:rPr lang="zh-CN" altLang="en-US" sz="2800" dirty="0" smtClean="0"/>
              <a:t>扩散</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产生</a:t>
            </a:r>
            <a:r>
              <a:rPr lang="zh-CN" altLang="en-US" sz="2800" dirty="0"/>
              <a:t>正确的高光</a:t>
            </a:r>
            <a:r>
              <a:rPr lang="zh-CN" altLang="en-US" sz="2800" dirty="0" smtClean="0"/>
              <a:t>区域</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缺点</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en-US" altLang="zh-CN" sz="2800" dirty="0" err="1" smtClean="0"/>
              <a:t>Phong</a:t>
            </a:r>
            <a:r>
              <a:rPr lang="zh-CN" altLang="en-US" sz="2800" dirty="0"/>
              <a:t>着色方法计算量远大于</a:t>
            </a:r>
            <a:r>
              <a:rPr lang="en-US" altLang="zh-CN" sz="2800" dirty="0" err="1"/>
              <a:t>Gouraud</a:t>
            </a:r>
            <a:r>
              <a:rPr lang="zh-CN" altLang="en-US" sz="2800" dirty="0"/>
              <a:t>着色</a:t>
            </a:r>
            <a:r>
              <a:rPr lang="zh-CN" altLang="en-US" sz="2800" dirty="0" smtClean="0"/>
              <a:t>方法</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在</a:t>
            </a:r>
            <a:r>
              <a:rPr lang="zh-CN" altLang="en-US" sz="2800" dirty="0"/>
              <a:t>处理某些多边形分割的曲面时，</a:t>
            </a:r>
            <a:r>
              <a:rPr lang="en-US" altLang="zh-CN" sz="2800" dirty="0" err="1"/>
              <a:t>Phong</a:t>
            </a:r>
            <a:r>
              <a:rPr lang="zh-CN" altLang="en-US" sz="2800" dirty="0"/>
              <a:t>算法还不如</a:t>
            </a:r>
            <a:r>
              <a:rPr lang="en-US" altLang="zh-CN" sz="2800" dirty="0" err="1"/>
              <a:t>Gouraud</a:t>
            </a:r>
            <a:r>
              <a:rPr lang="zh-CN" altLang="en-US" sz="2800" dirty="0"/>
              <a:t>算法</a:t>
            </a:r>
            <a:r>
              <a:rPr lang="zh-CN" altLang="en-US" sz="2800" dirty="0" smtClean="0"/>
              <a:t>好</a:t>
            </a:r>
            <a:endParaRPr lang="en-US" altLang="zh-CN" sz="2800" dirty="0"/>
          </a:p>
        </p:txBody>
      </p:sp>
    </p:spTree>
    <p:extLst>
      <p:ext uri="{BB962C8B-B14F-4D97-AF65-F5344CB8AC3E}">
        <p14:creationId xmlns:p14="http://schemas.microsoft.com/office/powerpoint/2010/main" val="3377969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3057247"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真实感图形绘制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真实感</a:t>
            </a:r>
            <a:r>
              <a:rPr kumimoji="1" lang="zh-CN" altLang="en-US" sz="2800" dirty="0" smtClean="0">
                <a:latin typeface="Times New Roman" panose="02020603050405020304" pitchFamily="18" charset="0"/>
              </a:rPr>
              <a:t>图形的特点</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lang="zh-CN" altLang="en-US" sz="2800" dirty="0" smtClean="0"/>
              <a:t>能</a:t>
            </a:r>
            <a:r>
              <a:rPr lang="zh-CN" altLang="en-US" sz="2800" dirty="0"/>
              <a:t>反映物体表面颜色和亮度的细微</a:t>
            </a:r>
            <a:r>
              <a:rPr lang="zh-CN" altLang="en-US" sz="2800" dirty="0" smtClean="0"/>
              <a:t>变化</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能</a:t>
            </a:r>
            <a:r>
              <a:rPr lang="zh-CN" altLang="en-US" sz="2800" dirty="0"/>
              <a:t>表现物体表面的</a:t>
            </a:r>
            <a:r>
              <a:rPr lang="zh-CN" altLang="en-US" sz="2800" dirty="0" smtClean="0"/>
              <a:t>质感</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能</a:t>
            </a:r>
            <a:r>
              <a:rPr lang="zh-CN" altLang="en-US" sz="2800" dirty="0"/>
              <a:t>通过光照下的物体阴影，极大地改善场景的深度感和层次感，充分体现物体间的相互遮挡</a:t>
            </a:r>
            <a:r>
              <a:rPr lang="zh-CN" altLang="en-US" sz="2800" dirty="0" smtClean="0"/>
              <a:t>关系</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能</a:t>
            </a:r>
            <a:r>
              <a:rPr lang="zh-CN" altLang="en-US" sz="2800" dirty="0"/>
              <a:t>模拟透明物体的透明效果和镜面物体的镜面效果</a:t>
            </a:r>
          </a:p>
          <a:p>
            <a:pPr marL="914400" lvl="1" indent="-457200" algn="just">
              <a:lnSpc>
                <a:spcPct val="150000"/>
              </a:lnSpc>
              <a:buClr>
                <a:srgbClr val="0070C0"/>
              </a:buClr>
              <a:buFont typeface="Wingdings" panose="05000000000000000000" pitchFamily="2" charset="2"/>
              <a:buChar char="n"/>
            </a:pPr>
            <a:endParaRPr kumimoji="1" lang="zh-CN" altLang="en-US"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endParaRPr lang="en-US" altLang="zh-CN" sz="2800" dirty="0"/>
          </a:p>
        </p:txBody>
      </p:sp>
    </p:spTree>
    <p:extLst>
      <p:ext uri="{BB962C8B-B14F-4D97-AF65-F5344CB8AC3E}">
        <p14:creationId xmlns:p14="http://schemas.microsoft.com/office/powerpoint/2010/main" val="29284277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18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Phong</a:t>
            </a:r>
            <a:r>
              <a:rPr lang="zh-CN" altLang="en-US" sz="2800" dirty="0"/>
              <a:t>明暗处理</a:t>
            </a:r>
            <a:r>
              <a:rPr lang="zh-CN" altLang="en-US" sz="2800" dirty="0" smtClean="0"/>
              <a:t>方法</a:t>
            </a:r>
            <a:endParaRPr lang="en-US" altLang="zh-CN" sz="2800" dirty="0"/>
          </a:p>
        </p:txBody>
      </p:sp>
      <p:pic>
        <p:nvPicPr>
          <p:cNvPr id="11" name="Picture 108" descr="teapot-phongsha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031" y="1776771"/>
            <a:ext cx="6059941" cy="454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0129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592982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基于</a:t>
            </a:r>
            <a:r>
              <a:rPr lang="zh-CN" altLang="en-US" sz="3200" b="1" dirty="0">
                <a:solidFill>
                  <a:srgbClr val="2980B9"/>
                </a:solidFill>
              </a:rPr>
              <a:t>简单光照模型的多边形绘制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1" name="Picture 106" descr="teapot-gouraudsha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610" y="1887544"/>
            <a:ext cx="3551303" cy="2652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3" descr="teapot-flatsha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620" y="1887543"/>
            <a:ext cx="3553990" cy="2666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8" descr="teapot-phongshad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3611" y="1883628"/>
            <a:ext cx="3542022" cy="265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22488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简单光照模型</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基于</a:t>
            </a:r>
            <a:r>
              <a:rPr kumimoji="1" lang="zh-CN" altLang="en-US" sz="2800" dirty="0">
                <a:latin typeface="Times New Roman" panose="02020603050405020304" pitchFamily="18" charset="0"/>
              </a:rPr>
              <a:t>简单光照模型的多边形</a:t>
            </a:r>
            <a:r>
              <a:rPr kumimoji="1" lang="zh-CN" altLang="en-US" sz="2800" dirty="0" smtClean="0">
                <a:latin typeface="Times New Roman" panose="02020603050405020304" pitchFamily="18" charset="0"/>
              </a:rPr>
              <a:t>绘制</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b="1" dirty="0" smtClean="0">
                <a:solidFill>
                  <a:srgbClr val="FF0000"/>
                </a:solidFill>
                <a:latin typeface="Times New Roman" panose="02020603050405020304" pitchFamily="18" charset="0"/>
              </a:rPr>
              <a:t>透明处理</a:t>
            </a:r>
            <a:endParaRPr kumimoji="1" lang="en-US" altLang="zh-CN" sz="2800" b="1" dirty="0" smtClean="0">
              <a:solidFill>
                <a:srgbClr val="FF0000"/>
              </a:solidFill>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整体</a:t>
            </a:r>
            <a:r>
              <a:rPr kumimoji="1" lang="zh-CN" altLang="en-US" sz="2800" dirty="0">
                <a:latin typeface="Times New Roman" panose="02020603050405020304" pitchFamily="18" charset="0"/>
              </a:rPr>
              <a:t>光照模型与</a:t>
            </a:r>
            <a:r>
              <a:rPr kumimoji="1" lang="zh-CN" altLang="en-US" sz="2800" dirty="0" smtClean="0">
                <a:latin typeface="Times New Roman" panose="02020603050405020304" pitchFamily="18" charset="0"/>
              </a:rPr>
              <a:t>光线跟踪</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辐射度算法</a:t>
            </a:r>
            <a:endParaRPr kumimoji="1" lang="en-US" altLang="zh-CN"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en-US" altLang="zh-CN" sz="2800" dirty="0">
                <a:latin typeface="Times New Roman" panose="02020603050405020304" pitchFamily="18" charset="0"/>
              </a:rPr>
              <a:t>BRDF</a:t>
            </a:r>
            <a:r>
              <a:rPr kumimoji="1" lang="zh-CN" altLang="en-US" sz="2800" dirty="0">
                <a:latin typeface="Times New Roman" panose="02020603050405020304" pitchFamily="18" charset="0"/>
              </a:rPr>
              <a:t>模型</a:t>
            </a:r>
            <a:endParaRPr lang="en-US" altLang="zh-CN" sz="2800" dirty="0"/>
          </a:p>
        </p:txBody>
      </p:sp>
    </p:spTree>
    <p:extLst>
      <p:ext uri="{BB962C8B-B14F-4D97-AF65-F5344CB8AC3E}">
        <p14:creationId xmlns:p14="http://schemas.microsoft.com/office/powerpoint/2010/main" val="30200979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透明</a:t>
            </a:r>
            <a:r>
              <a:rPr lang="zh-CN" altLang="en-US" sz="3200" b="1" dirty="0">
                <a:solidFill>
                  <a:srgbClr val="2980B9"/>
                </a:solidFill>
              </a:rPr>
              <a:t>处理</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透明处理</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现实</a:t>
            </a:r>
            <a:r>
              <a:rPr lang="zh-CN" altLang="en-US" sz="2800" dirty="0"/>
              <a:t>世界中有许多透明物体，如玻璃等。透过透明物体，可以观察到其后面的景物。如何模拟这种透明效果呢</a:t>
            </a:r>
            <a:r>
              <a:rPr lang="zh-CN" altLang="en-US" sz="2800" dirty="0" smtClean="0"/>
              <a:t>？</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模拟</a:t>
            </a:r>
            <a:r>
              <a:rPr lang="zh-CN" altLang="en-US" sz="2800" dirty="0"/>
              <a:t>透明的最简单的方法是忽略光线在穿过透明体时所发生的折射。虽然这种模拟方法产生的结果不真实，但在许多场合往往非常</a:t>
            </a:r>
            <a:r>
              <a:rPr lang="zh-CN" altLang="en-US" sz="2800" dirty="0" smtClean="0"/>
              <a:t>有用</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我们</a:t>
            </a:r>
            <a:r>
              <a:rPr lang="zh-CN" altLang="en-US" sz="2800" dirty="0"/>
              <a:t>有时希望能够看到透过某透明物体观察其后面的景物，而又不希望景物应为折射而发生变形</a:t>
            </a:r>
            <a:endParaRPr lang="en-US" altLang="zh-CN" sz="2800" dirty="0"/>
          </a:p>
        </p:txBody>
      </p:sp>
    </p:spTree>
    <p:extLst>
      <p:ext uri="{BB962C8B-B14F-4D97-AF65-F5344CB8AC3E}">
        <p14:creationId xmlns:p14="http://schemas.microsoft.com/office/powerpoint/2010/main" val="24308425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透明处理</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不</a:t>
            </a:r>
            <a:r>
              <a:rPr lang="zh-CN" altLang="en-US" sz="2800" dirty="0"/>
              <a:t>考虑透明体对光的折射以及透明物体本身的</a:t>
            </a:r>
            <a:r>
              <a:rPr lang="zh-CN" altLang="en-US" sz="2800" dirty="0" smtClean="0"/>
              <a:t>厚度</a:t>
            </a:r>
            <a:endParaRPr lang="en-US" altLang="zh-CN" sz="2800" dirty="0" smtClean="0"/>
          </a:p>
          <a:p>
            <a:pPr marL="457200" indent="-457200" algn="just">
              <a:lnSpc>
                <a:spcPct val="150000"/>
              </a:lnSpc>
              <a:buClr>
                <a:srgbClr val="0070C0"/>
              </a:buClr>
              <a:buFont typeface="Wingdings" panose="05000000000000000000" pitchFamily="2" charset="2"/>
              <a:buChar char="p"/>
            </a:pPr>
            <a:r>
              <a:rPr lang="zh-CN" altLang="en-US" sz="2800" dirty="0" smtClean="0"/>
              <a:t>光</a:t>
            </a:r>
            <a:r>
              <a:rPr lang="zh-CN" altLang="en-US" sz="2800" dirty="0"/>
              <a:t>通过物体表面不改变</a:t>
            </a:r>
            <a:r>
              <a:rPr lang="zh-CN" altLang="en-US" sz="2800" dirty="0" smtClean="0"/>
              <a:t>方向</a:t>
            </a:r>
            <a:r>
              <a:rPr lang="zh-CN" altLang="en-US" sz="2800" dirty="0"/>
              <a:t>，</a:t>
            </a:r>
            <a:r>
              <a:rPr lang="zh-CN" altLang="en-US" sz="2800" dirty="0" smtClean="0"/>
              <a:t>不</a:t>
            </a:r>
            <a:r>
              <a:rPr lang="zh-CN" altLang="en-US" sz="2800" dirty="0"/>
              <a:t>考虑折射导致的路径</a:t>
            </a:r>
            <a:r>
              <a:rPr lang="zh-CN" altLang="en-US" sz="2800" dirty="0" smtClean="0"/>
              <a:t>平移</a:t>
            </a:r>
            <a:endParaRPr lang="en-US" altLang="zh-CN" sz="2800" dirty="0" smtClean="0"/>
          </a:p>
          <a:p>
            <a:pPr marL="457200" indent="-457200" algn="just">
              <a:lnSpc>
                <a:spcPct val="150000"/>
              </a:lnSpc>
              <a:buClr>
                <a:srgbClr val="0070C0"/>
              </a:buClr>
              <a:buFont typeface="Wingdings" panose="05000000000000000000" pitchFamily="2" charset="2"/>
              <a:buChar char="p"/>
            </a:pPr>
            <a:r>
              <a:rPr lang="zh-CN" altLang="en-US" sz="2800" dirty="0"/>
              <a:t>假定各个对象间的折射率不变，则折射角总等于入射角</a:t>
            </a:r>
            <a:endParaRPr lang="en-US" altLang="zh-CN" sz="2800" dirty="0" smtClean="0"/>
          </a:p>
          <a:p>
            <a:pPr marL="457200" indent="-457200" algn="just">
              <a:lnSpc>
                <a:spcPct val="150000"/>
              </a:lnSpc>
              <a:buClr>
                <a:srgbClr val="0070C0"/>
              </a:buClr>
              <a:buFont typeface="Wingdings" panose="05000000000000000000" pitchFamily="2" charset="2"/>
              <a:buChar char="p"/>
            </a:pPr>
            <a:r>
              <a:rPr lang="zh-CN" altLang="en-US" sz="2800" dirty="0" smtClean="0"/>
              <a:t>适用于较</a:t>
            </a:r>
            <a:r>
              <a:rPr lang="zh-CN" altLang="en-US" sz="2800" dirty="0"/>
              <a:t>薄的多边形</a:t>
            </a:r>
            <a:r>
              <a:rPr lang="zh-CN" altLang="en-US" sz="2800" dirty="0" smtClean="0"/>
              <a:t>表面</a:t>
            </a:r>
            <a:endParaRPr lang="en-US" altLang="zh-CN" sz="2800" dirty="0" smtClean="0"/>
          </a:p>
          <a:p>
            <a:pPr marL="457200" indent="-457200" algn="just">
              <a:lnSpc>
                <a:spcPct val="150000"/>
              </a:lnSpc>
              <a:buClr>
                <a:srgbClr val="0070C0"/>
              </a:buClr>
              <a:buFont typeface="Wingdings" panose="05000000000000000000" pitchFamily="2" charset="2"/>
              <a:buChar char="p"/>
            </a:pPr>
            <a:r>
              <a:rPr lang="zh-CN" altLang="en-US" sz="2800" dirty="0" smtClean="0"/>
              <a:t>产生</a:t>
            </a:r>
            <a:r>
              <a:rPr lang="zh-CN" altLang="en-US" sz="2800" dirty="0"/>
              <a:t>简单透明效果的</a:t>
            </a:r>
            <a:r>
              <a:rPr lang="zh-CN" altLang="en-US" sz="2800" dirty="0" smtClean="0"/>
              <a:t>方法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插值</a:t>
            </a:r>
            <a:r>
              <a:rPr lang="zh-CN" altLang="en-US" sz="2800" dirty="0"/>
              <a:t>透明</a:t>
            </a:r>
            <a:r>
              <a:rPr lang="zh-CN" altLang="en-US" sz="2800" dirty="0" smtClean="0"/>
              <a:t>方法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过滤</a:t>
            </a:r>
            <a:r>
              <a:rPr lang="zh-CN" altLang="en-US" sz="2800" dirty="0"/>
              <a:t>透明方法</a:t>
            </a:r>
          </a:p>
        </p:txBody>
      </p:sp>
      <p:graphicFrame>
        <p:nvGraphicFramePr>
          <p:cNvPr id="11" name="Object 4"/>
          <p:cNvGraphicFramePr>
            <a:graphicFrameLocks noChangeAspect="1"/>
          </p:cNvGraphicFramePr>
          <p:nvPr>
            <p:extLst>
              <p:ext uri="{D42A27DB-BD31-4B8C-83A1-F6EECF244321}">
                <p14:modId xmlns:p14="http://schemas.microsoft.com/office/powerpoint/2010/main" val="4110526672"/>
              </p:ext>
            </p:extLst>
          </p:nvPr>
        </p:nvGraphicFramePr>
        <p:xfrm>
          <a:off x="6619164" y="3142266"/>
          <a:ext cx="5045315" cy="3530942"/>
        </p:xfrm>
        <a:graphic>
          <a:graphicData uri="http://schemas.openxmlformats.org/presentationml/2006/ole">
            <mc:AlternateContent xmlns:mc="http://schemas.openxmlformats.org/markup-compatibility/2006">
              <mc:Choice xmlns:v="urn:schemas-microsoft-com:vml" Requires="v">
                <p:oleObj spid="_x0000_s167993" name="VISIO" r:id="rId4" imgW="4533480" imgH="3360240" progId="Visio.Drawing.5">
                  <p:embed/>
                </p:oleObj>
              </mc:Choice>
              <mc:Fallback>
                <p:oleObj name="VISIO" r:id="rId4" imgW="4533480" imgH="3360240" progId="Visio.Drawing.5">
                  <p:embed/>
                  <p:pic>
                    <p:nvPicPr>
                      <p:cNvPr id="8028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9164" y="3142266"/>
                        <a:ext cx="5045315" cy="3530942"/>
                      </a:xfrm>
                      <a:prstGeom prst="rect">
                        <a:avLst/>
                      </a:prstGeom>
                      <a:solidFill>
                        <a:schemeClr val="accent3">
                          <a:lumMod val="40000"/>
                          <a:lumOff val="60000"/>
                        </a:schemeClr>
                      </a:solidFill>
                      <a:ln w="9525">
                        <a:solidFill>
                          <a:schemeClr val="tx2"/>
                        </a:solidFill>
                        <a:miter lim="800000"/>
                        <a:headEnd/>
                        <a:tailEnd/>
                      </a:ln>
                    </p:spPr>
                  </p:pic>
                </p:oleObj>
              </mc:Fallback>
            </mc:AlternateContent>
          </a:graphicData>
        </a:graphic>
      </p:graphicFrame>
    </p:spTree>
    <p:extLst>
      <p:ext uri="{BB962C8B-B14F-4D97-AF65-F5344CB8AC3E}">
        <p14:creationId xmlns:p14="http://schemas.microsoft.com/office/powerpoint/2010/main" val="30577914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透明处理</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插值</a:t>
                </a:r>
                <a:r>
                  <a:rPr lang="zh-CN" altLang="en-US" sz="2800" dirty="0"/>
                  <a:t>透明</a:t>
                </a:r>
                <a:r>
                  <a:rPr lang="zh-CN" altLang="en-US" sz="2800" dirty="0" smtClean="0"/>
                  <a:t>方法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假设</a:t>
                </a:r>
                <a:r>
                  <a:rPr lang="zh-CN" altLang="en-US" sz="2800" dirty="0"/>
                  <a:t>：多边形</a:t>
                </a:r>
                <a:r>
                  <a:rPr lang="en-US" altLang="zh-CN" sz="2800" dirty="0"/>
                  <a:t>1</a:t>
                </a:r>
                <a:r>
                  <a:rPr lang="zh-CN" altLang="en-US" sz="2800" dirty="0"/>
                  <a:t>是透明的，它位于观察者与不透明的多边形</a:t>
                </a:r>
                <a:r>
                  <a:rPr lang="en-US" altLang="zh-CN" sz="2800" dirty="0"/>
                  <a:t>2</a:t>
                </a:r>
                <a:r>
                  <a:rPr lang="zh-CN" altLang="en-US" sz="2800" dirty="0"/>
                  <a:t>之间。像素的颜色</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m:rPr>
                            <m:sty m:val="p"/>
                          </m:rPr>
                          <a:rPr lang="el-GR" altLang="zh-CN" sz="2800" i="1">
                            <a:latin typeface="Cambria Math" panose="02040503050406030204" pitchFamily="18" charset="0"/>
                          </a:rPr>
                          <m:t>λ</m:t>
                        </m:r>
                      </m:sub>
                    </m:sSub>
                  </m:oMath>
                </a14:m>
                <a:r>
                  <a:rPr lang="zh-CN" altLang="en-US" sz="2800" dirty="0"/>
                  <a:t>由</a:t>
                </a:r>
                <a:r>
                  <a:rPr lang="en-US" altLang="zh-CN" sz="2800" dirty="0"/>
                  <a:t>A</a:t>
                </a:r>
                <a:r>
                  <a:rPr lang="zh-CN" altLang="en-US" sz="2800" dirty="0"/>
                  <a:t>、</a:t>
                </a:r>
                <a:r>
                  <a:rPr lang="en-US" altLang="zh-CN" sz="2800" dirty="0"/>
                  <a:t>B</a:t>
                </a:r>
                <a:r>
                  <a:rPr lang="zh-CN" altLang="en-US" sz="2800" dirty="0"/>
                  <a:t>两点的颜色</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m:rPr>
                            <m:sty m:val="p"/>
                          </m:rPr>
                          <a:rPr lang="el-GR" altLang="zh-CN" sz="2800" i="1">
                            <a:latin typeface="Cambria Math" panose="02040503050406030204" pitchFamily="18" charset="0"/>
                          </a:rPr>
                          <m:t>λ</m:t>
                        </m:r>
                        <m:r>
                          <a:rPr lang="en-US" altLang="zh-CN" sz="2800" i="1">
                            <a:latin typeface="Cambria Math" panose="02040503050406030204" pitchFamily="18" charset="0"/>
                          </a:rPr>
                          <m:t>1</m:t>
                        </m:r>
                      </m:sub>
                    </m:sSub>
                  </m:oMath>
                </a14:m>
                <a:r>
                  <a:rPr lang="zh-CN" altLang="en-US" sz="2800" dirty="0"/>
                  <a:t>和</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m:rPr>
                            <m:sty m:val="p"/>
                          </m:rPr>
                          <a:rPr lang="el-GR" altLang="zh-CN" sz="2800" i="1">
                            <a:latin typeface="Cambria Math" panose="02040503050406030204" pitchFamily="18" charset="0"/>
                          </a:rPr>
                          <m:t>λ</m:t>
                        </m:r>
                        <m:r>
                          <a:rPr lang="en-US" altLang="zh-CN" sz="2800" i="1">
                            <a:latin typeface="Cambria Math" panose="02040503050406030204" pitchFamily="18" charset="0"/>
                          </a:rPr>
                          <m:t>2</m:t>
                        </m:r>
                      </m:sub>
                    </m:sSub>
                  </m:oMath>
                </a14:m>
                <a:r>
                  <a:rPr lang="zh-CN" altLang="en-US" sz="2800" dirty="0"/>
                  <a:t>插值产生，</a:t>
                </a:r>
                <a:r>
                  <a:rPr lang="zh-CN" altLang="en-US" sz="2800" dirty="0" smtClean="0"/>
                  <a:t>即</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𝐼</m:t>
                        </m:r>
                      </m:e>
                      <m:sub>
                        <m:r>
                          <m:rPr>
                            <m:sty m:val="p"/>
                          </m:rPr>
                          <a:rPr lang="el-GR" altLang="zh-CN" sz="2800" i="1" smtClean="0">
                            <a:latin typeface="Cambria Math" panose="02040503050406030204" pitchFamily="18" charset="0"/>
                          </a:rPr>
                          <m:t>λ</m:t>
                        </m:r>
                      </m:sub>
                    </m:sSub>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𝐾</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m:rPr>
                            <m:sty m:val="p"/>
                          </m:rPr>
                          <a:rPr lang="el-GR" altLang="zh-CN" sz="2800" i="1">
                            <a:latin typeface="Cambria Math" panose="02040503050406030204" pitchFamily="18" charset="0"/>
                          </a:rPr>
                          <m:t>λ</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𝐾</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m:rPr>
                            <m:sty m:val="p"/>
                          </m:rPr>
                          <a:rPr lang="el-GR" altLang="zh-CN" sz="2800" i="1">
                            <a:latin typeface="Cambria Math" panose="02040503050406030204" pitchFamily="18" charset="0"/>
                          </a:rPr>
                          <m:t>λ</m:t>
                        </m:r>
                        <m:r>
                          <a:rPr lang="en-US" altLang="zh-CN" sz="2800" b="0" i="1" smtClean="0">
                            <a:latin typeface="Cambria Math" panose="02040503050406030204" pitchFamily="18" charset="0"/>
                          </a:rPr>
                          <m:t>2</m:t>
                        </m:r>
                      </m:sub>
                    </m:sSub>
                  </m:oMath>
                </a14:m>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其中</a:t>
                </a:r>
                <a:r>
                  <a:rPr lang="en-US" altLang="zh-CN" sz="2800" i="1" dirty="0"/>
                  <a:t>K</a:t>
                </a:r>
                <a:r>
                  <a:rPr lang="en-US" altLang="zh-CN" sz="2000" i="1" dirty="0"/>
                  <a:t>t</a:t>
                </a:r>
                <a:r>
                  <a:rPr lang="en-US" altLang="zh-CN" sz="1400" dirty="0"/>
                  <a:t>1</a:t>
                </a:r>
                <a:r>
                  <a:rPr lang="zh-CN" altLang="en-US" sz="2800" dirty="0"/>
                  <a:t>是多边形</a:t>
                </a:r>
                <a:r>
                  <a:rPr lang="en-US" altLang="zh-CN" sz="2800" dirty="0"/>
                  <a:t>1</a:t>
                </a:r>
                <a:r>
                  <a:rPr lang="zh-CN" altLang="en-US" sz="2800" dirty="0"/>
                  <a:t>的</a:t>
                </a:r>
                <a:r>
                  <a:rPr lang="zh-CN" altLang="en-US" sz="2800" dirty="0" smtClean="0"/>
                  <a:t>透射系数</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en-US" altLang="zh-CN" sz="2800" i="1" dirty="0" smtClean="0"/>
                  <a:t>K</a:t>
                </a:r>
                <a:r>
                  <a:rPr lang="en-US" altLang="zh-CN" sz="2000" i="1" dirty="0" smtClean="0"/>
                  <a:t>t</a:t>
                </a:r>
                <a:r>
                  <a:rPr lang="en-US" altLang="zh-CN" sz="1400" dirty="0" smtClean="0"/>
                  <a:t>1</a:t>
                </a:r>
                <a:r>
                  <a:rPr lang="zh-CN" altLang="en-US" sz="2800" dirty="0"/>
                  <a:t>范围（</a:t>
                </a:r>
                <a:r>
                  <a:rPr lang="en-US" altLang="zh-CN" sz="2800" dirty="0"/>
                  <a:t>0</a:t>
                </a:r>
                <a:r>
                  <a:rPr lang="zh-CN" altLang="en-US" sz="2800" dirty="0"/>
                  <a:t>，</a:t>
                </a:r>
                <a:r>
                  <a:rPr lang="en-US" altLang="zh-CN" sz="2800" dirty="0"/>
                  <a:t>1</a:t>
                </a:r>
                <a:r>
                  <a:rPr lang="zh-CN" altLang="en-US" sz="2800" dirty="0" smtClean="0"/>
                  <a:t>）</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en-US" altLang="zh-CN" sz="2800" i="1" dirty="0" smtClean="0"/>
                  <a:t>K</a:t>
                </a:r>
                <a:r>
                  <a:rPr lang="en-US" altLang="zh-CN" sz="2000" i="1" dirty="0" smtClean="0"/>
                  <a:t>t</a:t>
                </a:r>
                <a:r>
                  <a:rPr lang="en-US" altLang="zh-CN" sz="1400" dirty="0" smtClean="0"/>
                  <a:t>1</a:t>
                </a:r>
                <a:r>
                  <a:rPr lang="en-US" altLang="zh-CN" sz="2800" dirty="0" smtClean="0"/>
                  <a:t> </a:t>
                </a:r>
                <a:r>
                  <a:rPr lang="en-US" altLang="zh-CN" sz="2800" dirty="0"/>
                  <a:t>=0</a:t>
                </a:r>
                <a:r>
                  <a:rPr lang="zh-CN" altLang="en-US" sz="2800" dirty="0"/>
                  <a:t>表示多边形完全不透明，所以</a:t>
                </a:r>
                <a:r>
                  <a:rPr lang="en-US" altLang="zh-CN" sz="2800" i="1" dirty="0"/>
                  <a:t>I</a:t>
                </a:r>
                <a:r>
                  <a:rPr lang="en-US" altLang="zh-CN" i="1" dirty="0">
                    <a:latin typeface="Symbol" panose="05050102010706020507" pitchFamily="18" charset="2"/>
                  </a:rPr>
                  <a:t>l</a:t>
                </a:r>
                <a:r>
                  <a:rPr lang="en-US" altLang="zh-CN" i="1" dirty="0">
                    <a:latin typeface="UniversalMath1 BT" pitchFamily="18" charset="2"/>
                  </a:rPr>
                  <a:t> </a:t>
                </a:r>
                <a:r>
                  <a:rPr lang="en-US" altLang="zh-CN" sz="2800" dirty="0"/>
                  <a:t>= </a:t>
                </a:r>
                <a:r>
                  <a:rPr lang="en-US" altLang="zh-CN" sz="2800" i="1" dirty="0" smtClean="0"/>
                  <a:t>I</a:t>
                </a:r>
                <a:r>
                  <a:rPr lang="en-US" altLang="zh-CN" i="1" dirty="0" smtClean="0">
                    <a:latin typeface="Symbol" panose="05050102010706020507" pitchFamily="18" charset="2"/>
                  </a:rPr>
                  <a:t>l</a:t>
                </a:r>
                <a:r>
                  <a:rPr lang="en-US" altLang="zh-CN" dirty="0" smtClean="0">
                    <a:latin typeface="宋体" panose="02010600030101010101" pitchFamily="2" charset="-122"/>
                  </a:rPr>
                  <a:t>1</a:t>
                </a:r>
              </a:p>
              <a:p>
                <a:pPr marL="1371600" lvl="2" indent="-457200" algn="just">
                  <a:lnSpc>
                    <a:spcPct val="150000"/>
                  </a:lnSpc>
                  <a:buClr>
                    <a:srgbClr val="0070C0"/>
                  </a:buClr>
                  <a:buFont typeface="Wingdings" panose="05000000000000000000" pitchFamily="2" charset="2"/>
                  <a:buChar char="Ø"/>
                </a:pPr>
                <a:r>
                  <a:rPr lang="en-US" altLang="zh-CN" sz="2800" i="1" dirty="0" smtClean="0"/>
                  <a:t>K</a:t>
                </a:r>
                <a:r>
                  <a:rPr lang="en-US" altLang="zh-CN" sz="2000" i="1" dirty="0" smtClean="0"/>
                  <a:t>t</a:t>
                </a:r>
                <a:r>
                  <a:rPr lang="en-US" altLang="zh-CN" sz="1400" dirty="0" smtClean="0"/>
                  <a:t>1</a:t>
                </a:r>
                <a:r>
                  <a:rPr lang="en-US" altLang="zh-CN" sz="2800" dirty="0" smtClean="0"/>
                  <a:t> </a:t>
                </a:r>
                <a:r>
                  <a:rPr lang="en-US" altLang="zh-CN" sz="2800" dirty="0"/>
                  <a:t>=1</a:t>
                </a:r>
                <a:r>
                  <a:rPr lang="zh-CN" altLang="en-US" sz="2800" dirty="0"/>
                  <a:t>表示多边形完全透明，所以</a:t>
                </a:r>
                <a:r>
                  <a:rPr lang="en-US" altLang="zh-CN" sz="2800" i="1" dirty="0"/>
                  <a:t>I</a:t>
                </a:r>
                <a:r>
                  <a:rPr lang="en-US" altLang="zh-CN" i="1" dirty="0">
                    <a:latin typeface="Symbol" panose="05050102010706020507" pitchFamily="18" charset="2"/>
                  </a:rPr>
                  <a:t>l</a:t>
                </a:r>
                <a:r>
                  <a:rPr lang="en-US" altLang="zh-CN" i="1" dirty="0">
                    <a:latin typeface="UniversalMath1 BT" pitchFamily="18" charset="2"/>
                  </a:rPr>
                  <a:t> </a:t>
                </a:r>
                <a:r>
                  <a:rPr lang="en-US" altLang="zh-CN" sz="2800" dirty="0"/>
                  <a:t>= </a:t>
                </a:r>
                <a:r>
                  <a:rPr lang="en-US" altLang="zh-CN" sz="2800" i="1" dirty="0" smtClean="0"/>
                  <a:t>I</a:t>
                </a:r>
                <a:r>
                  <a:rPr lang="en-US" altLang="zh-CN" i="1" dirty="0" smtClean="0">
                    <a:latin typeface="Symbol" panose="05050102010706020507" pitchFamily="18" charset="2"/>
                  </a:rPr>
                  <a:t>l</a:t>
                </a:r>
                <a:r>
                  <a:rPr lang="en-US" altLang="zh-CN" dirty="0" smtClean="0">
                    <a:latin typeface="宋体" panose="02010600030101010101" pitchFamily="2" charset="-122"/>
                  </a:rPr>
                  <a:t>2</a:t>
                </a:r>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823630" cy="5262979"/>
              </a:xfrm>
              <a:prstGeom prst="rect">
                <a:avLst/>
              </a:prstGeom>
              <a:blipFill>
                <a:blip r:embed="rId3"/>
                <a:stretch>
                  <a:fillRect l="-957" r="-1126" b="-810"/>
                </a:stretch>
              </a:blipFill>
            </p:spPr>
            <p:txBody>
              <a:bodyPr/>
              <a:lstStyle/>
              <a:p>
                <a:r>
                  <a:rPr lang="zh-CN" altLang="en-US">
                    <a:noFill/>
                  </a:rPr>
                  <a:t> </a:t>
                </a:r>
              </a:p>
            </p:txBody>
          </p:sp>
        </mc:Fallback>
      </mc:AlternateContent>
      <p:pic>
        <p:nvPicPr>
          <p:cNvPr id="12" name="Picture 5" descr="2p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4396" y="3175319"/>
            <a:ext cx="2981780" cy="3154812"/>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7074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透明处理</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过滤</a:t>
                </a:r>
                <a:r>
                  <a:rPr lang="zh-CN" altLang="en-US" sz="2800" dirty="0" smtClean="0"/>
                  <a:t>透明方法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a:t>过滤透明方法将透明物体看作一个过滤器，有选择的允许某些光透过而屏蔽了其余的</a:t>
                </a:r>
                <a:r>
                  <a:rPr lang="zh-CN" altLang="en-US" sz="2800" dirty="0" smtClean="0"/>
                  <a:t>光</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m:rPr>
                            <m:sty m:val="p"/>
                          </m:rPr>
                          <a:rPr lang="el-GR" altLang="zh-CN" sz="2800" i="1">
                            <a:latin typeface="Cambria Math" panose="02040503050406030204" pitchFamily="18" charset="0"/>
                          </a:rPr>
                          <m:t>λ</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m:rPr>
                            <m:sty m:val="p"/>
                          </m:rPr>
                          <a:rPr lang="el-GR" altLang="zh-CN" sz="2800" i="1">
                            <a:latin typeface="Cambria Math" panose="02040503050406030204" pitchFamily="18" charset="0"/>
                          </a:rPr>
                          <m:t>λ</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𝐾</m:t>
                        </m:r>
                      </m:e>
                      <m:sub>
                        <m:r>
                          <a:rPr lang="en-US" altLang="zh-CN" sz="2800" i="1">
                            <a:latin typeface="Cambria Math" panose="02040503050406030204" pitchFamily="18" charset="0"/>
                          </a:rPr>
                          <m:t>𝑡</m:t>
                        </m:r>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m:rPr>
                            <m:sty m:val="p"/>
                          </m:rPr>
                          <a:rPr lang="en-US" altLang="zh-CN" sz="2800" i="1" smtClean="0">
                            <a:latin typeface="Cambria Math" panose="02040503050406030204" pitchFamily="18" charset="0"/>
                          </a:rPr>
                          <m:t>C</m:t>
                        </m:r>
                      </m:e>
                      <m:sub>
                        <m:r>
                          <a:rPr lang="en-US" altLang="zh-CN" sz="2800" i="1">
                            <a:latin typeface="Cambria Math" panose="02040503050406030204" pitchFamily="18" charset="0"/>
                          </a:rPr>
                          <m:t>𝑡</m:t>
                        </m:r>
                        <m:r>
                          <m:rPr>
                            <m:sty m:val="p"/>
                          </m:rPr>
                          <a:rPr lang="el-GR" altLang="zh-CN" sz="2800" i="1">
                            <a:latin typeface="Cambria Math" panose="02040503050406030204" pitchFamily="18" charset="0"/>
                          </a:rPr>
                          <m:t>λ</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m:rPr>
                            <m:sty m:val="p"/>
                          </m:rPr>
                          <a:rPr lang="el-GR" altLang="zh-CN" sz="2800" i="1">
                            <a:latin typeface="Cambria Math" panose="02040503050406030204" pitchFamily="18" charset="0"/>
                          </a:rPr>
                          <m:t>λ</m:t>
                        </m:r>
                        <m:r>
                          <a:rPr lang="en-US" altLang="zh-CN" sz="2800" i="1">
                            <a:latin typeface="Cambria Math" panose="02040503050406030204" pitchFamily="18" charset="0"/>
                          </a:rPr>
                          <m:t>2</m:t>
                        </m:r>
                      </m:sub>
                    </m:sSub>
                  </m:oMath>
                </a14:m>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其中</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𝐾</m:t>
                        </m:r>
                      </m:e>
                      <m:sub>
                        <m:r>
                          <a:rPr lang="en-US" altLang="zh-CN" sz="2800" i="1">
                            <a:latin typeface="Cambria Math" panose="02040503050406030204" pitchFamily="18" charset="0"/>
                          </a:rPr>
                          <m:t>𝑡</m:t>
                        </m:r>
                        <m:r>
                          <a:rPr lang="en-US" altLang="zh-CN" sz="2800" i="1">
                            <a:latin typeface="Cambria Math" panose="02040503050406030204" pitchFamily="18" charset="0"/>
                          </a:rPr>
                          <m:t>1</m:t>
                        </m:r>
                      </m:sub>
                    </m:sSub>
                  </m:oMath>
                </a14:m>
                <a:r>
                  <a:rPr lang="zh-CN" altLang="en-US" sz="2800" dirty="0"/>
                  <a:t>仍是多边形</a:t>
                </a:r>
                <a:r>
                  <a:rPr lang="en-US" altLang="zh-CN" sz="2800" dirty="0"/>
                  <a:t>1</a:t>
                </a:r>
                <a:r>
                  <a:rPr lang="zh-CN" altLang="en-US" sz="2800" dirty="0"/>
                  <a:t>的透射系数，但不再局限于</a:t>
                </a:r>
                <a:r>
                  <a:rPr lang="en-US" altLang="zh-CN" sz="2800" dirty="0"/>
                  <a:t>(0~1)</a:t>
                </a:r>
                <a:r>
                  <a:rPr lang="zh-CN" altLang="en-US" sz="2800" dirty="0"/>
                  <a:t>。 </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en-US" altLang="zh-CN" sz="2800" i="1" dirty="0" smtClean="0"/>
                  <a:t>K</a:t>
                </a:r>
                <a:r>
                  <a:rPr lang="en-US" altLang="zh-CN" sz="2000" i="1" dirty="0" smtClean="0"/>
                  <a:t>t</a:t>
                </a:r>
                <a:r>
                  <a:rPr lang="en-US" altLang="zh-CN" sz="2000" dirty="0" smtClean="0"/>
                  <a:t>1</a:t>
                </a:r>
                <a:r>
                  <a:rPr lang="zh-CN" altLang="en-US" sz="2800" dirty="0"/>
                  <a:t>越大，多边形</a:t>
                </a:r>
                <a:r>
                  <a:rPr lang="en-US" altLang="zh-CN" sz="2800" dirty="0"/>
                  <a:t>2</a:t>
                </a:r>
                <a:r>
                  <a:rPr lang="zh-CN" altLang="en-US" sz="2800" dirty="0"/>
                  <a:t>的颜色透过来的越多</a:t>
                </a:r>
                <a:r>
                  <a:rPr lang="zh-CN" altLang="en-US" sz="2800" dirty="0" smtClean="0"/>
                  <a:t>。</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en-US" altLang="zh-CN" sz="2800" dirty="0" err="1" smtClean="0"/>
                  <a:t>C</a:t>
                </a:r>
                <a:r>
                  <a:rPr lang="en-US" altLang="zh-CN" i="1" dirty="0" err="1" smtClean="0"/>
                  <a:t>t</a:t>
                </a:r>
                <a:r>
                  <a:rPr lang="en-US" altLang="zh-CN" i="1" dirty="0" err="1" smtClean="0">
                    <a:latin typeface="Symbol" panose="05050102010706020507" pitchFamily="18" charset="2"/>
                  </a:rPr>
                  <a:t>l</a:t>
                </a:r>
                <a:r>
                  <a:rPr lang="zh-CN" altLang="en-US" sz="2800" dirty="0"/>
                  <a:t>对不同的颜色各不</a:t>
                </a:r>
                <a:r>
                  <a:rPr lang="zh-CN" altLang="en-US" sz="2800" dirty="0" smtClean="0"/>
                  <a:t>相同</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en-US" altLang="zh-CN" sz="2800" dirty="0" err="1" smtClean="0"/>
                  <a:t>C</a:t>
                </a:r>
                <a:r>
                  <a:rPr lang="en-US" altLang="zh-CN" i="1" dirty="0" err="1" smtClean="0"/>
                  <a:t>t</a:t>
                </a:r>
                <a:r>
                  <a:rPr lang="en-US" altLang="zh-CN" i="1" dirty="0" err="1" smtClean="0">
                    <a:latin typeface="Symbol" panose="05050102010706020507" pitchFamily="18" charset="2"/>
                  </a:rPr>
                  <a:t>l</a:t>
                </a:r>
                <a:r>
                  <a:rPr lang="en-US" altLang="zh-CN" sz="2800" dirty="0" smtClean="0"/>
                  <a:t> </a:t>
                </a:r>
                <a:r>
                  <a:rPr lang="en-US" altLang="zh-CN" sz="2800" dirty="0"/>
                  <a:t>=0</a:t>
                </a:r>
                <a:r>
                  <a:rPr lang="zh-CN" altLang="en-US" sz="2800" dirty="0"/>
                  <a:t>表示某种颜色的光不能透过多边形</a:t>
                </a:r>
                <a:r>
                  <a:rPr lang="en-US" altLang="zh-CN" sz="2800" dirty="0"/>
                  <a:t>1</a:t>
                </a:r>
              </a:p>
            </p:txBody>
          </p:sp>
        </mc:Choice>
        <mc:Fallback xmlns="">
          <p:sp>
            <p:nvSpPr>
              <p:cNvPr id="14" name="矩形 13"/>
              <p:cNvSpPr>
                <a:spLocks noRot="1" noChangeAspect="1" noMove="1" noResize="1" noEditPoints="1" noAdjustHandles="1" noChangeArrowheads="1" noChangeShapeType="1" noTextEdit="1"/>
              </p:cNvSpPr>
              <p:nvPr/>
            </p:nvSpPr>
            <p:spPr>
              <a:xfrm>
                <a:off x="934361" y="1045369"/>
                <a:ext cx="10823630" cy="4616648"/>
              </a:xfrm>
              <a:prstGeom prst="rect">
                <a:avLst/>
              </a:prstGeom>
              <a:blipFill>
                <a:blip r:embed="rId3"/>
                <a:stretch>
                  <a:fillRect l="-957" r="-1126" b="-1055"/>
                </a:stretch>
              </a:blipFill>
            </p:spPr>
            <p:txBody>
              <a:bodyPr/>
              <a:lstStyle/>
              <a:p>
                <a:r>
                  <a:rPr lang="zh-CN" altLang="en-US">
                    <a:noFill/>
                  </a:rPr>
                  <a:t> </a:t>
                </a:r>
              </a:p>
            </p:txBody>
          </p:sp>
        </mc:Fallback>
      </mc:AlternateContent>
      <p:pic>
        <p:nvPicPr>
          <p:cNvPr id="12" name="Picture 5" descr="2p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1160" y="3723025"/>
            <a:ext cx="2796161" cy="2958422"/>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4634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透明处理</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透明处理</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设</a:t>
            </a:r>
            <a:r>
              <a:rPr lang="zh-CN" altLang="en-US" sz="2800" dirty="0"/>
              <a:t>单位入射光矢量为</a:t>
            </a:r>
            <a:r>
              <a:rPr lang="en-US" altLang="zh-CN" sz="2800" dirty="0"/>
              <a:t>I</a:t>
            </a:r>
            <a:r>
              <a:rPr lang="zh-CN" altLang="en-US" sz="2800" dirty="0"/>
              <a:t>（方向与光线的入射方向相反），单位法矢量为</a:t>
            </a:r>
            <a:r>
              <a:rPr lang="en-US" altLang="zh-CN" sz="2800" dirty="0"/>
              <a:t>N</a:t>
            </a:r>
            <a:r>
              <a:rPr lang="zh-CN" altLang="en-US" sz="2800" dirty="0"/>
              <a:t>，单位透射光矢量为</a:t>
            </a:r>
            <a:r>
              <a:rPr lang="en-US" altLang="zh-CN" sz="2800" dirty="0"/>
              <a:t>T</a:t>
            </a:r>
          </a:p>
        </p:txBody>
      </p:sp>
      <p:pic>
        <p:nvPicPr>
          <p:cNvPr id="15" name="Picture 4" descr="2p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4534" y="2399852"/>
            <a:ext cx="3563938" cy="42672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6" name="Object 6"/>
          <p:cNvGraphicFramePr>
            <a:graphicFrameLocks noChangeAspect="1"/>
          </p:cNvGraphicFramePr>
          <p:nvPr>
            <p:extLst>
              <p:ext uri="{D42A27DB-BD31-4B8C-83A1-F6EECF244321}">
                <p14:modId xmlns:p14="http://schemas.microsoft.com/office/powerpoint/2010/main" val="244573531"/>
              </p:ext>
            </p:extLst>
          </p:nvPr>
        </p:nvGraphicFramePr>
        <p:xfrm>
          <a:off x="2155176" y="3341523"/>
          <a:ext cx="4191000" cy="3060700"/>
        </p:xfrm>
        <a:graphic>
          <a:graphicData uri="http://schemas.openxmlformats.org/presentationml/2006/ole">
            <mc:AlternateContent xmlns:mc="http://schemas.openxmlformats.org/markup-compatibility/2006">
              <mc:Choice xmlns:v="urn:schemas-microsoft-com:vml" Requires="v">
                <p:oleObj spid="_x0000_s140395" name="Equation" r:id="rId5" imgW="1981080" imgH="1447560" progId="Equation.3">
                  <p:embed/>
                </p:oleObj>
              </mc:Choice>
              <mc:Fallback>
                <p:oleObj name="Equation" r:id="rId5" imgW="1981080" imgH="1447560" progId="Equation.3">
                  <p:embed/>
                  <p:pic>
                    <p:nvPicPr>
                      <p:cNvPr id="79155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5176" y="3341523"/>
                        <a:ext cx="4191000" cy="3060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828711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透明处理</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透明处理</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latin typeface="宋体" panose="02010600030101010101" pitchFamily="2" charset="-122"/>
              </a:rPr>
              <a:t>当</a:t>
            </a:r>
            <a:r>
              <a:rPr lang="zh-CN" altLang="en-US" sz="2800" dirty="0">
                <a:latin typeface="宋体" panose="02010600030101010101" pitchFamily="2" charset="-122"/>
              </a:rPr>
              <a:t>光线从高密度介质向低密度介质时，</a:t>
            </a:r>
            <a:r>
              <a:rPr lang="en-US" altLang="zh-CN" sz="2800" i="1" dirty="0">
                <a:latin typeface="Symbol" panose="05050102010706020507" pitchFamily="18" charset="2"/>
              </a:rPr>
              <a:t>h</a:t>
            </a:r>
            <a:r>
              <a:rPr lang="en-US" altLang="zh-CN" dirty="0"/>
              <a:t>i</a:t>
            </a:r>
            <a:r>
              <a:rPr lang="en-US" altLang="zh-CN" sz="2800" dirty="0">
                <a:latin typeface="Symbol" panose="05050102010706020507" pitchFamily="18" charset="2"/>
              </a:rPr>
              <a:t>&gt;</a:t>
            </a:r>
            <a:r>
              <a:rPr lang="en-US" altLang="zh-CN" sz="2800" i="1" dirty="0" err="1">
                <a:latin typeface="Symbol" panose="05050102010706020507" pitchFamily="18" charset="2"/>
              </a:rPr>
              <a:t>h</a:t>
            </a:r>
            <a:r>
              <a:rPr lang="en-US" altLang="zh-CN" i="1" dirty="0" err="1"/>
              <a:t>t</a:t>
            </a:r>
            <a:r>
              <a:rPr lang="en-US" altLang="zh-CN" sz="2800" dirty="0">
                <a:latin typeface="Symbol" panose="05050102010706020507" pitchFamily="18" charset="2"/>
              </a:rPr>
              <a:t>,</a:t>
            </a:r>
            <a:r>
              <a:rPr lang="zh-CN" altLang="en-US" sz="2800" dirty="0">
                <a:latin typeface="Symbol" panose="05050102010706020507" pitchFamily="18" charset="2"/>
              </a:rPr>
              <a:t>即</a:t>
            </a:r>
            <a:r>
              <a:rPr lang="en-US" altLang="zh-CN" sz="2800" i="1" dirty="0" err="1" smtClean="0">
                <a:latin typeface="Symbol" panose="05050102010706020507" pitchFamily="18" charset="2"/>
              </a:rPr>
              <a:t>q</a:t>
            </a:r>
            <a:r>
              <a:rPr lang="en-US" altLang="zh-CN" i="1" dirty="0" err="1" smtClean="0"/>
              <a:t>t</a:t>
            </a:r>
            <a:r>
              <a:rPr lang="en-US" altLang="zh-CN" sz="2800" dirty="0" smtClean="0">
                <a:latin typeface="Symbol" panose="05050102010706020507" pitchFamily="18" charset="2"/>
              </a:rPr>
              <a:t>&gt;</a:t>
            </a:r>
            <a:r>
              <a:rPr lang="en-US" altLang="zh-CN" sz="2800" i="1" dirty="0" smtClean="0">
                <a:latin typeface="Symbol" panose="05050102010706020507" pitchFamily="18" charset="2"/>
              </a:rPr>
              <a:t>q</a:t>
            </a:r>
            <a:r>
              <a:rPr lang="en-US" altLang="zh-CN" i="1" dirty="0" smtClean="0"/>
              <a:t>i</a:t>
            </a:r>
            <a:endParaRPr lang="en-US" altLang="zh-CN" sz="2800" dirty="0" smtClean="0">
              <a:latin typeface="Symbol" panose="05050102010706020507" pitchFamily="18" charset="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Symbol" panose="05050102010706020507" pitchFamily="18" charset="2"/>
              </a:rPr>
              <a:t>如果</a:t>
            </a:r>
            <a:r>
              <a:rPr lang="zh-CN" altLang="en-US" sz="2800" dirty="0">
                <a:latin typeface="Symbol" panose="05050102010706020507" pitchFamily="18" charset="2"/>
              </a:rPr>
              <a:t>入射角不断增大，到一定的程度，折射角</a:t>
            </a:r>
            <a:r>
              <a:rPr lang="en-US" altLang="zh-CN" sz="2800" i="1" dirty="0" err="1">
                <a:latin typeface="Symbol" panose="05050102010706020507" pitchFamily="18" charset="2"/>
              </a:rPr>
              <a:t>q</a:t>
            </a:r>
            <a:r>
              <a:rPr lang="en-US" altLang="zh-CN" i="1" dirty="0" err="1"/>
              <a:t>t</a:t>
            </a:r>
            <a:r>
              <a:rPr lang="en-US" altLang="zh-CN" sz="2800" dirty="0">
                <a:latin typeface="Symbol" panose="05050102010706020507" pitchFamily="18" charset="2"/>
              </a:rPr>
              <a:t> =90</a:t>
            </a:r>
            <a:r>
              <a:rPr lang="zh-CN" altLang="en-US" sz="2800" dirty="0">
                <a:latin typeface="Symbol" panose="05050102010706020507" pitchFamily="18" charset="2"/>
              </a:rPr>
              <a:t>度，此时透射光线沿着平行于分界面的方向传播，称此时的</a:t>
            </a:r>
            <a:r>
              <a:rPr lang="en-US" altLang="zh-CN" sz="2800" i="1" dirty="0">
                <a:latin typeface="Symbol" panose="05050102010706020507" pitchFamily="18" charset="2"/>
              </a:rPr>
              <a:t>q</a:t>
            </a:r>
            <a:r>
              <a:rPr lang="en-US" altLang="zh-CN" i="1" dirty="0"/>
              <a:t>i</a:t>
            </a:r>
            <a:r>
              <a:rPr lang="zh-CN" altLang="en-US" sz="2800" dirty="0">
                <a:latin typeface="Symbol" panose="05050102010706020507" pitchFamily="18" charset="2"/>
              </a:rPr>
              <a:t>为临界角度，记为</a:t>
            </a:r>
            <a:r>
              <a:rPr lang="en-US" altLang="zh-CN" sz="2800" i="1" dirty="0" smtClean="0">
                <a:latin typeface="Symbol" panose="05050102010706020507" pitchFamily="18" charset="2"/>
              </a:rPr>
              <a:t>q</a:t>
            </a:r>
            <a:r>
              <a:rPr lang="en-US" altLang="zh-CN" i="1" dirty="0" smtClean="0"/>
              <a:t>c</a:t>
            </a:r>
            <a:endParaRPr lang="en-US" altLang="zh-CN" sz="2800" dirty="0" smtClean="0">
              <a:latin typeface="Symbol" panose="05050102010706020507" pitchFamily="18" charset="2"/>
            </a:endParaRPr>
          </a:p>
          <a:p>
            <a:pPr marL="914400" lvl="1" indent="-457200" algn="just">
              <a:lnSpc>
                <a:spcPct val="150000"/>
              </a:lnSpc>
              <a:buClr>
                <a:srgbClr val="0070C0"/>
              </a:buClr>
              <a:buFont typeface="Wingdings" panose="05000000000000000000" pitchFamily="2" charset="2"/>
              <a:buChar char="n"/>
            </a:pPr>
            <a:r>
              <a:rPr lang="zh-CN" altLang="en-US" sz="2800" dirty="0" smtClean="0">
                <a:latin typeface="Symbol" panose="05050102010706020507" pitchFamily="18" charset="2"/>
              </a:rPr>
              <a:t>当</a:t>
            </a:r>
            <a:r>
              <a:rPr lang="en-US" altLang="zh-CN" sz="2800" i="1" dirty="0">
                <a:latin typeface="Symbol" panose="05050102010706020507" pitchFamily="18" charset="2"/>
              </a:rPr>
              <a:t>q</a:t>
            </a:r>
            <a:r>
              <a:rPr lang="en-US" altLang="zh-CN" i="1" dirty="0"/>
              <a:t>i</a:t>
            </a:r>
            <a:r>
              <a:rPr lang="en-US" altLang="zh-CN" sz="2800" dirty="0">
                <a:latin typeface="Symbol" panose="05050102010706020507" pitchFamily="18" charset="2"/>
              </a:rPr>
              <a:t> &gt; </a:t>
            </a:r>
            <a:r>
              <a:rPr lang="en-US" altLang="zh-CN" sz="2800" i="1" dirty="0">
                <a:latin typeface="Symbol" panose="05050102010706020507" pitchFamily="18" charset="2"/>
              </a:rPr>
              <a:t>q</a:t>
            </a:r>
            <a:r>
              <a:rPr lang="en-US" altLang="zh-CN" i="1" dirty="0"/>
              <a:t>c</a:t>
            </a:r>
            <a:r>
              <a:rPr lang="zh-CN" altLang="en-US" sz="2800" dirty="0">
                <a:latin typeface="Symbol" panose="05050102010706020507" pitchFamily="18" charset="2"/>
              </a:rPr>
              <a:t>时，发生全反射，透射与反射光合二为一</a:t>
            </a:r>
            <a:endParaRPr lang="en-US" altLang="zh-CN" sz="2800" dirty="0"/>
          </a:p>
        </p:txBody>
      </p:sp>
    </p:spTree>
    <p:extLst>
      <p:ext uri="{BB962C8B-B14F-4D97-AF65-F5344CB8AC3E}">
        <p14:creationId xmlns:p14="http://schemas.microsoft.com/office/powerpoint/2010/main" val="34506683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光照处理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简单光照模型</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基于</a:t>
            </a:r>
            <a:r>
              <a:rPr kumimoji="1" lang="zh-CN" altLang="en-US" sz="2800" dirty="0">
                <a:latin typeface="Times New Roman" panose="02020603050405020304" pitchFamily="18" charset="0"/>
              </a:rPr>
              <a:t>简单光照模型的多边形</a:t>
            </a:r>
            <a:r>
              <a:rPr kumimoji="1" lang="zh-CN" altLang="en-US" sz="2800" dirty="0" smtClean="0">
                <a:latin typeface="Times New Roman" panose="02020603050405020304" pitchFamily="18" charset="0"/>
              </a:rPr>
              <a:t>绘制</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透明处理</a:t>
            </a:r>
            <a:endParaRPr kumimoji="1" lang="en-US" altLang="zh-CN" sz="2800" dirty="0" smtClean="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b="1" dirty="0" smtClean="0">
                <a:solidFill>
                  <a:srgbClr val="FF0000"/>
                </a:solidFill>
                <a:latin typeface="Times New Roman" panose="02020603050405020304" pitchFamily="18" charset="0"/>
              </a:rPr>
              <a:t>整体</a:t>
            </a:r>
            <a:r>
              <a:rPr kumimoji="1" lang="zh-CN" altLang="en-US" sz="2800" b="1" dirty="0">
                <a:solidFill>
                  <a:srgbClr val="FF0000"/>
                </a:solidFill>
                <a:latin typeface="Times New Roman" panose="02020603050405020304" pitchFamily="18" charset="0"/>
              </a:rPr>
              <a:t>光照模型与</a:t>
            </a:r>
            <a:r>
              <a:rPr kumimoji="1" lang="zh-CN" altLang="en-US" sz="2800" b="1" dirty="0" smtClean="0">
                <a:solidFill>
                  <a:srgbClr val="FF0000"/>
                </a:solidFill>
                <a:latin typeface="Times New Roman" panose="02020603050405020304" pitchFamily="18" charset="0"/>
              </a:rPr>
              <a:t>光线跟踪</a:t>
            </a:r>
            <a:endParaRPr kumimoji="1" lang="en-US" altLang="zh-CN" sz="2800" b="1" dirty="0" smtClean="0">
              <a:solidFill>
                <a:srgbClr val="FF0000"/>
              </a:solidFill>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辐射度算法</a:t>
            </a:r>
            <a:endParaRPr kumimoji="1" lang="en-US" altLang="zh-CN"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en-US" altLang="zh-CN" sz="2800" dirty="0">
                <a:latin typeface="Times New Roman" panose="02020603050405020304" pitchFamily="18" charset="0"/>
              </a:rPr>
              <a:t>BRDF</a:t>
            </a:r>
            <a:r>
              <a:rPr kumimoji="1" lang="zh-CN" altLang="en-US" sz="2800" dirty="0">
                <a:latin typeface="Times New Roman" panose="02020603050405020304" pitchFamily="18" charset="0"/>
              </a:rPr>
              <a:t>模型</a:t>
            </a:r>
            <a:endParaRPr lang="en-US" altLang="zh-CN" sz="2800" b="1" dirty="0">
              <a:solidFill>
                <a:srgbClr val="FF0000"/>
              </a:solidFill>
            </a:endParaRPr>
          </a:p>
        </p:txBody>
      </p:sp>
    </p:spTree>
    <p:extLst>
      <p:ext uri="{BB962C8B-B14F-4D97-AF65-F5344CB8AC3E}">
        <p14:creationId xmlns:p14="http://schemas.microsoft.com/office/powerpoint/2010/main" val="23104434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3057247"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a:solidFill>
                  <a:srgbClr val="2980B9"/>
                </a:solidFill>
              </a:rPr>
              <a:t>真实感图形绘制</a:t>
            </a: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6166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latin typeface="宋体" panose="02010600030101010101" pitchFamily="2" charset="-122"/>
              </a:rPr>
              <a:t>影响</a:t>
            </a:r>
            <a:r>
              <a:rPr lang="zh-CN" altLang="en-US" sz="2800" dirty="0">
                <a:latin typeface="宋体" panose="02010600030101010101" pitchFamily="2" charset="-122"/>
              </a:rPr>
              <a:t>观察者看到的表面颜色的因素</a:t>
            </a:r>
            <a:endParaRPr kumimoji="1" lang="en-US" altLang="zh-CN" sz="2800" dirty="0" smtClean="0">
              <a:latin typeface="Times New Roman" panose="02020603050405020304" pitchFamily="18" charset="0"/>
            </a:endParaRPr>
          </a:p>
          <a:p>
            <a:pPr marL="914400" lvl="1" indent="-457200" algn="just">
              <a:lnSpc>
                <a:spcPct val="150000"/>
              </a:lnSpc>
              <a:buClr>
                <a:srgbClr val="0070C0"/>
              </a:buClr>
              <a:buFont typeface="Wingdings" panose="05000000000000000000" pitchFamily="2" charset="2"/>
              <a:buChar char="n"/>
            </a:pPr>
            <a:r>
              <a:rPr lang="zh-CN" altLang="en-US" sz="2800" dirty="0" smtClean="0"/>
              <a:t>物体</a:t>
            </a:r>
            <a:r>
              <a:rPr lang="zh-CN" altLang="en-US" sz="2800" dirty="0"/>
              <a:t>的几何</a:t>
            </a:r>
            <a:r>
              <a:rPr lang="zh-CN" altLang="en-US" sz="2800" dirty="0" smtClean="0"/>
              <a:t>形状</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光源：位置</a:t>
            </a:r>
            <a:r>
              <a:rPr lang="zh-CN" altLang="en-US" sz="2800" dirty="0"/>
              <a:t>、距离、颜色、数量、强度、</a:t>
            </a:r>
            <a:r>
              <a:rPr lang="zh-CN" altLang="en-US" sz="2800" dirty="0" smtClean="0"/>
              <a:t>种类</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环境：遮挡</a:t>
            </a:r>
            <a:r>
              <a:rPr lang="zh-CN" altLang="en-US" sz="2800" dirty="0"/>
              <a:t>关系、光的反射与折射、</a:t>
            </a:r>
            <a:r>
              <a:rPr lang="zh-CN" altLang="en-US" sz="2800" dirty="0" smtClean="0"/>
              <a:t>阴影</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视点位置</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物性：材料</a:t>
            </a:r>
            <a:r>
              <a:rPr lang="zh-CN" altLang="en-US" sz="2800" dirty="0"/>
              <a:t>、颜色、</a:t>
            </a:r>
            <a:r>
              <a:rPr lang="zh-CN" altLang="en-US" sz="2800" dirty="0" smtClean="0"/>
              <a:t>透明度、折射性</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表面光洁度</a:t>
            </a:r>
            <a:endParaRPr lang="en-US" altLang="zh-CN" sz="2800" dirty="0"/>
          </a:p>
        </p:txBody>
      </p:sp>
    </p:spTree>
    <p:extLst>
      <p:ext uri="{BB962C8B-B14F-4D97-AF65-F5344CB8AC3E}">
        <p14:creationId xmlns:p14="http://schemas.microsoft.com/office/powerpoint/2010/main" val="23639080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物体表面入射光的构成</a:t>
            </a:r>
            <a:endParaRPr lang="en-US" altLang="zh-CN" sz="2800" dirty="0" smtClean="0"/>
          </a:p>
          <a:p>
            <a:pPr marL="914400" lvl="1" indent="-457200">
              <a:lnSpc>
                <a:spcPct val="150000"/>
              </a:lnSpc>
              <a:buClr>
                <a:srgbClr val="0070C0"/>
              </a:buClr>
              <a:buFont typeface="Wingdings" panose="05000000000000000000" pitchFamily="2" charset="2"/>
              <a:buChar char="n"/>
            </a:pPr>
            <a:r>
              <a:rPr lang="zh-CN" altLang="en-US" sz="2800" dirty="0" smtClean="0"/>
              <a:t>光源</a:t>
            </a:r>
            <a:r>
              <a:rPr lang="zh-CN" altLang="en-US" sz="2800" dirty="0"/>
              <a:t>直接照射：光源直接照射到</a:t>
            </a:r>
            <a:r>
              <a:rPr lang="en-US" altLang="zh-CN" sz="2800" dirty="0"/>
              <a:t>A</a:t>
            </a:r>
            <a:r>
              <a:rPr lang="zh-CN" altLang="en-US" sz="2800" dirty="0"/>
              <a:t>的表面</a:t>
            </a:r>
            <a:r>
              <a:rPr lang="zh-CN" altLang="en-US" sz="2800" dirty="0" smtClean="0"/>
              <a:t>，</a:t>
            </a:r>
            <a:r>
              <a:rPr lang="en-US" altLang="zh-CN" sz="2800" dirty="0" smtClean="0"/>
              <a:t/>
            </a:r>
            <a:br>
              <a:rPr lang="en-US" altLang="zh-CN" sz="2800" dirty="0" smtClean="0"/>
            </a:br>
            <a:r>
              <a:rPr lang="zh-CN" altLang="en-US" sz="2800" dirty="0" smtClean="0"/>
              <a:t>然后</a:t>
            </a:r>
            <a:r>
              <a:rPr lang="zh-CN" altLang="en-US" sz="2800" dirty="0"/>
              <a:t>被反射到人眼中的光产生的</a:t>
            </a:r>
            <a:endParaRPr lang="en-US" altLang="zh-CN" sz="2800" dirty="0" smtClean="0"/>
          </a:p>
          <a:p>
            <a:pPr marL="914400" lvl="1" indent="-457200">
              <a:lnSpc>
                <a:spcPct val="150000"/>
              </a:lnSpc>
              <a:buClr>
                <a:srgbClr val="0070C0"/>
              </a:buClr>
              <a:buFont typeface="Wingdings" panose="05000000000000000000" pitchFamily="2" charset="2"/>
              <a:buChar char="n"/>
            </a:pPr>
            <a:r>
              <a:rPr lang="zh-CN" altLang="en-US" sz="2800" dirty="0" smtClean="0"/>
              <a:t>其它</a:t>
            </a:r>
            <a:r>
              <a:rPr lang="zh-CN" altLang="en-US" sz="2800" dirty="0"/>
              <a:t>物体的反射光：物体</a:t>
            </a:r>
            <a:r>
              <a:rPr lang="en-US" altLang="zh-CN" sz="2800" dirty="0" smtClean="0"/>
              <a:t>B</a:t>
            </a:r>
            <a:r>
              <a:rPr lang="zh-CN" altLang="en-US" sz="2800" dirty="0" smtClean="0"/>
              <a:t>的表面</a:t>
            </a:r>
            <a:r>
              <a:rPr lang="en-US" altLang="zh-CN" sz="2800" dirty="0" smtClean="0"/>
              <a:t/>
            </a:r>
            <a:br>
              <a:rPr lang="en-US" altLang="zh-CN" sz="2800" dirty="0" smtClean="0"/>
            </a:br>
            <a:r>
              <a:rPr lang="zh-CN" altLang="en-US" sz="2800" dirty="0" smtClean="0"/>
              <a:t>将</a:t>
            </a:r>
            <a:r>
              <a:rPr lang="zh-CN" altLang="en-US" sz="2800" dirty="0"/>
              <a:t>光反射到物体</a:t>
            </a:r>
            <a:r>
              <a:rPr lang="en-US" altLang="zh-CN" sz="2800" dirty="0"/>
              <a:t>A</a:t>
            </a:r>
            <a:r>
              <a:rPr lang="zh-CN" altLang="en-US" sz="2800" dirty="0" smtClean="0"/>
              <a:t>的表面</a:t>
            </a:r>
            <a:r>
              <a:rPr lang="zh-CN" altLang="en-US" sz="2800" dirty="0"/>
              <a:t>，再经</a:t>
            </a:r>
            <a:r>
              <a:rPr lang="zh-CN" altLang="en-US" sz="2800" dirty="0" smtClean="0"/>
              <a:t>物</a:t>
            </a:r>
            <a:r>
              <a:rPr lang="en-US" altLang="zh-CN" sz="2800" dirty="0" smtClean="0"/>
              <a:t/>
            </a:r>
            <a:br>
              <a:rPr lang="en-US" altLang="zh-CN" sz="2800" dirty="0" smtClean="0"/>
            </a:br>
            <a:r>
              <a:rPr lang="zh-CN" altLang="en-US" sz="2800" dirty="0" smtClean="0"/>
              <a:t>体</a:t>
            </a:r>
            <a:r>
              <a:rPr lang="en-US" altLang="zh-CN" sz="2800" dirty="0"/>
              <a:t>A</a:t>
            </a:r>
            <a:r>
              <a:rPr lang="zh-CN" altLang="en-US" sz="2800" dirty="0"/>
              <a:t>的表面</a:t>
            </a:r>
            <a:r>
              <a:rPr lang="zh-CN" altLang="en-US" sz="2800" dirty="0" smtClean="0"/>
              <a:t>反射</a:t>
            </a:r>
            <a:r>
              <a:rPr lang="zh-CN" altLang="en-US" sz="2800" dirty="0"/>
              <a:t>到人眼中产生的</a:t>
            </a:r>
            <a:endParaRPr lang="en-US" altLang="zh-CN" sz="2800" dirty="0" smtClean="0"/>
          </a:p>
          <a:p>
            <a:pPr marL="914400" lvl="1" indent="-457200">
              <a:lnSpc>
                <a:spcPct val="150000"/>
              </a:lnSpc>
              <a:buClr>
                <a:srgbClr val="0070C0"/>
              </a:buClr>
              <a:buFont typeface="Wingdings" panose="05000000000000000000" pitchFamily="2" charset="2"/>
              <a:buChar char="n"/>
            </a:pPr>
            <a:r>
              <a:rPr lang="zh-CN" altLang="en-US" sz="2800" dirty="0" smtClean="0"/>
              <a:t>透射</a:t>
            </a:r>
            <a:r>
              <a:rPr lang="zh-CN" altLang="en-US" sz="2800" dirty="0"/>
              <a:t>光：光源或其它物体的光</a:t>
            </a:r>
            <a:r>
              <a:rPr lang="zh-CN" altLang="en-US" sz="2800" dirty="0" smtClean="0"/>
              <a:t>经</a:t>
            </a:r>
            <a:r>
              <a:rPr lang="en-US" altLang="zh-CN" sz="2800" dirty="0" smtClean="0"/>
              <a:t/>
            </a:r>
            <a:br>
              <a:rPr lang="en-US" altLang="zh-CN" sz="2800" dirty="0" smtClean="0"/>
            </a:br>
            <a:r>
              <a:rPr lang="en-US" altLang="zh-CN" sz="2800" dirty="0" smtClean="0"/>
              <a:t>A</a:t>
            </a:r>
            <a:r>
              <a:rPr lang="zh-CN" altLang="en-US" sz="2800" dirty="0"/>
              <a:t>物体折射到人眼中的光产生的</a:t>
            </a:r>
            <a:endParaRPr lang="en-US" altLang="zh-CN"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797093257"/>
              </p:ext>
            </p:extLst>
          </p:nvPr>
        </p:nvGraphicFramePr>
        <p:xfrm>
          <a:off x="7467648" y="1491397"/>
          <a:ext cx="4869127" cy="4224150"/>
        </p:xfrm>
        <a:graphic>
          <a:graphicData uri="http://schemas.openxmlformats.org/presentationml/2006/ole">
            <mc:AlternateContent xmlns:mc="http://schemas.openxmlformats.org/markup-compatibility/2006">
              <mc:Choice xmlns:v="urn:schemas-microsoft-com:vml" Requires="v">
                <p:oleObj spid="_x0000_s143422" name="Visio" r:id="rId4" imgW="2872435" imgH="2486254" progId="Visio.Drawing.11">
                  <p:embed/>
                </p:oleObj>
              </mc:Choice>
              <mc:Fallback>
                <p:oleObj name="Visio" r:id="rId4" imgW="2872435" imgH="2486254" progId="Visio.Drawing.11">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48" y="1491397"/>
                        <a:ext cx="4869127" cy="42241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292467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一个完整的光照明模型应该包括由光源和环境引起的漫反射分量、镜面反射分量、规则透射分量以及漫透射分量等</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a:t>仅考虑由光源引起的漫反射分量和镜面反射分量，而环境反射分量则简单地用一常数来代替，这类光照模型称为局部光照模型</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a:t>能同时模拟光源和环境照明效果的光照模型称为整体光照模型</a:t>
            </a:r>
            <a:endParaRPr lang="en-US" altLang="zh-CN" sz="2800" dirty="0"/>
          </a:p>
        </p:txBody>
      </p:sp>
    </p:spTree>
    <p:extLst>
      <p:ext uri="{BB962C8B-B14F-4D97-AF65-F5344CB8AC3E}">
        <p14:creationId xmlns:p14="http://schemas.microsoft.com/office/powerpoint/2010/main" val="1172169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677656"/>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Whitted</a:t>
            </a:r>
            <a:r>
              <a:rPr lang="zh-CN" altLang="en-US" sz="2800" dirty="0"/>
              <a:t>光照模型</a:t>
            </a:r>
            <a:endParaRPr lang="en-US" altLang="zh-CN" sz="2800" dirty="0"/>
          </a:p>
          <a:p>
            <a:pPr marL="914400" lvl="1" indent="-457200" algn="just">
              <a:lnSpc>
                <a:spcPct val="150000"/>
              </a:lnSpc>
              <a:buClr>
                <a:srgbClr val="0070C0"/>
              </a:buClr>
              <a:buFont typeface="Wingdings" panose="05000000000000000000" pitchFamily="2" charset="2"/>
              <a:buChar char="n"/>
            </a:pPr>
            <a:r>
              <a:rPr lang="zh-CN" altLang="en-US" sz="2800" dirty="0" smtClean="0"/>
              <a:t>在</a:t>
            </a:r>
            <a:r>
              <a:rPr lang="zh-CN" altLang="en-US" sz="2800" dirty="0"/>
              <a:t>简单光照模型中增加了环境镜面反射光和环境规则透射光，以模拟周围环境的光投射在景物表面上产生的理想镜面反射和规则透射</a:t>
            </a:r>
            <a:r>
              <a:rPr lang="zh-CN" altLang="en-US" sz="2800" dirty="0" smtClean="0"/>
              <a:t>现象</a:t>
            </a:r>
            <a:endParaRPr lang="en-US" altLang="zh-CN" sz="2800" dirty="0"/>
          </a:p>
        </p:txBody>
      </p:sp>
      <p:graphicFrame>
        <p:nvGraphicFramePr>
          <p:cNvPr id="11" name="Object 1"/>
          <p:cNvGraphicFramePr>
            <a:graphicFrameLocks noChangeAspect="1"/>
          </p:cNvGraphicFramePr>
          <p:nvPr>
            <p:extLst>
              <p:ext uri="{D42A27DB-BD31-4B8C-83A1-F6EECF244321}">
                <p14:modId xmlns:p14="http://schemas.microsoft.com/office/powerpoint/2010/main" val="2981653805"/>
              </p:ext>
            </p:extLst>
          </p:nvPr>
        </p:nvGraphicFramePr>
        <p:xfrm>
          <a:off x="4700732" y="3723025"/>
          <a:ext cx="3290888" cy="2357437"/>
        </p:xfrm>
        <a:graphic>
          <a:graphicData uri="http://schemas.openxmlformats.org/presentationml/2006/ole">
            <mc:AlternateContent xmlns:mc="http://schemas.openxmlformats.org/markup-compatibility/2006">
              <mc:Choice xmlns:v="urn:schemas-microsoft-com:vml" Requires="v">
                <p:oleObj spid="_x0000_s145480" name="Visio" r:id="rId4" imgW="2892857" imgH="2081174" progId="Visio.Drawing.11">
                  <p:embed/>
                </p:oleObj>
              </mc:Choice>
              <mc:Fallback>
                <p:oleObj name="Visio" r:id="rId4" imgW="2892857" imgH="2081174" progId="Visio.Drawing.11">
                  <p:embed/>
                  <p:pic>
                    <p:nvPicPr>
                      <p:cNvPr id="8089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0732" y="3723025"/>
                        <a:ext cx="3290888"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569279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Whitted</a:t>
            </a:r>
            <a:r>
              <a:rPr lang="zh-CN" altLang="en-US" sz="2800" dirty="0" smtClean="0"/>
              <a:t>光照模型</a:t>
            </a:r>
            <a:endParaRPr lang="en-US" altLang="zh-CN" sz="2800" dirty="0" smtClean="0"/>
          </a:p>
          <a:p>
            <a:pPr marL="457200" indent="-457200" algn="just">
              <a:lnSpc>
                <a:spcPct val="150000"/>
              </a:lnSpc>
              <a:buClr>
                <a:srgbClr val="0070C0"/>
              </a:buClr>
              <a:buFont typeface="Wingdings" panose="05000000000000000000" pitchFamily="2" charset="2"/>
              <a:buChar char="p"/>
            </a:pPr>
            <a:endParaRPr lang="en-US" altLang="zh-CN" sz="2800" dirty="0" smtClean="0"/>
          </a:p>
          <a:p>
            <a:pPr marL="914400" lvl="1" indent="-457200" algn="just">
              <a:lnSpc>
                <a:spcPct val="150000"/>
              </a:lnSpc>
              <a:buClr>
                <a:srgbClr val="0070C0"/>
              </a:buClr>
              <a:buFont typeface="Wingdings" panose="05000000000000000000" pitchFamily="2" charset="2"/>
              <a:buChar char="n"/>
            </a:pPr>
            <a:r>
              <a:rPr lang="en-US" altLang="zh-CN" sz="2400" dirty="0" err="1" smtClean="0"/>
              <a:t>I</a:t>
            </a:r>
            <a:r>
              <a:rPr lang="en-US" altLang="zh-CN" sz="2400" baseline="-25000" dirty="0" err="1" smtClean="0"/>
              <a:t>local</a:t>
            </a:r>
            <a:r>
              <a:rPr lang="zh-CN" altLang="en-US" sz="2400" dirty="0"/>
              <a:t>：由光源直接照射在表面上引起的反射</a:t>
            </a:r>
            <a:r>
              <a:rPr lang="zh-CN" altLang="en-US" sz="2400" dirty="0" smtClean="0"/>
              <a:t>光亮度</a:t>
            </a:r>
            <a:endParaRPr lang="en-US" altLang="zh-CN" sz="2400" dirty="0" smtClean="0"/>
          </a:p>
          <a:p>
            <a:pPr marL="914400" lvl="1" indent="-457200" algn="just">
              <a:lnSpc>
                <a:spcPct val="150000"/>
              </a:lnSpc>
              <a:buClr>
                <a:srgbClr val="0070C0"/>
              </a:buClr>
              <a:buFont typeface="Wingdings" panose="05000000000000000000" pitchFamily="2" charset="2"/>
              <a:buChar char="n"/>
            </a:pPr>
            <a:r>
              <a:rPr lang="en-US" altLang="zh-CN" sz="2400" dirty="0"/>
              <a:t>K</a:t>
            </a:r>
            <a:r>
              <a:rPr lang="en-US" altLang="zh-CN" sz="2400" baseline="-25000" dirty="0"/>
              <a:t>s</a:t>
            </a:r>
            <a:r>
              <a:rPr lang="zh-CN" altLang="en-US" sz="2400" dirty="0"/>
              <a:t>：表面的镜面反射</a:t>
            </a:r>
            <a:r>
              <a:rPr lang="zh-CN" altLang="en-US" sz="2400" dirty="0" smtClean="0"/>
              <a:t>率，</a:t>
            </a:r>
            <a:r>
              <a:rPr lang="zh-CN" altLang="en-US" sz="2400" dirty="0"/>
              <a:t>为</a:t>
            </a:r>
            <a:r>
              <a:rPr lang="en-US" altLang="zh-CN" sz="2400" dirty="0"/>
              <a:t>0</a:t>
            </a:r>
            <a:r>
              <a:rPr lang="zh-CN" altLang="en-US" sz="2400" dirty="0"/>
              <a:t>～</a:t>
            </a:r>
            <a:r>
              <a:rPr lang="en-US" altLang="zh-CN" sz="2400" dirty="0"/>
              <a:t>1</a:t>
            </a:r>
            <a:r>
              <a:rPr lang="zh-CN" altLang="en-US" sz="2400" dirty="0"/>
              <a:t>之间的一个常数</a:t>
            </a:r>
            <a:endParaRPr lang="en-US" altLang="zh-CN" sz="2400" dirty="0"/>
          </a:p>
          <a:p>
            <a:pPr marL="914400" lvl="1" indent="-457200" algn="just">
              <a:lnSpc>
                <a:spcPct val="150000"/>
              </a:lnSpc>
              <a:buClr>
                <a:srgbClr val="0070C0"/>
              </a:buClr>
              <a:buFont typeface="Wingdings" panose="05000000000000000000" pitchFamily="2" charset="2"/>
              <a:buChar char="n"/>
            </a:pPr>
            <a:r>
              <a:rPr lang="en-US" altLang="zh-CN" sz="2400" dirty="0" smtClean="0"/>
              <a:t>I</a:t>
            </a:r>
            <a:r>
              <a:rPr lang="en-US" altLang="zh-CN" sz="2400" baseline="-25000" dirty="0" smtClean="0"/>
              <a:t>s</a:t>
            </a:r>
            <a:r>
              <a:rPr lang="zh-CN" altLang="en-US" sz="2400" dirty="0"/>
              <a:t>：沿</a:t>
            </a:r>
            <a:r>
              <a:rPr lang="en-US" altLang="zh-CN" sz="2400" dirty="0"/>
              <a:t>V</a:t>
            </a:r>
            <a:r>
              <a:rPr lang="zh-CN" altLang="en-US" sz="2400" dirty="0"/>
              <a:t>的镜面反射方向</a:t>
            </a:r>
            <a:r>
              <a:rPr lang="en-US" altLang="zh-CN" sz="2400" dirty="0"/>
              <a:t>r</a:t>
            </a:r>
            <a:r>
              <a:rPr lang="zh-CN" altLang="en-US" sz="2400" dirty="0"/>
              <a:t>入射到表面上的环境光在表面上产生</a:t>
            </a:r>
            <a:r>
              <a:rPr lang="zh-CN" altLang="en-US" sz="2400" dirty="0" smtClean="0"/>
              <a:t>的镜面反射光</a:t>
            </a:r>
            <a:endParaRPr lang="en-US" altLang="zh-CN" sz="2400" dirty="0" smtClean="0"/>
          </a:p>
          <a:p>
            <a:pPr marL="914400" lvl="1" indent="-457200" algn="just">
              <a:lnSpc>
                <a:spcPct val="150000"/>
              </a:lnSpc>
              <a:buClr>
                <a:srgbClr val="0070C0"/>
              </a:buClr>
              <a:buFont typeface="Wingdings" panose="05000000000000000000" pitchFamily="2" charset="2"/>
              <a:buChar char="n"/>
            </a:pPr>
            <a:r>
              <a:rPr lang="en-US" altLang="zh-CN" sz="2400" dirty="0" err="1"/>
              <a:t>K</a:t>
            </a:r>
            <a:r>
              <a:rPr lang="en-US" altLang="zh-CN" sz="2400" baseline="-25000" dirty="0" err="1"/>
              <a:t>t</a:t>
            </a:r>
            <a:r>
              <a:rPr lang="zh-CN" altLang="en-US" sz="2400" dirty="0"/>
              <a:t>：表面的透射率</a:t>
            </a:r>
            <a:endParaRPr lang="en-US" altLang="zh-CN" sz="2400" dirty="0" smtClean="0"/>
          </a:p>
          <a:p>
            <a:pPr marL="914400" lvl="1" indent="-457200" algn="just">
              <a:lnSpc>
                <a:spcPct val="150000"/>
              </a:lnSpc>
              <a:buClr>
                <a:srgbClr val="0070C0"/>
              </a:buClr>
              <a:buFont typeface="Wingdings" panose="05000000000000000000" pitchFamily="2" charset="2"/>
              <a:buChar char="n"/>
            </a:pPr>
            <a:r>
              <a:rPr lang="en-US" altLang="zh-CN" sz="2400" dirty="0" smtClean="0"/>
              <a:t>I</a:t>
            </a:r>
            <a:r>
              <a:rPr lang="en-US" altLang="zh-CN" sz="2400" baseline="-25000" dirty="0" smtClean="0"/>
              <a:t>t</a:t>
            </a:r>
            <a:r>
              <a:rPr lang="zh-CN" altLang="en-US" sz="2400" dirty="0"/>
              <a:t>：沿</a:t>
            </a:r>
            <a:r>
              <a:rPr lang="en-US" altLang="zh-CN" sz="2400" dirty="0"/>
              <a:t>V</a:t>
            </a:r>
            <a:r>
              <a:rPr lang="zh-CN" altLang="en-US" sz="2400" dirty="0"/>
              <a:t>的规则透射方向</a:t>
            </a:r>
            <a:r>
              <a:rPr lang="en-US" altLang="zh-CN" sz="2400" dirty="0"/>
              <a:t>t</a:t>
            </a:r>
            <a:r>
              <a:rPr lang="zh-CN" altLang="en-US" sz="2400" dirty="0"/>
              <a:t>入射到表面上的环境光通过透射在</a:t>
            </a:r>
            <a:r>
              <a:rPr lang="zh-CN" altLang="en-US" sz="2400" dirty="0" smtClean="0"/>
              <a:t>表面上</a:t>
            </a:r>
            <a:r>
              <a:rPr lang="zh-CN" altLang="en-US" sz="2400" dirty="0"/>
              <a:t>产生的规则透射</a:t>
            </a:r>
            <a:r>
              <a:rPr lang="zh-CN" altLang="en-US" sz="2400" dirty="0" smtClean="0"/>
              <a:t>光</a:t>
            </a:r>
            <a:endParaRPr lang="en-US" altLang="zh-CN" sz="2400" dirty="0"/>
          </a:p>
        </p:txBody>
      </p:sp>
      <p:graphicFrame>
        <p:nvGraphicFramePr>
          <p:cNvPr id="12" name="Object 3"/>
          <p:cNvGraphicFramePr>
            <a:graphicFrameLocks noChangeAspect="1"/>
          </p:cNvGraphicFramePr>
          <p:nvPr>
            <p:extLst>
              <p:ext uri="{D42A27DB-BD31-4B8C-83A1-F6EECF244321}">
                <p14:modId xmlns:p14="http://schemas.microsoft.com/office/powerpoint/2010/main" val="110637992"/>
              </p:ext>
            </p:extLst>
          </p:nvPr>
        </p:nvGraphicFramePr>
        <p:xfrm>
          <a:off x="4148225" y="1731184"/>
          <a:ext cx="3643313" cy="574675"/>
        </p:xfrm>
        <a:graphic>
          <a:graphicData uri="http://schemas.openxmlformats.org/presentationml/2006/ole">
            <mc:AlternateContent xmlns:mc="http://schemas.openxmlformats.org/markup-compatibility/2006">
              <mc:Choice xmlns:v="urn:schemas-microsoft-com:vml" Requires="v">
                <p:oleObj spid="_x0000_s169013" name="公式" r:id="rId4" imgW="1206500" imgH="190500" progId="Equation.3">
                  <p:embed/>
                </p:oleObj>
              </mc:Choice>
              <mc:Fallback>
                <p:oleObj name="公式" r:id="rId4" imgW="1206500" imgH="190500" progId="Equation.3">
                  <p:embed/>
                  <p:pic>
                    <p:nvPicPr>
                      <p:cNvPr id="1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225" y="1731184"/>
                        <a:ext cx="36433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105315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18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en-US" altLang="zh-CN" sz="2800" dirty="0" err="1"/>
              <a:t>Whitted</a:t>
            </a:r>
            <a:r>
              <a:rPr lang="zh-CN" altLang="en-US" sz="2800" dirty="0" smtClean="0"/>
              <a:t>光照模型</a:t>
            </a:r>
            <a:endParaRPr lang="en-US" altLang="zh-CN" sz="2800" dirty="0"/>
          </a:p>
        </p:txBody>
      </p:sp>
      <p:pic>
        <p:nvPicPr>
          <p:cNvPr id="11" name="Picture 5" descr="reflection&amp;refrac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40853" y="1975678"/>
            <a:ext cx="3813903" cy="4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72357017_eUV50DOQ.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21392" y="1401689"/>
            <a:ext cx="3225111" cy="409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p:cNvSpPr txBox="1">
            <a:spLocks noChangeArrowheads="1"/>
          </p:cNvSpPr>
          <p:nvPr/>
        </p:nvSpPr>
        <p:spPr bwMode="auto">
          <a:xfrm>
            <a:off x="6749283" y="5672709"/>
            <a:ext cx="35693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黑体" panose="02010609060101010101" pitchFamily="49" charset="-122"/>
              </a:defRPr>
            </a:lvl1pPr>
            <a:lvl2pPr marL="742950" indent="-285750" eaLnBrk="0" hangingPunct="0">
              <a:defRPr sz="2400" b="1">
                <a:solidFill>
                  <a:schemeClr val="tx1"/>
                </a:solidFill>
                <a:latin typeface="Arial" panose="020B0604020202020204" pitchFamily="34" charset="0"/>
                <a:ea typeface="黑体" panose="02010609060101010101" pitchFamily="49" charset="-122"/>
              </a:defRPr>
            </a:lvl2pPr>
            <a:lvl3pPr marL="1143000" indent="-228600" eaLnBrk="0" hangingPunct="0">
              <a:defRPr sz="2400" b="1">
                <a:solidFill>
                  <a:schemeClr val="tx1"/>
                </a:solidFill>
                <a:latin typeface="Arial" panose="020B0604020202020204" pitchFamily="34" charset="0"/>
                <a:ea typeface="黑体" panose="02010609060101010101" pitchFamily="49" charset="-122"/>
              </a:defRPr>
            </a:lvl3pPr>
            <a:lvl4pPr marL="1600200" indent="-228600" eaLnBrk="0" hangingPunct="0">
              <a:defRPr sz="2400" b="1">
                <a:solidFill>
                  <a:schemeClr val="tx1"/>
                </a:solidFill>
                <a:latin typeface="Arial" panose="020B0604020202020204" pitchFamily="34" charset="0"/>
                <a:ea typeface="黑体" panose="02010609060101010101" pitchFamily="49" charset="-122"/>
              </a:defRPr>
            </a:lvl4pPr>
            <a:lvl5pPr marL="2057400" indent="-228600" eaLnBrk="0" hangingPunct="0">
              <a:defRPr sz="24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50000"/>
              </a:spcBef>
              <a:spcAft>
                <a:spcPct val="0"/>
              </a:spcAft>
              <a:defRPr sz="2400" b="1">
                <a:solidFill>
                  <a:schemeClr val="tx1"/>
                </a:solidFill>
                <a:latin typeface="Arial" panose="020B0604020202020204" pitchFamily="34" charset="0"/>
                <a:ea typeface="黑体" panose="02010609060101010101" pitchFamily="49" charset="-122"/>
              </a:defRPr>
            </a:lvl9pPr>
          </a:lstStyle>
          <a:p>
            <a:pPr algn="ctr" eaLnBrk="1" hangingPunct="1"/>
            <a:r>
              <a:rPr lang="zh-CN" altLang="en-US" b="0" dirty="0" smtClean="0"/>
              <a:t>注意</a:t>
            </a:r>
            <a:r>
              <a:rPr lang="zh-CN" altLang="en-US" b="0" dirty="0"/>
              <a:t>观察树枝在水面的倒影及在水中的折射效果</a:t>
            </a:r>
          </a:p>
        </p:txBody>
      </p:sp>
    </p:spTree>
    <p:extLst>
      <p:ext uri="{BB962C8B-B14F-4D97-AF65-F5344CB8AC3E}">
        <p14:creationId xmlns:p14="http://schemas.microsoft.com/office/powerpoint/2010/main" val="42084666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081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光线跟踪（</a:t>
            </a:r>
            <a:r>
              <a:rPr lang="en-US" altLang="zh-CN" sz="2800" dirty="0"/>
              <a:t>Ray Tracing</a:t>
            </a:r>
            <a:r>
              <a:rPr lang="zh-CN" altLang="en-US" sz="2800" dirty="0"/>
              <a:t>）方法基于几何光学的原理，通过模拟光的传播路径来确定反射、折射和阴影等</a:t>
            </a:r>
            <a:endParaRPr lang="en-US" altLang="zh-CN" sz="2800" dirty="0"/>
          </a:p>
        </p:txBody>
      </p:sp>
      <p:graphicFrame>
        <p:nvGraphicFramePr>
          <p:cNvPr id="11" name="Object 4"/>
          <p:cNvGraphicFramePr>
            <a:graphicFrameLocks noChangeAspect="1"/>
          </p:cNvGraphicFramePr>
          <p:nvPr>
            <p:extLst>
              <p:ext uri="{D42A27DB-BD31-4B8C-83A1-F6EECF244321}">
                <p14:modId xmlns:p14="http://schemas.microsoft.com/office/powerpoint/2010/main" val="3105995606"/>
              </p:ext>
            </p:extLst>
          </p:nvPr>
        </p:nvGraphicFramePr>
        <p:xfrm>
          <a:off x="1903344" y="2978634"/>
          <a:ext cx="3987800" cy="2714625"/>
        </p:xfrm>
        <a:graphic>
          <a:graphicData uri="http://schemas.openxmlformats.org/presentationml/2006/ole">
            <mc:AlternateContent xmlns:mc="http://schemas.openxmlformats.org/markup-compatibility/2006">
              <mc:Choice xmlns:v="urn:schemas-microsoft-com:vml" Requires="v">
                <p:oleObj spid="_x0000_s146493" name="Visio" r:id="rId4" imgW="2944978" imgH="2008022" progId="Visio.Drawing.11">
                  <p:embed/>
                </p:oleObj>
              </mc:Choice>
              <mc:Fallback>
                <p:oleObj name="Visio" r:id="rId4" imgW="2944978" imgH="2008022" progId="Visio.Drawing.11">
                  <p:embed/>
                  <p:pic>
                    <p:nvPicPr>
                      <p:cNvPr id="8397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3344" y="2978634"/>
                        <a:ext cx="39878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 name="Picture 109" descr="ho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1461" y="2375331"/>
            <a:ext cx="5287748" cy="396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3217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光线跟踪（</a:t>
            </a:r>
            <a:r>
              <a:rPr lang="en-US" altLang="zh-CN" sz="2800" dirty="0"/>
              <a:t>Ray Tracing</a:t>
            </a:r>
            <a:r>
              <a:rPr lang="zh-CN" altLang="en-US" sz="2800" dirty="0"/>
              <a:t>）</a:t>
            </a:r>
            <a:r>
              <a:rPr lang="zh-CN" altLang="en-US" sz="2800" dirty="0" smtClean="0"/>
              <a:t>方法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迄今为止</a:t>
            </a:r>
            <a:r>
              <a:rPr lang="zh-CN" altLang="en-US" sz="2800" dirty="0"/>
              <a:t>最为成功的生成真实感图形算法</a:t>
            </a:r>
            <a:r>
              <a:rPr lang="zh-CN" altLang="en-US" sz="2800" dirty="0" smtClean="0"/>
              <a:t>之一</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算法简单</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smtClean="0"/>
              <a:t>生成</a:t>
            </a:r>
            <a:r>
              <a:rPr lang="zh-CN" altLang="en-US" sz="2800" dirty="0"/>
              <a:t>的图形真实感</a:t>
            </a:r>
            <a:r>
              <a:rPr lang="zh-CN" altLang="en-US" sz="2800" dirty="0" smtClean="0"/>
              <a:t>强</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zh-CN" sz="2800" dirty="0" smtClean="0"/>
              <a:t>计算</a:t>
            </a:r>
            <a:r>
              <a:rPr lang="zh-CN" altLang="zh-CN" sz="2800" dirty="0"/>
              <a:t>量</a:t>
            </a:r>
            <a:r>
              <a:rPr lang="zh-CN" altLang="zh-CN" sz="2800" dirty="0" smtClean="0"/>
              <a:t>大</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其</a:t>
            </a:r>
            <a:r>
              <a:rPr lang="zh-CN" altLang="en-US" sz="2800" dirty="0"/>
              <a:t>前身是光线投射（</a:t>
            </a:r>
            <a:r>
              <a:rPr lang="en-US" altLang="zh-CN" sz="2800" dirty="0"/>
              <a:t>Ray Casting</a:t>
            </a:r>
            <a:r>
              <a:rPr lang="zh-CN" altLang="en-US" sz="2800" dirty="0"/>
              <a:t>）算法</a:t>
            </a:r>
            <a:endParaRPr lang="en-US" altLang="zh-CN" sz="2800" dirty="0"/>
          </a:p>
        </p:txBody>
      </p:sp>
    </p:spTree>
    <p:extLst>
      <p:ext uri="{BB962C8B-B14F-4D97-AF65-F5344CB8AC3E}">
        <p14:creationId xmlns:p14="http://schemas.microsoft.com/office/powerpoint/2010/main" val="32864929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光线投射（</a:t>
            </a:r>
            <a:r>
              <a:rPr lang="en-US" altLang="zh-CN" sz="2800" dirty="0"/>
              <a:t>Ray Casting</a:t>
            </a:r>
            <a:r>
              <a:rPr lang="zh-CN" altLang="en-US" sz="2800" dirty="0"/>
              <a:t>）算法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a:t>从视点出发通过该像素中心向场景发出一条光线，并求出该条光线与场景中物体的全部</a:t>
            </a:r>
            <a:r>
              <a:rPr lang="zh-CN" altLang="en-US" sz="2800" dirty="0" smtClean="0"/>
              <a:t>交点</a:t>
            </a:r>
            <a:endParaRPr lang="en-US" altLang="zh-CN"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3594882902"/>
              </p:ext>
            </p:extLst>
          </p:nvPr>
        </p:nvGraphicFramePr>
        <p:xfrm>
          <a:off x="6470655" y="2980082"/>
          <a:ext cx="4433887" cy="3168650"/>
        </p:xfrm>
        <a:graphic>
          <a:graphicData uri="http://schemas.openxmlformats.org/presentationml/2006/ole">
            <mc:AlternateContent xmlns:mc="http://schemas.openxmlformats.org/markup-compatibility/2006">
              <mc:Choice xmlns:v="urn:schemas-microsoft-com:vml" Requires="v">
                <p:oleObj spid="_x0000_s147517" name="Picture" r:id="rId4" imgW="2795752" imgH="1996966" progId="Word.Picture.8">
                  <p:embed/>
                </p:oleObj>
              </mc:Choice>
              <mc:Fallback>
                <p:oleObj name="Picture" r:id="rId4" imgW="2795752" imgH="1996966" progId="Word.Picture.8">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0655" y="2980082"/>
                        <a:ext cx="443388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594229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光线投射（</a:t>
            </a:r>
            <a:r>
              <a:rPr lang="en-US" altLang="zh-CN" sz="2800" dirty="0"/>
              <a:t>Ray Casting</a:t>
            </a:r>
            <a:r>
              <a:rPr lang="zh-CN" altLang="en-US" sz="2800" dirty="0"/>
              <a:t>）算法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将</a:t>
            </a:r>
            <a:r>
              <a:rPr lang="zh-CN" altLang="en-US" sz="2800" dirty="0"/>
              <a:t>各交点沿光线方向排序，获得离视点最近</a:t>
            </a:r>
            <a:r>
              <a:rPr lang="zh-CN" altLang="en-US" sz="2800" dirty="0" smtClean="0"/>
              <a:t>交点</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依据</a:t>
            </a:r>
            <a:r>
              <a:rPr lang="zh-CN" altLang="en-US" sz="2800" dirty="0"/>
              <a:t>局部光照明模型计算该交点处的光亮度，并将所得光亮度值赋给该像素</a:t>
            </a:r>
            <a:endParaRPr lang="en-US" altLang="zh-CN" sz="2800" dirty="0"/>
          </a:p>
          <a:p>
            <a:pPr marL="914400" lvl="1" indent="-457200" algn="just">
              <a:lnSpc>
                <a:spcPct val="150000"/>
              </a:lnSpc>
              <a:buClr>
                <a:srgbClr val="0070C0"/>
              </a:buClr>
              <a:buFont typeface="Wingdings" panose="05000000000000000000" pitchFamily="2" charset="2"/>
              <a:buChar char="n"/>
            </a:pPr>
            <a:endParaRPr lang="en-US" altLang="zh-CN" sz="2800" dirty="0"/>
          </a:p>
        </p:txBody>
      </p:sp>
      <p:graphicFrame>
        <p:nvGraphicFramePr>
          <p:cNvPr id="12" name="对象 11"/>
          <p:cNvGraphicFramePr>
            <a:graphicFrameLocks noChangeAspect="1"/>
          </p:cNvGraphicFramePr>
          <p:nvPr>
            <p:extLst>
              <p:ext uri="{D42A27DB-BD31-4B8C-83A1-F6EECF244321}">
                <p14:modId xmlns:p14="http://schemas.microsoft.com/office/powerpoint/2010/main" val="77258643"/>
              </p:ext>
            </p:extLst>
          </p:nvPr>
        </p:nvGraphicFramePr>
        <p:xfrm>
          <a:off x="7025663" y="3261307"/>
          <a:ext cx="4330700" cy="3097212"/>
        </p:xfrm>
        <a:graphic>
          <a:graphicData uri="http://schemas.openxmlformats.org/presentationml/2006/ole">
            <mc:AlternateContent xmlns:mc="http://schemas.openxmlformats.org/markup-compatibility/2006">
              <mc:Choice xmlns:v="urn:schemas-microsoft-com:vml" Requires="v">
                <p:oleObj spid="_x0000_s148541" name="Picture" r:id="rId4" imgW="2795752" imgH="1996966" progId="Word.Picture.8">
                  <p:embed/>
                </p:oleObj>
              </mc:Choice>
              <mc:Fallback>
                <p:oleObj name="Picture" r:id="rId4" imgW="2795752" imgH="1996966" progId="Word.Picture.8">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5663" y="3261307"/>
                        <a:ext cx="4330700"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609120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138499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a:t>光线投射（</a:t>
            </a:r>
            <a:r>
              <a:rPr lang="en-US" altLang="zh-CN" sz="2800" dirty="0"/>
              <a:t>Ray Casting</a:t>
            </a:r>
            <a:r>
              <a:rPr lang="zh-CN" altLang="en-US" sz="2800" dirty="0"/>
              <a:t>）算法</a:t>
            </a:r>
            <a:endParaRPr lang="en-US" altLang="zh-CN" sz="2800" dirty="0" smtClean="0"/>
          </a:p>
          <a:p>
            <a:pPr marL="914400" lvl="1" indent="-457200" algn="just">
              <a:lnSpc>
                <a:spcPct val="150000"/>
              </a:lnSpc>
              <a:buClr>
                <a:srgbClr val="0070C0"/>
              </a:buClr>
              <a:buFont typeface="Wingdings" panose="05000000000000000000" pitchFamily="2" charset="2"/>
              <a:buChar char="n"/>
            </a:pPr>
            <a:endParaRPr lang="en-US" altLang="zh-CN" sz="2800" dirty="0"/>
          </a:p>
        </p:txBody>
      </p:sp>
      <p:pic>
        <p:nvPicPr>
          <p:cNvPr id="11" name="Picture 7" descr="torus01-raycastin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2585" y="1848659"/>
            <a:ext cx="6763319" cy="437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04833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1826141"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基础知识</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01</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03132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kumimoji="1" lang="zh-CN" altLang="en-US" sz="2800" dirty="0">
                <a:latin typeface="Times New Roman" panose="02020603050405020304" pitchFamily="18" charset="0"/>
              </a:rPr>
              <a:t>真实感图形绘制</a:t>
            </a:r>
            <a:endParaRPr kumimoji="1" lang="en-US" altLang="zh-CN" sz="2800" dirty="0">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b="1" dirty="0" smtClean="0">
                <a:solidFill>
                  <a:srgbClr val="FF0000"/>
                </a:solidFill>
                <a:latin typeface="Times New Roman" panose="02020603050405020304" pitchFamily="18" charset="0"/>
              </a:rPr>
              <a:t>颜色描述</a:t>
            </a:r>
            <a:endParaRPr kumimoji="1" lang="en-US" altLang="zh-CN" sz="2800" b="1" dirty="0">
              <a:solidFill>
                <a:srgbClr val="FF0000"/>
              </a:solidFill>
              <a:latin typeface="Times New Roman" panose="02020603050405020304" pitchFamily="18" charset="0"/>
            </a:endParaRPr>
          </a:p>
          <a:p>
            <a:pPr marL="457200" indent="-457200" algn="just">
              <a:lnSpc>
                <a:spcPct val="150000"/>
              </a:lnSpc>
              <a:buClr>
                <a:srgbClr val="0070C0"/>
              </a:buClr>
              <a:buFont typeface="Wingdings" panose="05000000000000000000" pitchFamily="2" charset="2"/>
              <a:buChar char="p"/>
            </a:pPr>
            <a:r>
              <a:rPr kumimoji="1" lang="zh-CN" altLang="en-US" sz="2800" dirty="0" smtClean="0">
                <a:latin typeface="Times New Roman" panose="02020603050405020304" pitchFamily="18" charset="0"/>
              </a:rPr>
              <a:t>光学</a:t>
            </a:r>
            <a:r>
              <a:rPr kumimoji="1" lang="zh-CN" altLang="en-US" sz="2800" dirty="0">
                <a:latin typeface="Times New Roman" panose="02020603050405020304" pitchFamily="18" charset="0"/>
              </a:rPr>
              <a:t>基础</a:t>
            </a:r>
            <a:endParaRPr kumimoji="1" lang="en-US" altLang="zh-CN" sz="2800" dirty="0" smtClean="0">
              <a:latin typeface="Times New Roman" panose="02020603050405020304" pitchFamily="18" charset="0"/>
            </a:endParaRPr>
          </a:p>
        </p:txBody>
      </p:sp>
    </p:spTree>
    <p:extLst>
      <p:ext uri="{BB962C8B-B14F-4D97-AF65-F5344CB8AC3E}">
        <p14:creationId xmlns:p14="http://schemas.microsoft.com/office/powerpoint/2010/main" val="18141454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97031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从</a:t>
            </a:r>
            <a:r>
              <a:rPr lang="zh-CN" altLang="en-US" sz="2800" dirty="0"/>
              <a:t>视点出发通过该像素中心向场景发出一条光线</a:t>
            </a:r>
            <a:r>
              <a:rPr lang="en-US" altLang="zh-CN" sz="2800" dirty="0"/>
              <a:t>R</a:t>
            </a:r>
            <a:r>
              <a:rPr lang="zh-CN" altLang="en-US" sz="2800" dirty="0"/>
              <a:t>，并求出</a:t>
            </a:r>
            <a:r>
              <a:rPr lang="en-US" altLang="zh-CN" sz="2800" dirty="0"/>
              <a:t>R</a:t>
            </a:r>
            <a:r>
              <a:rPr lang="zh-CN" altLang="en-US" sz="2800" dirty="0"/>
              <a:t>与场景中物体的全部交点；获得离视点最近交点</a:t>
            </a:r>
            <a:r>
              <a:rPr lang="en-US" altLang="en-US" sz="2800" dirty="0"/>
              <a:t>P</a:t>
            </a:r>
            <a:r>
              <a:rPr lang="zh-CN" altLang="en-US" sz="2800" dirty="0"/>
              <a:t>；并依据局部光照明模型计算</a:t>
            </a:r>
            <a:r>
              <a:rPr lang="en-US" altLang="zh-CN" sz="2800" dirty="0"/>
              <a:t>P</a:t>
            </a:r>
            <a:r>
              <a:rPr lang="zh-CN" altLang="en-US" sz="2800" dirty="0"/>
              <a:t>处颜色值</a:t>
            </a:r>
            <a:r>
              <a:rPr lang="en-US" altLang="en-US" sz="2800" dirty="0" err="1"/>
              <a:t>I</a:t>
            </a:r>
            <a:r>
              <a:rPr lang="en-US" altLang="zh-CN" sz="2800" baseline="-25000" dirty="0" err="1"/>
              <a:t>local</a:t>
            </a:r>
            <a:r>
              <a:rPr lang="en-US" altLang="en-US" sz="2800" dirty="0"/>
              <a:t> (</a:t>
            </a:r>
            <a:r>
              <a:rPr lang="zh-CN" altLang="en-US" sz="2800" dirty="0"/>
              <a:t>光线投射</a:t>
            </a:r>
            <a:r>
              <a:rPr lang="en-US" altLang="zh-CN" sz="2800" dirty="0"/>
              <a:t>)</a:t>
            </a:r>
            <a:r>
              <a:rPr lang="zh-CN" altLang="en-US" sz="2800" dirty="0" smtClean="0"/>
              <a:t>；</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在</a:t>
            </a:r>
            <a:r>
              <a:rPr lang="en-US" altLang="zh-CN" sz="2800" dirty="0"/>
              <a:t>P</a:t>
            </a:r>
            <a:r>
              <a:rPr lang="zh-CN" altLang="en-US" sz="2800" dirty="0"/>
              <a:t>处沿着</a:t>
            </a:r>
            <a:r>
              <a:rPr lang="en-US" altLang="zh-CN" sz="2800" dirty="0"/>
              <a:t>R</a:t>
            </a:r>
            <a:r>
              <a:rPr lang="zh-CN" altLang="en-US" sz="2800" dirty="0"/>
              <a:t>镜面反射方向和透射方向各衍生一条光线，若点</a:t>
            </a:r>
            <a:r>
              <a:rPr lang="en-US" altLang="en-US" sz="2800" dirty="0"/>
              <a:t>P</a:t>
            </a:r>
            <a:r>
              <a:rPr lang="zh-CN" altLang="en-US" sz="2800" dirty="0"/>
              <a:t>所在表面非镜面或不透明体，则无需衍生出相应</a:t>
            </a:r>
            <a:r>
              <a:rPr lang="zh-CN" altLang="en-US" sz="2800" dirty="0" smtClean="0"/>
              <a:t>光线</a:t>
            </a:r>
            <a:endParaRPr lang="en-US" altLang="zh-CN" sz="2800" dirty="0" smtClean="0"/>
          </a:p>
        </p:txBody>
      </p:sp>
    </p:spTree>
    <p:extLst>
      <p:ext uri="{BB962C8B-B14F-4D97-AF65-F5344CB8AC3E}">
        <p14:creationId xmlns:p14="http://schemas.microsoft.com/office/powerpoint/2010/main" val="32189474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分别</a:t>
            </a:r>
            <a:r>
              <a:rPr lang="zh-CN" altLang="en-US" sz="2800" dirty="0"/>
              <a:t>对衍生出的光线递归地执行前面步骤，计算来自镜面反射方向和透射方向上周围环境对点</a:t>
            </a:r>
            <a:r>
              <a:rPr lang="en-US" altLang="en-US" sz="2800" dirty="0"/>
              <a:t>P</a:t>
            </a:r>
            <a:r>
              <a:rPr lang="zh-CN" altLang="en-US" sz="2800" dirty="0"/>
              <a:t>光亮度的贡献</a:t>
            </a:r>
            <a:r>
              <a:rPr lang="en-US" altLang="en-US" sz="2800" dirty="0"/>
              <a:t>Is</a:t>
            </a:r>
            <a:r>
              <a:rPr lang="zh-CN" altLang="en-US" sz="2800" dirty="0"/>
              <a:t>和</a:t>
            </a:r>
            <a:r>
              <a:rPr lang="en-US" altLang="en-US" sz="2800" dirty="0" smtClean="0"/>
              <a:t>It</a:t>
            </a:r>
            <a:endParaRPr lang="en-US" altLang="en-US" sz="2800" dirty="0"/>
          </a:p>
          <a:p>
            <a:pPr marL="914400" lvl="1" indent="-457200" algn="just">
              <a:lnSpc>
                <a:spcPct val="150000"/>
              </a:lnSpc>
              <a:buClr>
                <a:srgbClr val="0070C0"/>
              </a:buClr>
              <a:buFont typeface="Wingdings" panose="05000000000000000000" pitchFamily="2" charset="2"/>
              <a:buChar char="n"/>
            </a:pPr>
            <a:r>
              <a:rPr lang="zh-CN" altLang="en-US" sz="2800" dirty="0" smtClean="0"/>
              <a:t>依据</a:t>
            </a:r>
            <a:r>
              <a:rPr lang="en-US" altLang="en-US" sz="2800" dirty="0" err="1"/>
              <a:t>Whitted</a:t>
            </a:r>
            <a:r>
              <a:rPr lang="zh-CN" altLang="en-US" sz="2800" dirty="0"/>
              <a:t>光照明模型即可计算出点</a:t>
            </a:r>
            <a:r>
              <a:rPr lang="en-US" altLang="en-US" sz="2800" dirty="0"/>
              <a:t>P</a:t>
            </a:r>
            <a:r>
              <a:rPr lang="zh-CN" altLang="en-US" sz="2800" dirty="0"/>
              <a:t>处的光亮度，并将计算出的光亮度赋给该像素</a:t>
            </a:r>
            <a:endParaRPr lang="en-US" altLang="zh-CN" sz="2800" dirty="0"/>
          </a:p>
        </p:txBody>
      </p:sp>
    </p:spTree>
    <p:extLst>
      <p:ext uri="{BB962C8B-B14F-4D97-AF65-F5344CB8AC3E}">
        <p14:creationId xmlns:p14="http://schemas.microsoft.com/office/powerpoint/2010/main" val="17496853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18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a:t>
            </a:r>
            <a:endParaRPr lang="en-US" altLang="zh-CN" sz="2800" dirty="0" smtClean="0"/>
          </a:p>
        </p:txBody>
      </p:sp>
      <p:graphicFrame>
        <p:nvGraphicFramePr>
          <p:cNvPr id="11" name="对象 2"/>
          <p:cNvGraphicFramePr>
            <a:graphicFrameLocks noChangeAspect="1"/>
          </p:cNvGraphicFramePr>
          <p:nvPr>
            <p:extLst>
              <p:ext uri="{D42A27DB-BD31-4B8C-83A1-F6EECF244321}">
                <p14:modId xmlns:p14="http://schemas.microsoft.com/office/powerpoint/2010/main" val="545991511"/>
              </p:ext>
            </p:extLst>
          </p:nvPr>
        </p:nvGraphicFramePr>
        <p:xfrm>
          <a:off x="2726788" y="2345386"/>
          <a:ext cx="8002587" cy="3097213"/>
        </p:xfrm>
        <a:graphic>
          <a:graphicData uri="http://schemas.openxmlformats.org/presentationml/2006/ole">
            <mc:AlternateContent xmlns:mc="http://schemas.openxmlformats.org/markup-compatibility/2006">
              <mc:Choice xmlns:v="urn:schemas-microsoft-com:vml" Requires="v">
                <p:oleObj spid="_x0000_s149565" name="Visio" r:id="rId4" imgW="6619951" imgH="2567940" progId="Visio.Drawing.11">
                  <p:embed/>
                </p:oleObj>
              </mc:Choice>
              <mc:Fallback>
                <p:oleObj name="Visio" r:id="rId4" imgW="6619951" imgH="2567940" progId="Visio.Drawing.11">
                  <p:embed/>
                  <p:pic>
                    <p:nvPicPr>
                      <p:cNvPr id="65556"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6788" y="2345386"/>
                        <a:ext cx="8002587"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770383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06"/>
          <p:cNvGrpSpPr/>
          <p:nvPr/>
        </p:nvGrpSpPr>
        <p:grpSpPr>
          <a:xfrm>
            <a:off x="2614764" y="2200495"/>
            <a:ext cx="2485817" cy="2506125"/>
            <a:chOff x="2614764" y="2200495"/>
            <a:chExt cx="2485817" cy="2506125"/>
          </a:xfrm>
        </p:grpSpPr>
        <p:sp>
          <p:nvSpPr>
            <p:cNvPr id="49" name="椭圆 48"/>
            <p:cNvSpPr/>
            <p:nvPr/>
          </p:nvSpPr>
          <p:spPr>
            <a:xfrm>
              <a:off x="3356765" y="2200495"/>
              <a:ext cx="1281909" cy="1190625"/>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3553326" y="4224969"/>
              <a:ext cx="492443" cy="369332"/>
            </a:xfrm>
            <a:prstGeom prst="rect">
              <a:avLst/>
            </a:prstGeom>
            <a:noFill/>
          </p:spPr>
          <p:txBody>
            <a:bodyPr wrap="none" rtlCol="0">
              <a:spAutoFit/>
            </a:bodyPr>
            <a:lstStyle/>
            <a:p>
              <a:r>
                <a:rPr lang="en-US" altLang="zh-CN" dirty="0" smtClean="0"/>
                <a:t>O1</a:t>
              </a:r>
              <a:endParaRPr lang="zh-CN" altLang="en-US" dirty="0"/>
            </a:p>
          </p:txBody>
        </p:sp>
        <p:sp>
          <p:nvSpPr>
            <p:cNvPr id="57" name="文本框 56"/>
            <p:cNvSpPr txBox="1"/>
            <p:nvPr/>
          </p:nvSpPr>
          <p:spPr>
            <a:xfrm>
              <a:off x="4608138" y="2684070"/>
              <a:ext cx="492443" cy="369332"/>
            </a:xfrm>
            <a:prstGeom prst="rect">
              <a:avLst/>
            </a:prstGeom>
            <a:noFill/>
          </p:spPr>
          <p:txBody>
            <a:bodyPr wrap="none" rtlCol="0">
              <a:spAutoFit/>
            </a:bodyPr>
            <a:lstStyle/>
            <a:p>
              <a:r>
                <a:rPr lang="en-US" altLang="zh-CN" dirty="0" smtClean="0"/>
                <a:t>O2</a:t>
              </a:r>
              <a:endParaRPr lang="zh-CN" altLang="en-US" dirty="0"/>
            </a:p>
          </p:txBody>
        </p:sp>
        <p:sp>
          <p:nvSpPr>
            <p:cNvPr id="50" name="椭圆 49"/>
            <p:cNvSpPr/>
            <p:nvPr/>
          </p:nvSpPr>
          <p:spPr>
            <a:xfrm>
              <a:off x="2614764" y="3743319"/>
              <a:ext cx="1004336" cy="963301"/>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p:cNvGrpSpPr/>
          <p:nvPr/>
        </p:nvGrpSpPr>
        <p:grpSpPr>
          <a:xfrm>
            <a:off x="1296251" y="1675187"/>
            <a:ext cx="4291348" cy="4975726"/>
            <a:chOff x="1296251" y="1675187"/>
            <a:chExt cx="4291348" cy="4975726"/>
          </a:xfrm>
        </p:grpSpPr>
        <p:graphicFrame>
          <p:nvGraphicFramePr>
            <p:cNvPr id="12" name="对象 1"/>
            <p:cNvGraphicFramePr>
              <a:graphicFrameLocks noChangeAspect="1"/>
            </p:cNvGraphicFramePr>
            <p:nvPr>
              <p:extLst>
                <p:ext uri="{D42A27DB-BD31-4B8C-83A1-F6EECF244321}">
                  <p14:modId xmlns:p14="http://schemas.microsoft.com/office/powerpoint/2010/main" val="901536965"/>
                </p:ext>
              </p:extLst>
            </p:nvPr>
          </p:nvGraphicFramePr>
          <p:xfrm>
            <a:off x="1650599" y="1675187"/>
            <a:ext cx="3937000" cy="4975726"/>
          </p:xfrm>
          <a:graphic>
            <a:graphicData uri="http://schemas.openxmlformats.org/presentationml/2006/ole">
              <mc:AlternateContent xmlns:mc="http://schemas.openxmlformats.org/markup-compatibility/2006">
                <mc:Choice xmlns:v="urn:schemas-microsoft-com:vml" Requires="v">
                  <p:oleObj spid="_x0000_s150618" name="Picture" r:id="rId4" imgW="2802240" imgH="3747240" progId="Word.Picture.8">
                    <p:embed/>
                  </p:oleObj>
                </mc:Choice>
                <mc:Fallback>
                  <p:oleObj name="Picture" r:id="rId4" imgW="2802240" imgH="3747240" progId="Word.Picture.8">
                    <p:embed/>
                    <p:pic>
                      <p:nvPicPr>
                        <p:cNvPr id="66578" name="对象 1"/>
                        <p:cNvPicPr>
                          <a:picLocks noChangeAspect="1" noChangeArrowheads="1"/>
                        </p:cNvPicPr>
                        <p:nvPr/>
                      </p:nvPicPr>
                      <p:blipFill>
                        <a:blip r:embed="rId5"/>
                        <a:srcRect/>
                        <a:stretch>
                          <a:fillRect/>
                        </a:stretch>
                      </p:blipFill>
                      <p:spPr bwMode="auto">
                        <a:xfrm>
                          <a:off x="1650599" y="1675187"/>
                          <a:ext cx="3937000" cy="4975726"/>
                        </a:xfrm>
                        <a:prstGeom prst="rect">
                          <a:avLst/>
                        </a:prstGeom>
                        <a:noFill/>
                        <a:ln>
                          <a:noFill/>
                        </a:ln>
                      </p:spPr>
                    </p:pic>
                  </p:oleObj>
                </mc:Fallback>
              </mc:AlternateContent>
            </a:graphicData>
          </a:graphic>
        </p:graphicFrame>
        <p:cxnSp>
          <p:nvCxnSpPr>
            <p:cNvPr id="52" name="直接连接符 51"/>
            <p:cNvCxnSpPr/>
            <p:nvPr/>
          </p:nvCxnSpPr>
          <p:spPr>
            <a:xfrm>
              <a:off x="1959241" y="5467350"/>
              <a:ext cx="2857500" cy="0"/>
            </a:xfrm>
            <a:prstGeom prst="line">
              <a:avLst/>
            </a:prstGeom>
            <a:ln w="635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1296251" y="5282684"/>
              <a:ext cx="646331" cy="369332"/>
            </a:xfrm>
            <a:prstGeom prst="rect">
              <a:avLst/>
            </a:prstGeom>
            <a:noFill/>
          </p:spPr>
          <p:txBody>
            <a:bodyPr wrap="none" rtlCol="0">
              <a:spAutoFit/>
            </a:bodyPr>
            <a:lstStyle/>
            <a:p>
              <a:r>
                <a:rPr lang="zh-CN" altLang="en-US" dirty="0" smtClean="0"/>
                <a:t>屏幕</a:t>
              </a:r>
              <a:endParaRPr lang="zh-CN" altLang="en-US" dirty="0"/>
            </a:p>
          </p:txBody>
        </p:sp>
        <p:sp>
          <p:nvSpPr>
            <p:cNvPr id="54" name="文本框 53"/>
            <p:cNvSpPr txBox="1"/>
            <p:nvPr/>
          </p:nvSpPr>
          <p:spPr>
            <a:xfrm>
              <a:off x="2246893" y="6172488"/>
              <a:ext cx="646331" cy="369332"/>
            </a:xfrm>
            <a:prstGeom prst="rect">
              <a:avLst/>
            </a:prstGeom>
            <a:noFill/>
          </p:spPr>
          <p:txBody>
            <a:bodyPr wrap="none" rtlCol="0">
              <a:spAutoFit/>
            </a:bodyPr>
            <a:lstStyle/>
            <a:p>
              <a:r>
                <a:rPr lang="zh-CN" altLang="en-US" dirty="0" smtClean="0"/>
                <a:t>视点</a:t>
              </a:r>
              <a:endParaRPr lang="zh-CN" altLang="en-US" dirty="0"/>
            </a:p>
          </p:txBody>
        </p:sp>
      </p:grpSp>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661848"/>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a:t>
            </a:r>
            <a:endParaRPr lang="en-US" altLang="zh-CN" sz="2800" dirty="0" smtClean="0"/>
          </a:p>
        </p:txBody>
      </p:sp>
      <p:cxnSp>
        <p:nvCxnSpPr>
          <p:cNvPr id="5" name="直接箭头连接符 4"/>
          <p:cNvCxnSpPr/>
          <p:nvPr/>
        </p:nvCxnSpPr>
        <p:spPr>
          <a:xfrm flipH="1" flipV="1">
            <a:off x="2900413" y="4652211"/>
            <a:ext cx="84367" cy="1568743"/>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7828491" y="1831163"/>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ray</a:t>
            </a:r>
            <a:endParaRPr lang="zh-CN" altLang="en-US" dirty="0"/>
          </a:p>
        </p:txBody>
      </p:sp>
      <p:grpSp>
        <p:nvGrpSpPr>
          <p:cNvPr id="108" name="组合 107"/>
          <p:cNvGrpSpPr/>
          <p:nvPr/>
        </p:nvGrpSpPr>
        <p:grpSpPr>
          <a:xfrm>
            <a:off x="1854467" y="4552616"/>
            <a:ext cx="1045946" cy="455729"/>
            <a:chOff x="1854467" y="4552616"/>
            <a:chExt cx="1045946" cy="455729"/>
          </a:xfrm>
        </p:grpSpPr>
        <p:cxnSp>
          <p:nvCxnSpPr>
            <p:cNvPr id="15" name="直接箭头连接符 14"/>
            <p:cNvCxnSpPr/>
            <p:nvPr/>
          </p:nvCxnSpPr>
          <p:spPr>
            <a:xfrm flipH="1">
              <a:off x="1854467" y="4652212"/>
              <a:ext cx="1045946" cy="356133"/>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885656" y="4552616"/>
              <a:ext cx="389850" cy="369332"/>
            </a:xfrm>
            <a:prstGeom prst="rect">
              <a:avLst/>
            </a:prstGeom>
            <a:noFill/>
          </p:spPr>
          <p:txBody>
            <a:bodyPr wrap="none" rtlCol="0">
              <a:spAutoFit/>
            </a:bodyPr>
            <a:lstStyle/>
            <a:p>
              <a:r>
                <a:rPr lang="en-US" altLang="zh-CN" dirty="0" smtClean="0"/>
                <a:t>r1</a:t>
              </a:r>
              <a:endParaRPr lang="zh-CN" altLang="en-US" dirty="0"/>
            </a:p>
          </p:txBody>
        </p:sp>
      </p:grpSp>
      <p:grpSp>
        <p:nvGrpSpPr>
          <p:cNvPr id="110" name="组合 109"/>
          <p:cNvGrpSpPr/>
          <p:nvPr/>
        </p:nvGrpSpPr>
        <p:grpSpPr>
          <a:xfrm>
            <a:off x="2656646" y="3776560"/>
            <a:ext cx="377026" cy="877077"/>
            <a:chOff x="2656646" y="3776560"/>
            <a:chExt cx="377026" cy="877077"/>
          </a:xfrm>
        </p:grpSpPr>
        <p:cxnSp>
          <p:nvCxnSpPr>
            <p:cNvPr id="18" name="直接箭头连接符 17"/>
            <p:cNvCxnSpPr/>
            <p:nvPr/>
          </p:nvCxnSpPr>
          <p:spPr>
            <a:xfrm flipV="1">
              <a:off x="2900413" y="3776560"/>
              <a:ext cx="121920" cy="877077"/>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2656646" y="3834359"/>
              <a:ext cx="377026" cy="369332"/>
            </a:xfrm>
            <a:prstGeom prst="rect">
              <a:avLst/>
            </a:prstGeom>
            <a:noFill/>
          </p:spPr>
          <p:txBody>
            <a:bodyPr wrap="none" rtlCol="0">
              <a:spAutoFit/>
            </a:bodyPr>
            <a:lstStyle/>
            <a:p>
              <a:r>
                <a:rPr lang="en-US" altLang="zh-CN" dirty="0"/>
                <a:t>t</a:t>
              </a:r>
              <a:r>
                <a:rPr lang="en-US" altLang="zh-CN" dirty="0" smtClean="0"/>
                <a:t>1</a:t>
              </a:r>
              <a:endParaRPr lang="zh-CN" altLang="en-US" dirty="0"/>
            </a:p>
          </p:txBody>
        </p:sp>
      </p:grpSp>
      <p:grpSp>
        <p:nvGrpSpPr>
          <p:cNvPr id="112" name="组合 111"/>
          <p:cNvGrpSpPr/>
          <p:nvPr/>
        </p:nvGrpSpPr>
        <p:grpSpPr>
          <a:xfrm>
            <a:off x="3022333" y="3776560"/>
            <a:ext cx="555489" cy="772981"/>
            <a:chOff x="3022333" y="3776560"/>
            <a:chExt cx="555489" cy="772981"/>
          </a:xfrm>
        </p:grpSpPr>
        <p:cxnSp>
          <p:nvCxnSpPr>
            <p:cNvPr id="21" name="直接箭头连接符 20"/>
            <p:cNvCxnSpPr/>
            <p:nvPr/>
          </p:nvCxnSpPr>
          <p:spPr>
            <a:xfrm>
              <a:off x="3022333" y="3776560"/>
              <a:ext cx="465221" cy="772981"/>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3187972" y="3888453"/>
              <a:ext cx="389850" cy="369332"/>
            </a:xfrm>
            <a:prstGeom prst="rect">
              <a:avLst/>
            </a:prstGeom>
            <a:noFill/>
          </p:spPr>
          <p:txBody>
            <a:bodyPr wrap="none" rtlCol="0">
              <a:spAutoFit/>
            </a:bodyPr>
            <a:lstStyle/>
            <a:p>
              <a:r>
                <a:rPr lang="en-US" altLang="zh-CN" dirty="0" smtClean="0"/>
                <a:t>r2</a:t>
              </a:r>
              <a:endParaRPr lang="zh-CN" altLang="en-US" dirty="0"/>
            </a:p>
          </p:txBody>
        </p:sp>
      </p:grpSp>
      <p:grpSp>
        <p:nvGrpSpPr>
          <p:cNvPr id="114" name="组合 113"/>
          <p:cNvGrpSpPr/>
          <p:nvPr/>
        </p:nvGrpSpPr>
        <p:grpSpPr>
          <a:xfrm>
            <a:off x="2817759" y="3070459"/>
            <a:ext cx="612372" cy="705051"/>
            <a:chOff x="2817759" y="3070459"/>
            <a:chExt cx="612372" cy="705051"/>
          </a:xfrm>
        </p:grpSpPr>
        <p:cxnSp>
          <p:nvCxnSpPr>
            <p:cNvPr id="30" name="直接箭头连接符 29"/>
            <p:cNvCxnSpPr/>
            <p:nvPr/>
          </p:nvCxnSpPr>
          <p:spPr>
            <a:xfrm flipV="1">
              <a:off x="3022333" y="3070459"/>
              <a:ext cx="407798" cy="705051"/>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817759" y="3268085"/>
              <a:ext cx="377026" cy="369332"/>
            </a:xfrm>
            <a:prstGeom prst="rect">
              <a:avLst/>
            </a:prstGeom>
            <a:noFill/>
          </p:spPr>
          <p:txBody>
            <a:bodyPr wrap="none" rtlCol="0">
              <a:spAutoFit/>
            </a:bodyPr>
            <a:lstStyle/>
            <a:p>
              <a:r>
                <a:rPr lang="en-US" altLang="zh-CN" dirty="0" smtClean="0"/>
                <a:t>t2</a:t>
              </a:r>
              <a:endParaRPr lang="zh-CN" altLang="en-US" dirty="0"/>
            </a:p>
          </p:txBody>
        </p:sp>
      </p:grpSp>
      <p:grpSp>
        <p:nvGrpSpPr>
          <p:cNvPr id="116" name="组合 115"/>
          <p:cNvGrpSpPr/>
          <p:nvPr/>
        </p:nvGrpSpPr>
        <p:grpSpPr>
          <a:xfrm>
            <a:off x="2165572" y="4020789"/>
            <a:ext cx="1321982" cy="510799"/>
            <a:chOff x="2165572" y="4020789"/>
            <a:chExt cx="1321982" cy="510799"/>
          </a:xfrm>
        </p:grpSpPr>
        <p:cxnSp>
          <p:nvCxnSpPr>
            <p:cNvPr id="25" name="直接箭头连接符 24"/>
            <p:cNvCxnSpPr/>
            <p:nvPr/>
          </p:nvCxnSpPr>
          <p:spPr>
            <a:xfrm flipH="1" flipV="1">
              <a:off x="2630905" y="4215098"/>
              <a:ext cx="856649" cy="316490"/>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2165572" y="4020789"/>
              <a:ext cx="518091" cy="369332"/>
            </a:xfrm>
            <a:prstGeom prst="rect">
              <a:avLst/>
            </a:prstGeom>
            <a:noFill/>
          </p:spPr>
          <p:txBody>
            <a:bodyPr wrap="none" rtlCol="0">
              <a:spAutoFit/>
            </a:bodyPr>
            <a:lstStyle/>
            <a:p>
              <a:r>
                <a:rPr lang="en-US" altLang="zh-CN" dirty="0" smtClean="0"/>
                <a:t>r31</a:t>
              </a:r>
              <a:endParaRPr lang="zh-CN" altLang="en-US" dirty="0"/>
            </a:p>
          </p:txBody>
        </p:sp>
      </p:grpSp>
      <p:grpSp>
        <p:nvGrpSpPr>
          <p:cNvPr id="118" name="组合 117"/>
          <p:cNvGrpSpPr/>
          <p:nvPr/>
        </p:nvGrpSpPr>
        <p:grpSpPr>
          <a:xfrm>
            <a:off x="3487554" y="4547440"/>
            <a:ext cx="662673" cy="690408"/>
            <a:chOff x="3487554" y="4547440"/>
            <a:chExt cx="662673" cy="690408"/>
          </a:xfrm>
        </p:grpSpPr>
        <p:cxnSp>
          <p:nvCxnSpPr>
            <p:cNvPr id="27" name="直接箭头连接符 26"/>
            <p:cNvCxnSpPr/>
            <p:nvPr/>
          </p:nvCxnSpPr>
          <p:spPr>
            <a:xfrm>
              <a:off x="3487554" y="4547440"/>
              <a:ext cx="131545" cy="622530"/>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3632136" y="4868516"/>
              <a:ext cx="518091" cy="369332"/>
            </a:xfrm>
            <a:prstGeom prst="rect">
              <a:avLst/>
            </a:prstGeom>
            <a:noFill/>
          </p:spPr>
          <p:txBody>
            <a:bodyPr wrap="none" rtlCol="0">
              <a:spAutoFit/>
            </a:bodyPr>
            <a:lstStyle/>
            <a:p>
              <a:r>
                <a:rPr lang="en-US" altLang="zh-CN" dirty="0" smtClean="0"/>
                <a:t>t31</a:t>
              </a:r>
              <a:endParaRPr lang="zh-CN" altLang="en-US" dirty="0"/>
            </a:p>
          </p:txBody>
        </p:sp>
      </p:grpSp>
      <p:grpSp>
        <p:nvGrpSpPr>
          <p:cNvPr id="122" name="组合 121"/>
          <p:cNvGrpSpPr/>
          <p:nvPr/>
        </p:nvGrpSpPr>
        <p:grpSpPr>
          <a:xfrm>
            <a:off x="2466689" y="2771464"/>
            <a:ext cx="956051" cy="414880"/>
            <a:chOff x="2466689" y="2771464"/>
            <a:chExt cx="956051" cy="414880"/>
          </a:xfrm>
        </p:grpSpPr>
        <p:cxnSp>
          <p:nvCxnSpPr>
            <p:cNvPr id="33" name="直接箭头连接符 32"/>
            <p:cNvCxnSpPr/>
            <p:nvPr/>
          </p:nvCxnSpPr>
          <p:spPr>
            <a:xfrm flipH="1">
              <a:off x="2557112" y="3070459"/>
              <a:ext cx="865628" cy="115885"/>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2466689" y="2771464"/>
              <a:ext cx="518091" cy="369332"/>
            </a:xfrm>
            <a:prstGeom prst="rect">
              <a:avLst/>
            </a:prstGeom>
            <a:noFill/>
          </p:spPr>
          <p:txBody>
            <a:bodyPr wrap="none" rtlCol="0">
              <a:spAutoFit/>
            </a:bodyPr>
            <a:lstStyle/>
            <a:p>
              <a:r>
                <a:rPr lang="en-US" altLang="zh-CN" dirty="0" smtClean="0"/>
                <a:t>r32</a:t>
              </a:r>
              <a:endParaRPr lang="zh-CN" altLang="en-US" dirty="0"/>
            </a:p>
          </p:txBody>
        </p:sp>
      </p:grpSp>
      <p:grpSp>
        <p:nvGrpSpPr>
          <p:cNvPr id="120" name="组合 119"/>
          <p:cNvGrpSpPr/>
          <p:nvPr/>
        </p:nvGrpSpPr>
        <p:grpSpPr>
          <a:xfrm>
            <a:off x="3352242" y="2258728"/>
            <a:ext cx="902559" cy="788973"/>
            <a:chOff x="3352242" y="2258728"/>
            <a:chExt cx="902559" cy="788973"/>
          </a:xfrm>
        </p:grpSpPr>
        <p:cxnSp>
          <p:nvCxnSpPr>
            <p:cNvPr id="35" name="直接箭头连接符 34"/>
            <p:cNvCxnSpPr/>
            <p:nvPr/>
          </p:nvCxnSpPr>
          <p:spPr>
            <a:xfrm flipV="1">
              <a:off x="3430131" y="2258728"/>
              <a:ext cx="824670" cy="788973"/>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3352242" y="2639154"/>
              <a:ext cx="505267" cy="369332"/>
            </a:xfrm>
            <a:prstGeom prst="rect">
              <a:avLst/>
            </a:prstGeom>
            <a:noFill/>
          </p:spPr>
          <p:txBody>
            <a:bodyPr wrap="none" rtlCol="0">
              <a:spAutoFit/>
            </a:bodyPr>
            <a:lstStyle/>
            <a:p>
              <a:r>
                <a:rPr lang="en-US" altLang="zh-CN" dirty="0" smtClean="0"/>
                <a:t>t32</a:t>
              </a:r>
              <a:endParaRPr lang="zh-CN" altLang="en-US" dirty="0"/>
            </a:p>
          </p:txBody>
        </p:sp>
      </p:grpSp>
      <p:grpSp>
        <p:nvGrpSpPr>
          <p:cNvPr id="124" name="组合 123"/>
          <p:cNvGrpSpPr/>
          <p:nvPr/>
        </p:nvGrpSpPr>
        <p:grpSpPr>
          <a:xfrm>
            <a:off x="4050227" y="2258728"/>
            <a:ext cx="469861" cy="1106906"/>
            <a:chOff x="4050227" y="2258728"/>
            <a:chExt cx="469861" cy="1106906"/>
          </a:xfrm>
        </p:grpSpPr>
        <p:cxnSp>
          <p:nvCxnSpPr>
            <p:cNvPr id="37" name="直接箭头连接符 36"/>
            <p:cNvCxnSpPr/>
            <p:nvPr/>
          </p:nvCxnSpPr>
          <p:spPr>
            <a:xfrm flipH="1">
              <a:off x="4050227" y="2258728"/>
              <a:ext cx="204574" cy="1106906"/>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4130238" y="2621539"/>
              <a:ext cx="389850" cy="369332"/>
            </a:xfrm>
            <a:prstGeom prst="rect">
              <a:avLst/>
            </a:prstGeom>
            <a:noFill/>
          </p:spPr>
          <p:txBody>
            <a:bodyPr wrap="none" rtlCol="0">
              <a:spAutoFit/>
            </a:bodyPr>
            <a:lstStyle/>
            <a:p>
              <a:r>
                <a:rPr lang="en-US" altLang="zh-CN" dirty="0" smtClean="0"/>
                <a:t>r4</a:t>
              </a:r>
              <a:endParaRPr lang="zh-CN" altLang="en-US" dirty="0"/>
            </a:p>
          </p:txBody>
        </p:sp>
      </p:grpSp>
      <p:grpSp>
        <p:nvGrpSpPr>
          <p:cNvPr id="126" name="组合 125"/>
          <p:cNvGrpSpPr/>
          <p:nvPr/>
        </p:nvGrpSpPr>
        <p:grpSpPr>
          <a:xfrm>
            <a:off x="4254801" y="1676562"/>
            <a:ext cx="984551" cy="603809"/>
            <a:chOff x="4254801" y="1676562"/>
            <a:chExt cx="984551" cy="603809"/>
          </a:xfrm>
        </p:grpSpPr>
        <p:cxnSp>
          <p:nvCxnSpPr>
            <p:cNvPr id="40" name="直接箭头连接符 39"/>
            <p:cNvCxnSpPr/>
            <p:nvPr/>
          </p:nvCxnSpPr>
          <p:spPr>
            <a:xfrm flipV="1">
              <a:off x="4254801" y="1915427"/>
              <a:ext cx="984551" cy="364944"/>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4608138" y="1676562"/>
              <a:ext cx="377026" cy="369332"/>
            </a:xfrm>
            <a:prstGeom prst="rect">
              <a:avLst/>
            </a:prstGeom>
            <a:noFill/>
          </p:spPr>
          <p:txBody>
            <a:bodyPr wrap="none" rtlCol="0">
              <a:spAutoFit/>
            </a:bodyPr>
            <a:lstStyle/>
            <a:p>
              <a:r>
                <a:rPr lang="en-US" altLang="zh-CN" dirty="0" smtClean="0"/>
                <a:t>t4</a:t>
              </a:r>
              <a:endParaRPr lang="zh-CN" altLang="en-US" dirty="0"/>
            </a:p>
          </p:txBody>
        </p:sp>
      </p:grpSp>
      <p:grpSp>
        <p:nvGrpSpPr>
          <p:cNvPr id="128" name="组合 127"/>
          <p:cNvGrpSpPr/>
          <p:nvPr/>
        </p:nvGrpSpPr>
        <p:grpSpPr>
          <a:xfrm>
            <a:off x="3391940" y="2021111"/>
            <a:ext cx="658287" cy="1344524"/>
            <a:chOff x="3391940" y="2021111"/>
            <a:chExt cx="658287" cy="1344524"/>
          </a:xfrm>
        </p:grpSpPr>
        <p:cxnSp>
          <p:nvCxnSpPr>
            <p:cNvPr id="42" name="直接箭头连接符 41"/>
            <p:cNvCxnSpPr/>
            <p:nvPr/>
          </p:nvCxnSpPr>
          <p:spPr>
            <a:xfrm flipH="1" flipV="1">
              <a:off x="3619099" y="2316480"/>
              <a:ext cx="431128" cy="1049155"/>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3391940" y="2021111"/>
              <a:ext cx="389850" cy="369332"/>
            </a:xfrm>
            <a:prstGeom prst="rect">
              <a:avLst/>
            </a:prstGeom>
            <a:noFill/>
          </p:spPr>
          <p:txBody>
            <a:bodyPr wrap="none" rtlCol="0">
              <a:spAutoFit/>
            </a:bodyPr>
            <a:lstStyle/>
            <a:p>
              <a:r>
                <a:rPr lang="en-US" altLang="zh-CN" dirty="0" smtClean="0"/>
                <a:t>r5</a:t>
              </a:r>
              <a:endParaRPr lang="zh-CN" altLang="en-US" dirty="0"/>
            </a:p>
          </p:txBody>
        </p:sp>
      </p:grpSp>
      <p:grpSp>
        <p:nvGrpSpPr>
          <p:cNvPr id="130" name="组合 129"/>
          <p:cNvGrpSpPr/>
          <p:nvPr/>
        </p:nvGrpSpPr>
        <p:grpSpPr>
          <a:xfrm>
            <a:off x="3619099" y="3371409"/>
            <a:ext cx="599829" cy="744995"/>
            <a:chOff x="3619099" y="3371409"/>
            <a:chExt cx="599829" cy="744995"/>
          </a:xfrm>
        </p:grpSpPr>
        <p:cxnSp>
          <p:nvCxnSpPr>
            <p:cNvPr id="45" name="直接箭头连接符 44"/>
            <p:cNvCxnSpPr/>
            <p:nvPr/>
          </p:nvCxnSpPr>
          <p:spPr>
            <a:xfrm flipH="1">
              <a:off x="3619099" y="3371409"/>
              <a:ext cx="431128" cy="744995"/>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3841902" y="3563247"/>
              <a:ext cx="377026" cy="369332"/>
            </a:xfrm>
            <a:prstGeom prst="rect">
              <a:avLst/>
            </a:prstGeom>
            <a:noFill/>
          </p:spPr>
          <p:txBody>
            <a:bodyPr wrap="none" rtlCol="0">
              <a:spAutoFit/>
            </a:bodyPr>
            <a:lstStyle/>
            <a:p>
              <a:r>
                <a:rPr lang="en-US" altLang="zh-CN" dirty="0" smtClean="0"/>
                <a:t>t5</a:t>
              </a:r>
              <a:endParaRPr lang="zh-CN" altLang="en-US" dirty="0"/>
            </a:p>
          </p:txBody>
        </p:sp>
      </p:grpSp>
      <p:grpSp>
        <p:nvGrpSpPr>
          <p:cNvPr id="109" name="组合 108"/>
          <p:cNvGrpSpPr/>
          <p:nvPr/>
        </p:nvGrpSpPr>
        <p:grpSpPr>
          <a:xfrm>
            <a:off x="7244168" y="2181222"/>
            <a:ext cx="921371" cy="651345"/>
            <a:chOff x="7244168" y="2181222"/>
            <a:chExt cx="921371" cy="651345"/>
          </a:xfrm>
        </p:grpSpPr>
        <p:sp>
          <p:nvSpPr>
            <p:cNvPr id="58" name="文本框 57"/>
            <p:cNvSpPr txBox="1"/>
            <p:nvPr/>
          </p:nvSpPr>
          <p:spPr>
            <a:xfrm>
              <a:off x="7244168" y="2463235"/>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r1</a:t>
              </a:r>
              <a:endParaRPr lang="zh-CN" altLang="en-US" dirty="0"/>
            </a:p>
          </p:txBody>
        </p:sp>
        <p:cxnSp>
          <p:nvCxnSpPr>
            <p:cNvPr id="83" name="直接连接符 82"/>
            <p:cNvCxnSpPr/>
            <p:nvPr/>
          </p:nvCxnSpPr>
          <p:spPr>
            <a:xfrm flipH="1">
              <a:off x="7725687" y="2181222"/>
              <a:ext cx="439852" cy="282013"/>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7725687" y="2856404"/>
            <a:ext cx="1046163" cy="695623"/>
            <a:chOff x="7725687" y="2856404"/>
            <a:chExt cx="1046163" cy="695623"/>
          </a:xfrm>
        </p:grpSpPr>
        <p:sp>
          <p:nvSpPr>
            <p:cNvPr id="72" name="文本框 71"/>
            <p:cNvSpPr txBox="1"/>
            <p:nvPr/>
          </p:nvSpPr>
          <p:spPr>
            <a:xfrm>
              <a:off x="7725687" y="3182695"/>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r2</a:t>
              </a:r>
              <a:endParaRPr lang="zh-CN" altLang="en-US" dirty="0"/>
            </a:p>
          </p:txBody>
        </p:sp>
        <p:cxnSp>
          <p:nvCxnSpPr>
            <p:cNvPr id="85" name="直接连接符 84"/>
            <p:cNvCxnSpPr/>
            <p:nvPr/>
          </p:nvCxnSpPr>
          <p:spPr>
            <a:xfrm flipH="1">
              <a:off x="8165539" y="2856404"/>
              <a:ext cx="606311" cy="338974"/>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7135028" y="3552880"/>
            <a:ext cx="920464" cy="718607"/>
            <a:chOff x="7135028" y="3552880"/>
            <a:chExt cx="920464" cy="718607"/>
          </a:xfrm>
        </p:grpSpPr>
        <p:sp>
          <p:nvSpPr>
            <p:cNvPr id="74" name="文本框 73"/>
            <p:cNvSpPr txBox="1"/>
            <p:nvPr/>
          </p:nvSpPr>
          <p:spPr>
            <a:xfrm>
              <a:off x="7135028" y="3902155"/>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r31</a:t>
              </a:r>
              <a:endParaRPr lang="zh-CN" altLang="en-US" dirty="0"/>
            </a:p>
          </p:txBody>
        </p:sp>
        <p:cxnSp>
          <p:nvCxnSpPr>
            <p:cNvPr id="87" name="直接连接符 86"/>
            <p:cNvCxnSpPr>
              <a:endCxn id="74" idx="0"/>
            </p:cNvCxnSpPr>
            <p:nvPr/>
          </p:nvCxnSpPr>
          <p:spPr>
            <a:xfrm flipH="1">
              <a:off x="7464833" y="3552880"/>
              <a:ext cx="590659" cy="349275"/>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1" name="组合 120"/>
          <p:cNvGrpSpPr/>
          <p:nvPr/>
        </p:nvGrpSpPr>
        <p:grpSpPr>
          <a:xfrm>
            <a:off x="8896422" y="3584330"/>
            <a:ext cx="679493" cy="683648"/>
            <a:chOff x="8896422" y="3584330"/>
            <a:chExt cx="679493" cy="683648"/>
          </a:xfrm>
        </p:grpSpPr>
        <p:sp>
          <p:nvSpPr>
            <p:cNvPr id="76" name="文本框 75"/>
            <p:cNvSpPr txBox="1"/>
            <p:nvPr/>
          </p:nvSpPr>
          <p:spPr>
            <a:xfrm>
              <a:off x="8896422" y="3898646"/>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r32</a:t>
              </a:r>
              <a:endParaRPr lang="zh-CN" altLang="en-US" dirty="0"/>
            </a:p>
          </p:txBody>
        </p:sp>
        <p:cxnSp>
          <p:nvCxnSpPr>
            <p:cNvPr id="89" name="直接连接符 88"/>
            <p:cNvCxnSpPr/>
            <p:nvPr/>
          </p:nvCxnSpPr>
          <p:spPr>
            <a:xfrm flipH="1">
              <a:off x="9136063" y="3584330"/>
              <a:ext cx="439852" cy="282013"/>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9207177" y="4267191"/>
            <a:ext cx="784523" cy="669422"/>
            <a:chOff x="9207177" y="4267191"/>
            <a:chExt cx="784523" cy="669422"/>
          </a:xfrm>
        </p:grpSpPr>
        <p:sp>
          <p:nvSpPr>
            <p:cNvPr id="78" name="文本框 77"/>
            <p:cNvSpPr txBox="1"/>
            <p:nvPr/>
          </p:nvSpPr>
          <p:spPr>
            <a:xfrm>
              <a:off x="9207177" y="4567281"/>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r4</a:t>
              </a:r>
              <a:endParaRPr lang="zh-CN" altLang="en-US" dirty="0"/>
            </a:p>
          </p:txBody>
        </p:sp>
        <p:cxnSp>
          <p:nvCxnSpPr>
            <p:cNvPr id="90" name="直接连接符 89"/>
            <p:cNvCxnSpPr/>
            <p:nvPr/>
          </p:nvCxnSpPr>
          <p:spPr>
            <a:xfrm flipH="1">
              <a:off x="9551848" y="4267191"/>
              <a:ext cx="439852" cy="282013"/>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8311235" y="4964424"/>
            <a:ext cx="1190738" cy="701265"/>
            <a:chOff x="8311235" y="4964424"/>
            <a:chExt cx="1190738" cy="701265"/>
          </a:xfrm>
        </p:grpSpPr>
        <p:sp>
          <p:nvSpPr>
            <p:cNvPr id="80" name="文本框 79"/>
            <p:cNvSpPr txBox="1"/>
            <p:nvPr/>
          </p:nvSpPr>
          <p:spPr>
            <a:xfrm>
              <a:off x="8311235" y="5296357"/>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r5</a:t>
              </a:r>
              <a:endParaRPr lang="zh-CN" altLang="en-US" dirty="0"/>
            </a:p>
          </p:txBody>
        </p:sp>
        <p:cxnSp>
          <p:nvCxnSpPr>
            <p:cNvPr id="91" name="直接连接符 90"/>
            <p:cNvCxnSpPr>
              <a:endCxn id="80" idx="0"/>
            </p:cNvCxnSpPr>
            <p:nvPr/>
          </p:nvCxnSpPr>
          <p:spPr>
            <a:xfrm flipH="1">
              <a:off x="8641040" y="4964424"/>
              <a:ext cx="860933" cy="331933"/>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31" name="组合 130"/>
          <p:cNvGrpSpPr/>
          <p:nvPr/>
        </p:nvGrpSpPr>
        <p:grpSpPr>
          <a:xfrm>
            <a:off x="9501973" y="4964424"/>
            <a:ext cx="1010639" cy="691740"/>
            <a:chOff x="9501973" y="4964424"/>
            <a:chExt cx="1010639" cy="691740"/>
          </a:xfrm>
        </p:grpSpPr>
        <p:sp>
          <p:nvSpPr>
            <p:cNvPr id="81" name="文本框 80"/>
            <p:cNvSpPr txBox="1"/>
            <p:nvPr/>
          </p:nvSpPr>
          <p:spPr>
            <a:xfrm>
              <a:off x="9853002" y="5286832"/>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t5</a:t>
              </a:r>
              <a:endParaRPr lang="zh-CN" altLang="en-US" dirty="0"/>
            </a:p>
          </p:txBody>
        </p:sp>
        <p:cxnSp>
          <p:nvCxnSpPr>
            <p:cNvPr id="94" name="直接连接符 93"/>
            <p:cNvCxnSpPr>
              <a:endCxn id="81" idx="0"/>
            </p:cNvCxnSpPr>
            <p:nvPr/>
          </p:nvCxnSpPr>
          <p:spPr>
            <a:xfrm>
              <a:off x="9501973" y="4964424"/>
              <a:ext cx="680834" cy="322408"/>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9986908" y="4278708"/>
            <a:ext cx="730659" cy="685716"/>
            <a:chOff x="9986908" y="4278708"/>
            <a:chExt cx="730659" cy="685716"/>
          </a:xfrm>
        </p:grpSpPr>
        <p:sp>
          <p:nvSpPr>
            <p:cNvPr id="79" name="文本框 78"/>
            <p:cNvSpPr txBox="1"/>
            <p:nvPr/>
          </p:nvSpPr>
          <p:spPr>
            <a:xfrm>
              <a:off x="10057957" y="4595092"/>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t4</a:t>
              </a:r>
              <a:endParaRPr lang="zh-CN" altLang="en-US" dirty="0"/>
            </a:p>
          </p:txBody>
        </p:sp>
        <p:cxnSp>
          <p:nvCxnSpPr>
            <p:cNvPr id="97" name="直接连接符 96"/>
            <p:cNvCxnSpPr>
              <a:endCxn id="79" idx="0"/>
            </p:cNvCxnSpPr>
            <p:nvPr/>
          </p:nvCxnSpPr>
          <p:spPr>
            <a:xfrm>
              <a:off x="9986908" y="4278708"/>
              <a:ext cx="400854" cy="316384"/>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9690869" y="3583232"/>
            <a:ext cx="696893" cy="659350"/>
            <a:chOff x="9690869" y="3583232"/>
            <a:chExt cx="696893" cy="659350"/>
          </a:xfrm>
        </p:grpSpPr>
        <p:sp>
          <p:nvSpPr>
            <p:cNvPr id="77" name="文本框 76"/>
            <p:cNvSpPr txBox="1"/>
            <p:nvPr/>
          </p:nvSpPr>
          <p:spPr>
            <a:xfrm>
              <a:off x="9728152" y="3873250"/>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t32</a:t>
              </a:r>
              <a:endParaRPr lang="zh-CN" altLang="en-US" dirty="0"/>
            </a:p>
          </p:txBody>
        </p:sp>
        <p:cxnSp>
          <p:nvCxnSpPr>
            <p:cNvPr id="99" name="直接连接符 98"/>
            <p:cNvCxnSpPr>
              <a:endCxn id="77" idx="0"/>
            </p:cNvCxnSpPr>
            <p:nvPr/>
          </p:nvCxnSpPr>
          <p:spPr>
            <a:xfrm>
              <a:off x="9690869" y="3583232"/>
              <a:ext cx="367088" cy="290018"/>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8047501" y="3592430"/>
            <a:ext cx="659610" cy="682566"/>
            <a:chOff x="8047501" y="3592430"/>
            <a:chExt cx="659610" cy="682566"/>
          </a:xfrm>
        </p:grpSpPr>
        <p:sp>
          <p:nvSpPr>
            <p:cNvPr id="75" name="文本框 74"/>
            <p:cNvSpPr txBox="1"/>
            <p:nvPr/>
          </p:nvSpPr>
          <p:spPr>
            <a:xfrm>
              <a:off x="8047501" y="3905664"/>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t31</a:t>
              </a:r>
              <a:endParaRPr lang="zh-CN" altLang="en-US" dirty="0"/>
            </a:p>
          </p:txBody>
        </p:sp>
        <p:cxnSp>
          <p:nvCxnSpPr>
            <p:cNvPr id="101" name="直接连接符 100"/>
            <p:cNvCxnSpPr/>
            <p:nvPr/>
          </p:nvCxnSpPr>
          <p:spPr>
            <a:xfrm>
              <a:off x="8101628" y="3592430"/>
              <a:ext cx="386473" cy="280820"/>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8714435" y="2849508"/>
            <a:ext cx="1195268" cy="702519"/>
            <a:chOff x="8714435" y="2849508"/>
            <a:chExt cx="1195268" cy="702519"/>
          </a:xfrm>
        </p:grpSpPr>
        <p:sp>
          <p:nvSpPr>
            <p:cNvPr id="73" name="文本框 72"/>
            <p:cNvSpPr txBox="1"/>
            <p:nvPr/>
          </p:nvSpPr>
          <p:spPr>
            <a:xfrm>
              <a:off x="9250093" y="3182695"/>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t2</a:t>
              </a:r>
              <a:endParaRPr lang="zh-CN" altLang="en-US" dirty="0"/>
            </a:p>
          </p:txBody>
        </p:sp>
        <p:cxnSp>
          <p:nvCxnSpPr>
            <p:cNvPr id="103" name="直接连接符 102"/>
            <p:cNvCxnSpPr/>
            <p:nvPr/>
          </p:nvCxnSpPr>
          <p:spPr>
            <a:xfrm>
              <a:off x="8714435" y="2849508"/>
              <a:ext cx="680834" cy="322408"/>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a:off x="8158296" y="2209647"/>
            <a:ext cx="943359" cy="646757"/>
            <a:chOff x="8158296" y="2209647"/>
            <a:chExt cx="943359" cy="646757"/>
          </a:xfrm>
        </p:grpSpPr>
        <p:sp>
          <p:nvSpPr>
            <p:cNvPr id="59" name="文本框 58"/>
            <p:cNvSpPr txBox="1"/>
            <p:nvPr/>
          </p:nvSpPr>
          <p:spPr>
            <a:xfrm>
              <a:off x="8442045" y="2487072"/>
              <a:ext cx="659610" cy="369332"/>
            </a:xfrm>
            <a:prstGeom prst="rect">
              <a:avLst/>
            </a:prstGeom>
            <a:noFill/>
            <a:ln w="50800">
              <a:solidFill>
                <a:schemeClr val="accent5">
                  <a:lumMod val="60000"/>
                  <a:lumOff val="40000"/>
                </a:schemeClr>
              </a:solidFill>
            </a:ln>
          </p:spPr>
          <p:txBody>
            <a:bodyPr wrap="square" rtlCol="0">
              <a:spAutoFit/>
            </a:bodyPr>
            <a:lstStyle/>
            <a:p>
              <a:pPr algn="ctr"/>
              <a:r>
                <a:rPr lang="en-US" altLang="zh-CN" dirty="0" smtClean="0"/>
                <a:t>t1</a:t>
              </a:r>
              <a:endParaRPr lang="zh-CN" altLang="en-US" dirty="0"/>
            </a:p>
          </p:txBody>
        </p:sp>
        <p:cxnSp>
          <p:nvCxnSpPr>
            <p:cNvPr id="104" name="直接连接符 103"/>
            <p:cNvCxnSpPr/>
            <p:nvPr/>
          </p:nvCxnSpPr>
          <p:spPr>
            <a:xfrm>
              <a:off x="8158296" y="2209647"/>
              <a:ext cx="482744" cy="256075"/>
            </a:xfrm>
            <a:prstGeom prst="line">
              <a:avLst/>
            </a:prstGeom>
            <a:ln w="317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12227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8"/>
                                        </p:tgtEl>
                                        <p:attrNameLst>
                                          <p:attrName>style.visibility</p:attrName>
                                        </p:attrNameLst>
                                      </p:cBhvr>
                                      <p:to>
                                        <p:strVal val="visible"/>
                                      </p:to>
                                    </p:set>
                                    <p:animEffect transition="in" filter="wipe(up)">
                                      <p:cBhvr>
                                        <p:cTn id="20" dur="500"/>
                                        <p:tgtEl>
                                          <p:spTgt spid="10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wipe(up)">
                                      <p:cBhvr>
                                        <p:cTn id="25" dur="500"/>
                                        <p:tgtEl>
                                          <p:spTgt spid="10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wipe(down)">
                                      <p:cBhvr>
                                        <p:cTn id="30" dur="500"/>
                                        <p:tgtEl>
                                          <p:spTgt spid="1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wipe(up)">
                                      <p:cBhvr>
                                        <p:cTn id="35" dur="500"/>
                                        <p:tgtEl>
                                          <p:spTgt spid="1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wipe(up)">
                                      <p:cBhvr>
                                        <p:cTn id="40" dur="500"/>
                                        <p:tgtEl>
                                          <p:spTgt spid="1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wipe(up)">
                                      <p:cBhvr>
                                        <p:cTn id="45" dur="500"/>
                                        <p:tgtEl>
                                          <p:spTgt spid="1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14"/>
                                        </p:tgtEl>
                                        <p:attrNameLst>
                                          <p:attrName>style.visibility</p:attrName>
                                        </p:attrNameLst>
                                      </p:cBhvr>
                                      <p:to>
                                        <p:strVal val="visible"/>
                                      </p:to>
                                    </p:set>
                                    <p:animEffect transition="in" filter="wipe(down)">
                                      <p:cBhvr>
                                        <p:cTn id="50" dur="500"/>
                                        <p:tgtEl>
                                          <p:spTgt spid="1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wipe(up)">
                                      <p:cBhvr>
                                        <p:cTn id="55" dur="500"/>
                                        <p:tgtEl>
                                          <p:spTgt spid="1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16"/>
                                        </p:tgtEl>
                                        <p:attrNameLst>
                                          <p:attrName>style.visibility</p:attrName>
                                        </p:attrNameLst>
                                      </p:cBhvr>
                                      <p:to>
                                        <p:strVal val="visible"/>
                                      </p:to>
                                    </p:set>
                                    <p:animEffect transition="in" filter="wipe(right)">
                                      <p:cBhvr>
                                        <p:cTn id="60" dur="500"/>
                                        <p:tgtEl>
                                          <p:spTgt spid="1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17"/>
                                        </p:tgtEl>
                                        <p:attrNameLst>
                                          <p:attrName>style.visibility</p:attrName>
                                        </p:attrNameLst>
                                      </p:cBhvr>
                                      <p:to>
                                        <p:strVal val="visible"/>
                                      </p:to>
                                    </p:set>
                                    <p:animEffect transition="in" filter="wipe(up)">
                                      <p:cBhvr>
                                        <p:cTn id="65" dur="500"/>
                                        <p:tgtEl>
                                          <p:spTgt spid="1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wipe(up)">
                                      <p:cBhvr>
                                        <p:cTn id="70" dur="500"/>
                                        <p:tgtEl>
                                          <p:spTgt spid="11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119"/>
                                        </p:tgtEl>
                                        <p:attrNameLst>
                                          <p:attrName>style.visibility</p:attrName>
                                        </p:attrNameLst>
                                      </p:cBhvr>
                                      <p:to>
                                        <p:strVal val="visible"/>
                                      </p:to>
                                    </p:set>
                                    <p:animEffect transition="in" filter="wipe(up)">
                                      <p:cBhvr>
                                        <p:cTn id="75" dur="500"/>
                                        <p:tgtEl>
                                          <p:spTgt spid="11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122"/>
                                        </p:tgtEl>
                                        <p:attrNameLst>
                                          <p:attrName>style.visibility</p:attrName>
                                        </p:attrNameLst>
                                      </p:cBhvr>
                                      <p:to>
                                        <p:strVal val="visible"/>
                                      </p:to>
                                    </p:set>
                                    <p:animEffect transition="in" filter="wipe(right)">
                                      <p:cBhvr>
                                        <p:cTn id="80" dur="500"/>
                                        <p:tgtEl>
                                          <p:spTgt spid="12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wipe(up)">
                                      <p:cBhvr>
                                        <p:cTn id="85" dur="500"/>
                                        <p:tgtEl>
                                          <p:spTgt spid="12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120"/>
                                        </p:tgtEl>
                                        <p:attrNameLst>
                                          <p:attrName>style.visibility</p:attrName>
                                        </p:attrNameLst>
                                      </p:cBhvr>
                                      <p:to>
                                        <p:strVal val="visible"/>
                                      </p:to>
                                    </p:set>
                                    <p:animEffect transition="in" filter="wipe(down)">
                                      <p:cBhvr>
                                        <p:cTn id="90" dur="500"/>
                                        <p:tgtEl>
                                          <p:spTgt spid="12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23"/>
                                        </p:tgtEl>
                                        <p:attrNameLst>
                                          <p:attrName>style.visibility</p:attrName>
                                        </p:attrNameLst>
                                      </p:cBhvr>
                                      <p:to>
                                        <p:strVal val="visible"/>
                                      </p:to>
                                    </p:set>
                                    <p:animEffect transition="in" filter="wipe(up)">
                                      <p:cBhvr>
                                        <p:cTn id="95" dur="500"/>
                                        <p:tgtEl>
                                          <p:spTgt spid="12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124"/>
                                        </p:tgtEl>
                                        <p:attrNameLst>
                                          <p:attrName>style.visibility</p:attrName>
                                        </p:attrNameLst>
                                      </p:cBhvr>
                                      <p:to>
                                        <p:strVal val="visible"/>
                                      </p:to>
                                    </p:set>
                                    <p:animEffect transition="in" filter="wipe(up)">
                                      <p:cBhvr>
                                        <p:cTn id="100" dur="500"/>
                                        <p:tgtEl>
                                          <p:spTgt spid="12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125"/>
                                        </p:tgtEl>
                                        <p:attrNameLst>
                                          <p:attrName>style.visibility</p:attrName>
                                        </p:attrNameLst>
                                      </p:cBhvr>
                                      <p:to>
                                        <p:strVal val="visible"/>
                                      </p:to>
                                    </p:set>
                                    <p:animEffect transition="in" filter="wipe(up)">
                                      <p:cBhvr>
                                        <p:cTn id="105" dur="500"/>
                                        <p:tgtEl>
                                          <p:spTgt spid="12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126"/>
                                        </p:tgtEl>
                                        <p:attrNameLst>
                                          <p:attrName>style.visibility</p:attrName>
                                        </p:attrNameLst>
                                      </p:cBhvr>
                                      <p:to>
                                        <p:strVal val="visible"/>
                                      </p:to>
                                    </p:set>
                                    <p:animEffect transition="in" filter="wipe(left)">
                                      <p:cBhvr>
                                        <p:cTn id="110" dur="500"/>
                                        <p:tgtEl>
                                          <p:spTgt spid="126"/>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127"/>
                                        </p:tgtEl>
                                        <p:attrNameLst>
                                          <p:attrName>style.visibility</p:attrName>
                                        </p:attrNameLst>
                                      </p:cBhvr>
                                      <p:to>
                                        <p:strVal val="visible"/>
                                      </p:to>
                                    </p:set>
                                    <p:animEffect transition="in" filter="wipe(up)">
                                      <p:cBhvr>
                                        <p:cTn id="115" dur="500"/>
                                        <p:tgtEl>
                                          <p:spTgt spid="127"/>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128"/>
                                        </p:tgtEl>
                                        <p:attrNameLst>
                                          <p:attrName>style.visibility</p:attrName>
                                        </p:attrNameLst>
                                      </p:cBhvr>
                                      <p:to>
                                        <p:strVal val="visible"/>
                                      </p:to>
                                    </p:set>
                                    <p:animEffect transition="in" filter="wipe(down)">
                                      <p:cBhvr>
                                        <p:cTn id="120" dur="500"/>
                                        <p:tgtEl>
                                          <p:spTgt spid="128"/>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nodeType="clickEffect">
                                  <p:stCondLst>
                                    <p:cond delay="0"/>
                                  </p:stCondLst>
                                  <p:childTnLst>
                                    <p:set>
                                      <p:cBhvr>
                                        <p:cTn id="124" dur="1" fill="hold">
                                          <p:stCondLst>
                                            <p:cond delay="0"/>
                                          </p:stCondLst>
                                        </p:cTn>
                                        <p:tgtEl>
                                          <p:spTgt spid="129"/>
                                        </p:tgtEl>
                                        <p:attrNameLst>
                                          <p:attrName>style.visibility</p:attrName>
                                        </p:attrNameLst>
                                      </p:cBhvr>
                                      <p:to>
                                        <p:strVal val="visible"/>
                                      </p:to>
                                    </p:set>
                                    <p:animEffect transition="in" filter="wipe(up)">
                                      <p:cBhvr>
                                        <p:cTn id="125" dur="500"/>
                                        <p:tgtEl>
                                          <p:spTgt spid="12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wipe(up)">
                                      <p:cBhvr>
                                        <p:cTn id="130" dur="500"/>
                                        <p:tgtEl>
                                          <p:spTgt spid="13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131"/>
                                        </p:tgtEl>
                                        <p:attrNameLst>
                                          <p:attrName>style.visibility</p:attrName>
                                        </p:attrNameLst>
                                      </p:cBhvr>
                                      <p:to>
                                        <p:strVal val="visible"/>
                                      </p:to>
                                    </p:set>
                                    <p:animEffect transition="in" filter="wipe(up)">
                                      <p:cBhvr>
                                        <p:cTn id="135"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3323987"/>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光线跟踪算法</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smtClean="0"/>
              <a:t>算法终止的条件</a:t>
            </a:r>
            <a:endParaRPr lang="en-US" altLang="zh-CN" sz="2800" dirty="0" smtClean="0"/>
          </a:p>
          <a:p>
            <a:pPr marL="1371600" lvl="2" indent="-457200" algn="just">
              <a:lnSpc>
                <a:spcPct val="150000"/>
              </a:lnSpc>
              <a:buClr>
                <a:srgbClr val="0070C0"/>
              </a:buClr>
              <a:buFont typeface="Wingdings" panose="05000000000000000000" pitchFamily="2" charset="2"/>
              <a:buChar char="Ø"/>
            </a:pPr>
            <a:r>
              <a:rPr lang="zh-CN" altLang="en-US" sz="2800" dirty="0"/>
              <a:t>条件</a:t>
            </a:r>
            <a:r>
              <a:rPr lang="en-US" altLang="zh-CN" sz="2800" dirty="0"/>
              <a:t>1</a:t>
            </a:r>
            <a:r>
              <a:rPr lang="zh-CN" altLang="en-US" sz="2800" dirty="0"/>
              <a:t>：光线与环境中任何物体均不相交，或交于纯漫射面</a:t>
            </a:r>
            <a:endParaRPr lang="en-US" altLang="zh-CN" sz="2800" dirty="0"/>
          </a:p>
          <a:p>
            <a:pPr marL="1371600" lvl="2" indent="-457200" algn="just">
              <a:lnSpc>
                <a:spcPct val="150000"/>
              </a:lnSpc>
              <a:buClr>
                <a:srgbClr val="0070C0"/>
              </a:buClr>
              <a:buFont typeface="Wingdings" panose="05000000000000000000" pitchFamily="2" charset="2"/>
              <a:buChar char="Ø"/>
            </a:pPr>
            <a:r>
              <a:rPr lang="zh-CN" altLang="en-US" sz="2800" dirty="0"/>
              <a:t>条件</a:t>
            </a:r>
            <a:r>
              <a:rPr lang="en-US" altLang="zh-CN" sz="2800" dirty="0"/>
              <a:t>2</a:t>
            </a:r>
            <a:r>
              <a:rPr lang="zh-CN" altLang="en-US" sz="2800" dirty="0"/>
              <a:t>：被跟踪光线返回的光亮度值对像素颜色的贡献很小</a:t>
            </a:r>
            <a:endParaRPr lang="en-US" altLang="zh-CN" sz="2800" dirty="0"/>
          </a:p>
          <a:p>
            <a:pPr marL="1371600" lvl="2" indent="-457200" algn="just">
              <a:lnSpc>
                <a:spcPct val="150000"/>
              </a:lnSpc>
              <a:buClr>
                <a:srgbClr val="0070C0"/>
              </a:buClr>
              <a:buFont typeface="Wingdings" panose="05000000000000000000" pitchFamily="2" charset="2"/>
              <a:buChar char="Ø"/>
            </a:pPr>
            <a:r>
              <a:rPr lang="zh-CN" altLang="en-US" sz="2800" dirty="0"/>
              <a:t>条件</a:t>
            </a:r>
            <a:r>
              <a:rPr lang="en-US" altLang="zh-CN" sz="2800" dirty="0"/>
              <a:t>3</a:t>
            </a:r>
            <a:r>
              <a:rPr lang="zh-CN" altLang="en-US" sz="2800" dirty="0"/>
              <a:t>：已递归到给定深度</a:t>
            </a:r>
            <a:endParaRPr lang="en-US" altLang="zh-CN" sz="2800" dirty="0"/>
          </a:p>
        </p:txBody>
      </p:sp>
    </p:spTree>
    <p:extLst>
      <p:ext uri="{BB962C8B-B14F-4D97-AF65-F5344CB8AC3E}">
        <p14:creationId xmlns:p14="http://schemas.microsoft.com/office/powerpoint/2010/main" val="11704488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262979"/>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光线的表示</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800" dirty="0">
                <a:latin typeface="黑体" panose="02010609060101010101" pitchFamily="49" charset="-122"/>
                <a:ea typeface="黑体" panose="02010609060101010101" pitchFamily="49" charset="-122"/>
                <a:cs typeface="Arial Unicode MS" panose="020B0604020202020204" pitchFamily="34" charset="-122"/>
              </a:rPr>
              <a:t>一般采用直线的参数方程来</a:t>
            </a:r>
            <a:r>
              <a:rPr lang="zh-CN" altLang="en-US" sz="2800" dirty="0" smtClean="0">
                <a:latin typeface="黑体" panose="02010609060101010101" pitchFamily="49" charset="-122"/>
                <a:ea typeface="黑体" panose="02010609060101010101" pitchFamily="49" charset="-122"/>
                <a:cs typeface="Arial Unicode MS" panose="020B0604020202020204" pitchFamily="34" charset="-122"/>
              </a:rPr>
              <a:t>表示</a:t>
            </a:r>
            <a:endParaRPr lang="en-US" altLang="zh-CN" sz="2800" dirty="0" smtClean="0">
              <a:latin typeface="黑体" panose="02010609060101010101" pitchFamily="49" charset="-122"/>
              <a:ea typeface="黑体" panose="02010609060101010101" pitchFamily="49" charset="-122"/>
              <a:cs typeface="Arial Unicode MS" panose="020B0604020202020204" pitchFamily="34" charset="-122"/>
            </a:endParaRPr>
          </a:p>
          <a:p>
            <a:pPr lvl="1">
              <a:lnSpc>
                <a:spcPct val="150000"/>
              </a:lnSpc>
              <a:buClr>
                <a:srgbClr val="0070C0"/>
              </a:buClr>
            </a:pPr>
            <a:r>
              <a:rPr lang="en-US" altLang="zh-CN" sz="2800" b="1" dirty="0" smtClean="0">
                <a:latin typeface="Arial Unicode MS" panose="020B0604020202020204" pitchFamily="34" charset="-122"/>
                <a:ea typeface="Arial Unicode MS" panose="020B0604020202020204" pitchFamily="34" charset="-122"/>
                <a:cs typeface="Arial Unicode MS" panose="020B0604020202020204" pitchFamily="34" charset="-122"/>
              </a:rPr>
              <a:t>                       R</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i="1" dirty="0" smtClean="0">
                <a:latin typeface="Arial Unicode MS" panose="020B0604020202020204" pitchFamily="34" charset="-122"/>
                <a:ea typeface="Arial Unicode MS" panose="020B0604020202020204" pitchFamily="34" charset="-122"/>
                <a:cs typeface="Arial Unicode MS" panose="020B0604020202020204" pitchFamily="34" charset="-122"/>
              </a:rPr>
              <a:t>t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 = </a:t>
            </a:r>
            <a:r>
              <a:rPr lang="en-US" altLang="zh-CN" sz="2800" dirty="0" err="1" smtClean="0">
                <a:latin typeface="Arial Unicode MS" panose="020B0604020202020204" pitchFamily="34" charset="-122"/>
                <a:ea typeface="Arial Unicode MS" panose="020B0604020202020204" pitchFamily="34" charset="-122"/>
                <a:cs typeface="Arial Unicode MS" panose="020B0604020202020204" pitchFamily="34" charset="-122"/>
              </a:rPr>
              <a:t>P+</a:t>
            </a:r>
            <a:r>
              <a:rPr lang="en-US" altLang="zh-CN" sz="2800" i="1" dirty="0" err="1" smtClean="0">
                <a:latin typeface="Arial Unicode MS" panose="020B0604020202020204" pitchFamily="34" charset="-122"/>
                <a:ea typeface="Arial Unicode MS" panose="020B0604020202020204" pitchFamily="34" charset="-122"/>
                <a:cs typeface="Arial Unicode MS" panose="020B0604020202020204" pitchFamily="34" charset="-122"/>
              </a:rPr>
              <a:t>t</a:t>
            </a:r>
            <a:r>
              <a:rPr lang="en-US" altLang="zh-CN" sz="2800" i="1"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800" b="1" dirty="0" smtClean="0">
                <a:latin typeface="Arial Unicode MS" panose="020B0604020202020204" pitchFamily="34" charset="-122"/>
                <a:ea typeface="Arial Unicode MS" panose="020B0604020202020204" pitchFamily="34" charset="-122"/>
                <a:cs typeface="Arial Unicode MS" panose="020B0604020202020204" pitchFamily="34" charset="-122"/>
              </a:rPr>
              <a:t>D</a:t>
            </a:r>
            <a:endParaRPr lang="en-US" altLang="zh-CN" sz="2800" dirty="0" smtClean="0">
              <a:latin typeface="黑体" panose="02010609060101010101" pitchFamily="49" charset="-122"/>
              <a:ea typeface="黑体" panose="02010609060101010101" pitchFamily="49" charset="-122"/>
              <a:cs typeface="Arial Unicode MS" panose="020B0604020202020204" pitchFamily="34" charset="-122"/>
            </a:endParaRPr>
          </a:p>
          <a:p>
            <a:pPr marL="914400" lvl="1" indent="-457200" algn="just">
              <a:lnSpc>
                <a:spcPct val="150000"/>
              </a:lnSpc>
              <a:buClr>
                <a:srgbClr val="0070C0"/>
              </a:buClr>
              <a:buFont typeface="Wingdings" panose="05000000000000000000" pitchFamily="2" charset="2"/>
              <a:buChar char="n"/>
            </a:pP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P</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起始</a:t>
            </a:r>
            <a:r>
              <a:rPr lang="zh-CN" altLang="en-US" sz="2800" dirty="0" smtClean="0">
                <a:latin typeface="黑体" panose="02010609060101010101" pitchFamily="49" charset="-122"/>
                <a:ea typeface="黑体" panose="02010609060101010101" pitchFamily="49" charset="-122"/>
              </a:rPr>
              <a:t>点</a:t>
            </a:r>
            <a:endParaRPr lang="en-US" altLang="zh-CN" sz="2800" dirty="0" smtClean="0">
              <a:latin typeface="黑体" panose="02010609060101010101" pitchFamily="49" charset="-122"/>
              <a:ea typeface="黑体" panose="02010609060101010101" pitchFamily="49" charset="-122"/>
            </a:endParaRPr>
          </a:p>
          <a:p>
            <a:pPr marL="914400" lvl="1" indent="-457200" algn="just">
              <a:lnSpc>
                <a:spcPct val="150000"/>
              </a:lnSpc>
              <a:buClr>
                <a:srgbClr val="0070C0"/>
              </a:buClr>
              <a:buFont typeface="Wingdings" panose="05000000000000000000" pitchFamily="2" charset="2"/>
              <a:buChar char="n"/>
            </a:pP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方向</a:t>
            </a:r>
            <a:r>
              <a:rPr lang="zh-CN" altLang="en-US" sz="2800" dirty="0" smtClean="0">
                <a:latin typeface="黑体" panose="02010609060101010101" pitchFamily="49" charset="-122"/>
                <a:ea typeface="黑体" panose="02010609060101010101" pitchFamily="49" charset="-122"/>
              </a:rPr>
              <a:t>，一般为</a:t>
            </a:r>
            <a:r>
              <a:rPr lang="zh-CN" altLang="en-US" sz="2800" dirty="0">
                <a:latin typeface="黑体" panose="02010609060101010101" pitchFamily="49" charset="-122"/>
                <a:ea typeface="黑体" panose="02010609060101010101" pitchFamily="49" charset="-122"/>
              </a:rPr>
              <a:t>单位</a:t>
            </a:r>
            <a:r>
              <a:rPr lang="zh-CN" altLang="en-US" sz="2800" dirty="0" smtClean="0">
                <a:latin typeface="黑体" panose="02010609060101010101" pitchFamily="49" charset="-122"/>
                <a:ea typeface="黑体" panose="02010609060101010101" pitchFamily="49" charset="-122"/>
              </a:rPr>
              <a:t>矢量</a:t>
            </a:r>
            <a:endParaRPr lang="en-US" altLang="zh-CN" sz="2800" dirty="0" smtClean="0">
              <a:latin typeface="黑体" panose="02010609060101010101" pitchFamily="49" charset="-122"/>
              <a:ea typeface="黑体" panose="02010609060101010101" pitchFamily="49" charset="-122"/>
            </a:endParaRPr>
          </a:p>
          <a:p>
            <a:pPr marL="914400" lvl="1" indent="-457200" algn="just">
              <a:lnSpc>
                <a:spcPct val="150000"/>
              </a:lnSpc>
              <a:buClr>
                <a:srgbClr val="0070C0"/>
              </a:buClr>
              <a:buFont typeface="Wingdings" panose="05000000000000000000" pitchFamily="2" charset="2"/>
              <a:buChar char="n"/>
            </a:pPr>
            <a:r>
              <a:rPr lang="en-US" altLang="zh-CN" sz="2800" i="1" dirty="0" smtClean="0">
                <a:latin typeface="Arial Unicode MS" panose="020B0604020202020204" pitchFamily="34" charset="-122"/>
                <a:ea typeface="Arial Unicode MS" panose="020B0604020202020204" pitchFamily="34" charset="-122"/>
                <a:cs typeface="Arial Unicode MS" panose="020B0604020202020204" pitchFamily="34" charset="-122"/>
              </a:rPr>
              <a:t>t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=0</a:t>
            </a:r>
            <a:r>
              <a:rPr lang="zh-CN" altLang="en-US" sz="2800" dirty="0">
                <a:latin typeface="黑体" panose="02010609060101010101" pitchFamily="49" charset="-122"/>
                <a:ea typeface="黑体" panose="02010609060101010101" pitchFamily="49" charset="-122"/>
              </a:rPr>
              <a:t>表示为光线起点，即点</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P</a:t>
            </a:r>
          </a:p>
          <a:p>
            <a:pPr marL="914400" lvl="1" indent="-457200" algn="just">
              <a:lnSpc>
                <a:spcPct val="150000"/>
              </a:lnSpc>
              <a:buClr>
                <a:srgbClr val="0070C0"/>
              </a:buClr>
              <a:buFont typeface="Wingdings" panose="05000000000000000000" pitchFamily="2" charset="2"/>
              <a:buChar char="n"/>
            </a:pPr>
            <a:r>
              <a:rPr lang="en-US" altLang="zh-CN" sz="2800" i="1" dirty="0" smtClean="0">
                <a:latin typeface="Arial Unicode MS" panose="020B0604020202020204" pitchFamily="34" charset="-122"/>
                <a:ea typeface="Arial Unicode MS" panose="020B0604020202020204" pitchFamily="34" charset="-122"/>
                <a:cs typeface="Arial Unicode MS" panose="020B0604020202020204" pitchFamily="34" charset="-122"/>
              </a:rPr>
              <a:t>t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&gt;0</a:t>
            </a:r>
            <a:r>
              <a:rPr lang="zh-CN" altLang="en-US" sz="2800" dirty="0">
                <a:latin typeface="黑体" panose="02010609060101010101" pitchFamily="49" charset="-122"/>
                <a:ea typeface="黑体" panose="02010609060101010101" pitchFamily="49" charset="-122"/>
              </a:rPr>
              <a:t>表示在光线的正方</a:t>
            </a:r>
            <a:r>
              <a:rPr lang="zh-CN" altLang="en-US" sz="2800" dirty="0" smtClean="0">
                <a:latin typeface="黑体" panose="02010609060101010101" pitchFamily="49" charset="-122"/>
                <a:ea typeface="黑体" panose="02010609060101010101" pitchFamily="49" charset="-122"/>
              </a:rPr>
              <a:t>向</a:t>
            </a:r>
            <a:endParaRPr lang="en-US" altLang="zh-CN" sz="2800" dirty="0" smtClean="0">
              <a:latin typeface="黑体" panose="02010609060101010101" pitchFamily="49" charset="-122"/>
              <a:ea typeface="黑体" panose="02010609060101010101" pitchFamily="49" charset="-122"/>
            </a:endParaRPr>
          </a:p>
          <a:p>
            <a:pPr marL="914400" lvl="1" indent="-457200" algn="just">
              <a:lnSpc>
                <a:spcPct val="150000"/>
              </a:lnSpc>
              <a:buClr>
                <a:srgbClr val="0070C0"/>
              </a:buClr>
              <a:buFont typeface="Wingdings" panose="05000000000000000000" pitchFamily="2" charset="2"/>
              <a:buChar char="n"/>
            </a:pPr>
            <a:r>
              <a:rPr lang="en-US" altLang="zh-CN" sz="2800" i="1" dirty="0" smtClean="0">
                <a:latin typeface="Arial Unicode MS" panose="020B0604020202020204" pitchFamily="34" charset="-122"/>
                <a:ea typeface="Arial Unicode MS" panose="020B0604020202020204" pitchFamily="34" charset="-122"/>
                <a:cs typeface="Arial Unicode MS" panose="020B0604020202020204" pitchFamily="34" charset="-122"/>
              </a:rPr>
              <a:t>t</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&lt;0</a:t>
            </a:r>
            <a:r>
              <a:rPr lang="zh-CN" altLang="en-US" sz="2800" dirty="0">
                <a:latin typeface="黑体" panose="02010609060101010101" pitchFamily="49" charset="-122"/>
                <a:ea typeface="黑体" panose="02010609060101010101" pitchFamily="49" charset="-122"/>
              </a:rPr>
              <a:t>表示在光线的负方向，此时交点为无效交点</a:t>
            </a:r>
            <a:endParaRPr lang="en-US" altLang="zh-CN" sz="2800" dirty="0"/>
          </a:p>
        </p:txBody>
      </p:sp>
      <p:graphicFrame>
        <p:nvGraphicFramePr>
          <p:cNvPr id="11" name="Object 1"/>
          <p:cNvGraphicFramePr>
            <a:graphicFrameLocks noChangeAspect="1"/>
          </p:cNvGraphicFramePr>
          <p:nvPr>
            <p:extLst>
              <p:ext uri="{D42A27DB-BD31-4B8C-83A1-F6EECF244321}">
                <p14:modId xmlns:p14="http://schemas.microsoft.com/office/powerpoint/2010/main" val="1645981597"/>
              </p:ext>
            </p:extLst>
          </p:nvPr>
        </p:nvGraphicFramePr>
        <p:xfrm>
          <a:off x="8169449" y="1770401"/>
          <a:ext cx="3116262" cy="1249363"/>
        </p:xfrm>
        <a:graphic>
          <a:graphicData uri="http://schemas.openxmlformats.org/presentationml/2006/ole">
            <mc:AlternateContent xmlns:mc="http://schemas.openxmlformats.org/markup-compatibility/2006">
              <mc:Choice xmlns:v="urn:schemas-microsoft-com:vml" Requires="v">
                <p:oleObj spid="_x0000_s170034" name="Picture" r:id="rId4" imgW="2082240" imgH="833760" progId="Word.Picture.8">
                  <p:embed/>
                </p:oleObj>
              </mc:Choice>
              <mc:Fallback>
                <p:oleObj name="Picture" r:id="rId4" imgW="2082240" imgH="833760" progId="Word.Picture.8">
                  <p:embed/>
                  <p:pic>
                    <p:nvPicPr>
                      <p:cNvPr id="6146"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9449" y="1770401"/>
                        <a:ext cx="3116262" cy="124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859012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72464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光线与物体的求交</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400" dirty="0" smtClean="0">
                <a:latin typeface="+mn-ea"/>
                <a:cs typeface="Arial Unicode MS" pitchFamily="34" charset="-122"/>
              </a:rPr>
              <a:t>光线</a:t>
            </a:r>
            <a:r>
              <a:rPr lang="zh-CN" altLang="en-US" sz="2400" dirty="0">
                <a:latin typeface="+mn-ea"/>
                <a:cs typeface="Arial Unicode MS" pitchFamily="34" charset="-122"/>
              </a:rPr>
              <a:t>方程：</a:t>
            </a:r>
            <a:r>
              <a:rPr lang="en-US" altLang="zh-CN" sz="2400" dirty="0">
                <a:latin typeface="+mn-ea"/>
                <a:cs typeface="Arial Unicode MS" pitchFamily="34" charset="-122"/>
              </a:rPr>
              <a:t>R(</a:t>
            </a:r>
            <a:r>
              <a:rPr lang="en-US" altLang="zh-CN" sz="2400" i="1" dirty="0">
                <a:latin typeface="+mn-ea"/>
                <a:cs typeface="Arial Unicode MS" pitchFamily="34" charset="-122"/>
              </a:rPr>
              <a:t>t </a:t>
            </a:r>
            <a:r>
              <a:rPr lang="en-US" altLang="zh-CN" sz="2400" dirty="0">
                <a:latin typeface="+mn-ea"/>
                <a:cs typeface="Arial Unicode MS" pitchFamily="34" charset="-122"/>
              </a:rPr>
              <a:t>)  = </a:t>
            </a:r>
            <a:r>
              <a:rPr lang="en-US" altLang="zh-CN" sz="2400" dirty="0" err="1">
                <a:latin typeface="+mn-ea"/>
                <a:cs typeface="Arial Unicode MS" pitchFamily="34" charset="-122"/>
              </a:rPr>
              <a:t>P+</a:t>
            </a:r>
            <a:r>
              <a:rPr lang="en-US" altLang="zh-CN" sz="2400" i="1" dirty="0" err="1">
                <a:latin typeface="+mn-ea"/>
                <a:cs typeface="Arial Unicode MS" pitchFamily="34" charset="-122"/>
              </a:rPr>
              <a:t>t</a:t>
            </a:r>
            <a:r>
              <a:rPr lang="en-US" altLang="zh-CN" sz="2400" i="1" dirty="0">
                <a:latin typeface="+mn-ea"/>
                <a:cs typeface="Arial Unicode MS" pitchFamily="34" charset="-122"/>
              </a:rPr>
              <a:t> </a:t>
            </a:r>
            <a:r>
              <a:rPr lang="en-US" altLang="zh-CN" sz="2400" b="1" dirty="0" smtClean="0">
                <a:latin typeface="+mn-ea"/>
                <a:cs typeface="Arial Unicode MS" pitchFamily="34" charset="-122"/>
              </a:rPr>
              <a:t>D</a:t>
            </a:r>
          </a:p>
          <a:p>
            <a:pPr marL="914400" lvl="1" indent="-457200" algn="just">
              <a:lnSpc>
                <a:spcPct val="150000"/>
              </a:lnSpc>
              <a:buClr>
                <a:srgbClr val="0070C0"/>
              </a:buClr>
              <a:buFont typeface="Wingdings" panose="05000000000000000000" pitchFamily="2" charset="2"/>
              <a:buChar char="n"/>
            </a:pPr>
            <a:r>
              <a:rPr lang="zh-CN" altLang="en-US" sz="2400" dirty="0" smtClean="0">
                <a:latin typeface="+mn-ea"/>
                <a:cs typeface="Arial Unicode MS" pitchFamily="34" charset="-122"/>
              </a:rPr>
              <a:t>物体表示：隐函数表示</a:t>
            </a:r>
            <a:r>
              <a:rPr lang="en-US" altLang="zh-CN" sz="2400" i="1" dirty="0" smtClean="0">
                <a:latin typeface="+mn-ea"/>
                <a:cs typeface="Arial Unicode MS" pitchFamily="34" charset="-122"/>
              </a:rPr>
              <a:t>f </a:t>
            </a:r>
            <a:r>
              <a:rPr lang="en-US" altLang="zh-CN" sz="2400" dirty="0">
                <a:latin typeface="+mn-ea"/>
                <a:cs typeface="Arial Unicode MS" pitchFamily="34" charset="-122"/>
              </a:rPr>
              <a:t>(</a:t>
            </a:r>
            <a:r>
              <a:rPr lang="en-US" altLang="zh-CN" sz="2400" b="1" dirty="0">
                <a:latin typeface="+mn-ea"/>
                <a:cs typeface="Arial Unicode MS" pitchFamily="34" charset="-122"/>
              </a:rPr>
              <a:t>X</a:t>
            </a:r>
            <a:r>
              <a:rPr lang="en-US" altLang="zh-CN" sz="2400" dirty="0">
                <a:latin typeface="+mn-ea"/>
                <a:cs typeface="Arial Unicode MS" pitchFamily="34" charset="-122"/>
              </a:rPr>
              <a:t>) = </a:t>
            </a:r>
            <a:r>
              <a:rPr lang="en-US" altLang="zh-CN" sz="2400" dirty="0" smtClean="0">
                <a:latin typeface="+mn-ea"/>
                <a:cs typeface="Arial Unicode MS" pitchFamily="34" charset="-122"/>
              </a:rPr>
              <a:t>0</a:t>
            </a:r>
            <a:r>
              <a:rPr lang="zh-CN" altLang="en-US" sz="2400" dirty="0">
                <a:latin typeface="+mn-ea"/>
                <a:cs typeface="Arial Unicode MS" pitchFamily="34" charset="-122"/>
              </a:rPr>
              <a:t>或</a:t>
            </a:r>
            <a:r>
              <a:rPr lang="zh-CN" altLang="en-US" sz="2400" dirty="0" smtClean="0">
                <a:latin typeface="+mn-ea"/>
                <a:cs typeface="Arial Unicode MS" pitchFamily="34" charset="-122"/>
              </a:rPr>
              <a:t>参数表示</a:t>
            </a:r>
            <a:r>
              <a:rPr lang="en-US" altLang="zh-CN" sz="2400" b="1" dirty="0" smtClean="0">
                <a:latin typeface="+mn-ea"/>
                <a:cs typeface="Arial Unicode MS" pitchFamily="34" charset="-122"/>
              </a:rPr>
              <a:t>X</a:t>
            </a:r>
            <a:r>
              <a:rPr lang="en-US" altLang="zh-CN" sz="2400" dirty="0" smtClean="0">
                <a:latin typeface="+mn-ea"/>
                <a:cs typeface="Arial Unicode MS" pitchFamily="34" charset="-122"/>
              </a:rPr>
              <a:t>=</a:t>
            </a:r>
            <a:r>
              <a:rPr lang="en-US" altLang="zh-CN" sz="2400" i="1" dirty="0" smtClean="0">
                <a:latin typeface="+mn-ea"/>
                <a:cs typeface="Arial Unicode MS" pitchFamily="34" charset="-122"/>
              </a:rPr>
              <a:t>g</a:t>
            </a:r>
            <a:r>
              <a:rPr lang="en-US" altLang="zh-CN" sz="2400" dirty="0" smtClean="0">
                <a:latin typeface="+mn-ea"/>
                <a:cs typeface="Arial Unicode MS" pitchFamily="34" charset="-122"/>
              </a:rPr>
              <a:t>(</a:t>
            </a:r>
            <a:r>
              <a:rPr lang="en-US" altLang="zh-CN" sz="2400" i="1" dirty="0" smtClean="0">
                <a:latin typeface="+mn-ea"/>
                <a:cs typeface="Arial Unicode MS" pitchFamily="34" charset="-122"/>
              </a:rPr>
              <a:t>u</a:t>
            </a:r>
            <a:r>
              <a:rPr lang="en-US" altLang="zh-CN" sz="2400" dirty="0">
                <a:latin typeface="+mn-ea"/>
                <a:cs typeface="Arial Unicode MS" pitchFamily="34" charset="-122"/>
              </a:rPr>
              <a:t>, </a:t>
            </a:r>
            <a:r>
              <a:rPr lang="en-US" altLang="zh-CN" sz="2400" i="1" dirty="0">
                <a:latin typeface="+mn-ea"/>
                <a:cs typeface="Arial Unicode MS" pitchFamily="34" charset="-122"/>
              </a:rPr>
              <a:t>v </a:t>
            </a:r>
            <a:r>
              <a:rPr lang="en-US" altLang="zh-CN" sz="2400" dirty="0" smtClean="0">
                <a:latin typeface="+mn-ea"/>
                <a:cs typeface="Arial Unicode MS" pitchFamily="34" charset="-122"/>
              </a:rPr>
              <a:t>)</a:t>
            </a:r>
          </a:p>
          <a:p>
            <a:pPr marL="914400" lvl="1" indent="-457200" algn="just">
              <a:lnSpc>
                <a:spcPct val="150000"/>
              </a:lnSpc>
              <a:buClr>
                <a:srgbClr val="0070C0"/>
              </a:buClr>
              <a:buFont typeface="Wingdings" panose="05000000000000000000" pitchFamily="2" charset="2"/>
              <a:buChar char="n"/>
            </a:pPr>
            <a:r>
              <a:rPr lang="zh-CN" altLang="en-US" sz="2400" dirty="0" smtClean="0">
                <a:latin typeface="+mn-ea"/>
                <a:cs typeface="Arial Unicode MS" pitchFamily="34" charset="-122"/>
              </a:rPr>
              <a:t>交点计算</a:t>
            </a:r>
            <a:endParaRPr lang="en-US" altLang="zh-CN" sz="2400" dirty="0" smtClean="0">
              <a:latin typeface="+mn-ea"/>
              <a:cs typeface="Arial Unicode MS" pitchFamily="34" charset="-122"/>
            </a:endParaRPr>
          </a:p>
          <a:p>
            <a:pPr marL="1371600" lvl="2" indent="-457200" algn="just">
              <a:lnSpc>
                <a:spcPct val="150000"/>
              </a:lnSpc>
              <a:buClr>
                <a:srgbClr val="0070C0"/>
              </a:buClr>
              <a:buFont typeface="Wingdings" panose="05000000000000000000" pitchFamily="2" charset="2"/>
              <a:buChar char="Ø"/>
            </a:pPr>
            <a:r>
              <a:rPr lang="zh-CN" altLang="en-US" sz="2400" dirty="0" smtClean="0">
                <a:latin typeface="+mn-ea"/>
                <a:cs typeface="Arial Unicode MS" pitchFamily="34" charset="-122"/>
              </a:rPr>
              <a:t>将</a:t>
            </a:r>
            <a:r>
              <a:rPr lang="zh-CN" altLang="en-US" sz="2400" dirty="0">
                <a:latin typeface="+mn-ea"/>
                <a:cs typeface="Arial Unicode MS" pitchFamily="34" charset="-122"/>
              </a:rPr>
              <a:t>光线方程待入曲面方程，求</a:t>
            </a:r>
            <a:r>
              <a:rPr lang="zh-CN" altLang="en-US" sz="2400" dirty="0" smtClean="0">
                <a:latin typeface="+mn-ea"/>
                <a:cs typeface="Arial Unicode MS" pitchFamily="34" charset="-122"/>
              </a:rPr>
              <a:t>根</a:t>
            </a:r>
            <a:endParaRPr lang="en-US" altLang="zh-CN" sz="2400" dirty="0" smtClean="0">
              <a:latin typeface="+mn-ea"/>
              <a:cs typeface="Arial Unicode MS" pitchFamily="34" charset="-122"/>
            </a:endParaRPr>
          </a:p>
          <a:p>
            <a:pPr marL="1371600" lvl="2" indent="-457200" algn="just">
              <a:lnSpc>
                <a:spcPct val="150000"/>
              </a:lnSpc>
              <a:buClr>
                <a:srgbClr val="0070C0"/>
              </a:buClr>
              <a:buFont typeface="Wingdings" panose="05000000000000000000" pitchFamily="2" charset="2"/>
              <a:buChar char="Ø"/>
            </a:pPr>
            <a:r>
              <a:rPr lang="zh-CN" altLang="en-US" sz="2400" dirty="0" smtClean="0">
                <a:latin typeface="+mn-ea"/>
                <a:cs typeface="Arial Unicode MS" pitchFamily="34" charset="-122"/>
              </a:rPr>
              <a:t>隐函数</a:t>
            </a:r>
            <a:r>
              <a:rPr lang="zh-CN" altLang="en-US" sz="2400" dirty="0">
                <a:latin typeface="+mn-ea"/>
                <a:cs typeface="Arial Unicode MS" pitchFamily="34" charset="-122"/>
              </a:rPr>
              <a:t>表示：</a:t>
            </a:r>
            <a:r>
              <a:rPr lang="en-US" altLang="zh-CN" sz="2400" i="1" dirty="0">
                <a:latin typeface="+mn-ea"/>
                <a:cs typeface="Arial Unicode MS" pitchFamily="34" charset="-122"/>
              </a:rPr>
              <a:t>f </a:t>
            </a:r>
            <a:r>
              <a:rPr lang="en-US" altLang="zh-CN" sz="2400" dirty="0">
                <a:latin typeface="+mn-ea"/>
                <a:cs typeface="Arial Unicode MS" pitchFamily="34" charset="-122"/>
              </a:rPr>
              <a:t>(</a:t>
            </a:r>
            <a:r>
              <a:rPr lang="en-US" altLang="zh-CN" sz="2400" dirty="0" err="1">
                <a:latin typeface="+mn-ea"/>
                <a:cs typeface="Arial Unicode MS" pitchFamily="34" charset="-122"/>
              </a:rPr>
              <a:t>P+</a:t>
            </a:r>
            <a:r>
              <a:rPr lang="en-US" altLang="zh-CN" sz="2400" i="1" dirty="0" err="1">
                <a:latin typeface="+mn-ea"/>
                <a:cs typeface="Arial Unicode MS" pitchFamily="34" charset="-122"/>
              </a:rPr>
              <a:t>t</a:t>
            </a:r>
            <a:r>
              <a:rPr lang="en-US" altLang="zh-CN" sz="2400" i="1" dirty="0">
                <a:latin typeface="+mn-ea"/>
                <a:cs typeface="Arial Unicode MS" pitchFamily="34" charset="-122"/>
              </a:rPr>
              <a:t> </a:t>
            </a:r>
            <a:r>
              <a:rPr lang="en-US" altLang="zh-CN" sz="2400" b="1" dirty="0">
                <a:latin typeface="+mn-ea"/>
                <a:cs typeface="Arial Unicode MS" pitchFamily="34" charset="-122"/>
              </a:rPr>
              <a:t>D</a:t>
            </a:r>
            <a:r>
              <a:rPr lang="en-US" altLang="zh-CN" sz="2400" dirty="0">
                <a:latin typeface="+mn-ea"/>
                <a:cs typeface="Arial Unicode MS" pitchFamily="34" charset="-122"/>
              </a:rPr>
              <a:t>)=</a:t>
            </a:r>
            <a:r>
              <a:rPr lang="en-US" altLang="zh-CN" sz="2400" dirty="0" smtClean="0">
                <a:latin typeface="+mn-ea"/>
                <a:cs typeface="Arial Unicode MS" pitchFamily="34" charset="-122"/>
              </a:rPr>
              <a:t>0</a:t>
            </a:r>
            <a:r>
              <a:rPr lang="zh-CN" altLang="en-US" sz="2400" dirty="0" smtClean="0">
                <a:latin typeface="+mn-ea"/>
                <a:cs typeface="Arial Unicode MS" pitchFamily="34" charset="-122"/>
              </a:rPr>
              <a:t>，</a:t>
            </a:r>
            <a:r>
              <a:rPr kumimoji="1" lang="en-US" altLang="zh-CN" sz="2400" dirty="0" smtClean="0">
                <a:latin typeface="+mn-ea"/>
              </a:rPr>
              <a:t>1</a:t>
            </a:r>
            <a:r>
              <a:rPr kumimoji="1" lang="zh-CN" altLang="en-US" sz="2400" dirty="0">
                <a:latin typeface="+mn-ea"/>
              </a:rPr>
              <a:t>个方程</a:t>
            </a:r>
            <a:r>
              <a:rPr kumimoji="1" lang="en-US" altLang="zh-CN" sz="2400" dirty="0">
                <a:latin typeface="+mn-ea"/>
              </a:rPr>
              <a:t>1</a:t>
            </a:r>
            <a:r>
              <a:rPr kumimoji="1" lang="zh-CN" altLang="en-US" sz="2400" dirty="0">
                <a:latin typeface="+mn-ea"/>
              </a:rPr>
              <a:t>个未知数</a:t>
            </a:r>
            <a:r>
              <a:rPr kumimoji="1" lang="en-US" altLang="zh-CN" sz="2400" dirty="0">
                <a:latin typeface="+mn-ea"/>
              </a:rPr>
              <a:t>—</a:t>
            </a:r>
            <a:r>
              <a:rPr kumimoji="1" lang="zh-CN" altLang="en-US" sz="2400" dirty="0">
                <a:latin typeface="+mn-ea"/>
              </a:rPr>
              <a:t>单变量求</a:t>
            </a:r>
            <a:r>
              <a:rPr kumimoji="1" lang="zh-CN" altLang="en-US" sz="2400" dirty="0" smtClean="0">
                <a:latin typeface="+mn-ea"/>
              </a:rPr>
              <a:t>根</a:t>
            </a:r>
            <a:endParaRPr kumimoji="1" lang="en-US" altLang="zh-CN" sz="24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400" dirty="0" smtClean="0">
                <a:latin typeface="+mn-ea"/>
                <a:cs typeface="Arial Unicode MS" pitchFamily="34" charset="-122"/>
              </a:rPr>
              <a:t>参数</a:t>
            </a:r>
            <a:r>
              <a:rPr lang="zh-CN" altLang="en-US" sz="2400" dirty="0">
                <a:latin typeface="+mn-ea"/>
                <a:cs typeface="Arial Unicode MS" pitchFamily="34" charset="-122"/>
              </a:rPr>
              <a:t>表示：</a:t>
            </a:r>
            <a:r>
              <a:rPr lang="en-US" altLang="zh-CN" sz="2400" dirty="0" err="1">
                <a:latin typeface="+mn-ea"/>
                <a:cs typeface="Arial Unicode MS" pitchFamily="34" charset="-122"/>
              </a:rPr>
              <a:t>P+</a:t>
            </a:r>
            <a:r>
              <a:rPr lang="en-US" altLang="zh-CN" sz="2400" i="1" dirty="0" err="1">
                <a:latin typeface="+mn-ea"/>
                <a:cs typeface="Arial Unicode MS" pitchFamily="34" charset="-122"/>
              </a:rPr>
              <a:t>t</a:t>
            </a:r>
            <a:r>
              <a:rPr lang="en-US" altLang="zh-CN" sz="2400" i="1" dirty="0">
                <a:latin typeface="+mn-ea"/>
                <a:cs typeface="Arial Unicode MS" pitchFamily="34" charset="-122"/>
              </a:rPr>
              <a:t> </a:t>
            </a:r>
            <a:r>
              <a:rPr lang="en-US" altLang="zh-CN" sz="2400" b="1" dirty="0">
                <a:latin typeface="+mn-ea"/>
                <a:cs typeface="Arial Unicode MS" pitchFamily="34" charset="-122"/>
              </a:rPr>
              <a:t>D </a:t>
            </a:r>
            <a:r>
              <a:rPr lang="en-US" altLang="zh-CN" sz="2400" dirty="0">
                <a:latin typeface="+mn-ea"/>
                <a:cs typeface="Arial Unicode MS" pitchFamily="34" charset="-122"/>
              </a:rPr>
              <a:t>- </a:t>
            </a:r>
            <a:r>
              <a:rPr lang="en-US" altLang="zh-CN" sz="2400" i="1" dirty="0">
                <a:latin typeface="+mn-ea"/>
                <a:cs typeface="Arial Unicode MS" pitchFamily="34" charset="-122"/>
              </a:rPr>
              <a:t>g</a:t>
            </a:r>
            <a:r>
              <a:rPr lang="en-US" altLang="zh-CN" sz="2400" dirty="0">
                <a:latin typeface="+mn-ea"/>
                <a:cs typeface="Arial Unicode MS" pitchFamily="34" charset="-122"/>
              </a:rPr>
              <a:t>(</a:t>
            </a:r>
            <a:r>
              <a:rPr lang="en-US" altLang="zh-CN" sz="2400" i="1" dirty="0" err="1">
                <a:latin typeface="+mn-ea"/>
                <a:cs typeface="Arial Unicode MS" pitchFamily="34" charset="-122"/>
              </a:rPr>
              <a:t>u</a:t>
            </a:r>
            <a:r>
              <a:rPr lang="en-US" altLang="zh-CN" sz="2400" dirty="0" err="1">
                <a:latin typeface="+mn-ea"/>
                <a:cs typeface="Arial Unicode MS" pitchFamily="34" charset="-122"/>
              </a:rPr>
              <a:t>,</a:t>
            </a:r>
            <a:r>
              <a:rPr lang="en-US" altLang="zh-CN" sz="2400" i="1" dirty="0" err="1">
                <a:latin typeface="+mn-ea"/>
                <a:cs typeface="Arial Unicode MS" pitchFamily="34" charset="-122"/>
              </a:rPr>
              <a:t>v</a:t>
            </a:r>
            <a:r>
              <a:rPr lang="en-US" altLang="zh-CN" sz="2400" i="1" dirty="0">
                <a:latin typeface="+mn-ea"/>
                <a:cs typeface="Arial Unicode MS" pitchFamily="34" charset="-122"/>
              </a:rPr>
              <a:t> </a:t>
            </a:r>
            <a:r>
              <a:rPr lang="en-US" altLang="zh-CN" sz="2400" dirty="0">
                <a:latin typeface="+mn-ea"/>
                <a:cs typeface="Arial Unicode MS" pitchFamily="34" charset="-122"/>
              </a:rPr>
              <a:t>)=</a:t>
            </a:r>
            <a:r>
              <a:rPr lang="en-US" altLang="zh-CN" sz="2400" dirty="0" smtClean="0">
                <a:latin typeface="+mn-ea"/>
                <a:cs typeface="Arial Unicode MS" pitchFamily="34" charset="-122"/>
              </a:rPr>
              <a:t>0</a:t>
            </a:r>
            <a:r>
              <a:rPr lang="zh-CN" altLang="en-US" sz="2400" dirty="0" smtClean="0">
                <a:latin typeface="+mn-ea"/>
                <a:cs typeface="Arial Unicode MS" pitchFamily="34" charset="-122"/>
              </a:rPr>
              <a:t>，</a:t>
            </a:r>
            <a:r>
              <a:rPr kumimoji="1" lang="en-US" altLang="zh-CN" sz="2400" dirty="0" smtClean="0">
                <a:latin typeface="+mn-ea"/>
              </a:rPr>
              <a:t>3</a:t>
            </a:r>
            <a:r>
              <a:rPr kumimoji="1" lang="zh-CN" altLang="en-US" sz="2400" dirty="0">
                <a:latin typeface="+mn-ea"/>
              </a:rPr>
              <a:t>个方程</a:t>
            </a:r>
            <a:r>
              <a:rPr kumimoji="1" lang="en-US" altLang="zh-CN" sz="2400" dirty="0">
                <a:latin typeface="+mn-ea"/>
              </a:rPr>
              <a:t>3</a:t>
            </a:r>
            <a:r>
              <a:rPr kumimoji="1" lang="zh-CN" altLang="en-US" sz="2400" dirty="0">
                <a:latin typeface="+mn-ea"/>
              </a:rPr>
              <a:t>个未知数</a:t>
            </a:r>
            <a:r>
              <a:rPr kumimoji="1" lang="en-US" altLang="zh-CN" sz="2400" dirty="0">
                <a:latin typeface="+mn-ea"/>
                <a:cs typeface="Arial Unicode MS" pitchFamily="34" charset="-122"/>
              </a:rPr>
              <a:t>(</a:t>
            </a:r>
            <a:r>
              <a:rPr kumimoji="1" lang="en-US" altLang="zh-CN" sz="2400" i="1" dirty="0">
                <a:latin typeface="+mn-ea"/>
                <a:cs typeface="Arial Unicode MS" pitchFamily="34" charset="-122"/>
              </a:rPr>
              <a:t>t, u, v </a:t>
            </a:r>
            <a:r>
              <a:rPr kumimoji="1" lang="en-US" altLang="zh-CN" sz="2400" dirty="0">
                <a:latin typeface="+mn-ea"/>
                <a:cs typeface="Arial Unicode MS" pitchFamily="34" charset="-122"/>
              </a:rPr>
              <a:t>)</a:t>
            </a:r>
            <a:r>
              <a:rPr kumimoji="1" lang="en-US" altLang="zh-CN" sz="2400" i="1" dirty="0">
                <a:latin typeface="+mn-ea"/>
                <a:cs typeface="Arial Unicode MS" pitchFamily="34" charset="-122"/>
              </a:rPr>
              <a:t>  </a:t>
            </a:r>
            <a:r>
              <a:rPr kumimoji="1" lang="en-US" altLang="zh-CN" sz="2400" dirty="0">
                <a:latin typeface="+mn-ea"/>
              </a:rPr>
              <a:t>—</a:t>
            </a:r>
            <a:r>
              <a:rPr kumimoji="1" lang="zh-CN" altLang="en-US" sz="2400" dirty="0">
                <a:latin typeface="+mn-ea"/>
              </a:rPr>
              <a:t>多变量求</a:t>
            </a:r>
            <a:r>
              <a:rPr kumimoji="1" lang="zh-CN" altLang="en-US" sz="2400" dirty="0" smtClean="0">
                <a:latin typeface="+mn-ea"/>
              </a:rPr>
              <a:t>根</a:t>
            </a:r>
            <a:endParaRPr kumimoji="1" lang="en-US" altLang="zh-CN" sz="2400" dirty="0" smtClean="0">
              <a:latin typeface="+mn-ea"/>
            </a:endParaRPr>
          </a:p>
          <a:p>
            <a:pPr marL="1371600" lvl="2" indent="-457200" algn="just">
              <a:lnSpc>
                <a:spcPct val="150000"/>
              </a:lnSpc>
              <a:buClr>
                <a:srgbClr val="0070C0"/>
              </a:buClr>
              <a:buFont typeface="Wingdings" panose="05000000000000000000" pitchFamily="2" charset="2"/>
              <a:buChar char="Ø"/>
            </a:pPr>
            <a:r>
              <a:rPr lang="zh-CN" altLang="en-US" sz="2400" dirty="0" smtClean="0">
                <a:latin typeface="+mn-ea"/>
                <a:cs typeface="Arial Unicode MS" pitchFamily="34" charset="-122"/>
              </a:rPr>
              <a:t>多数</a:t>
            </a:r>
            <a:r>
              <a:rPr lang="zh-CN" altLang="en-US" sz="2400" dirty="0">
                <a:latin typeface="+mn-ea"/>
                <a:cs typeface="Arial Unicode MS" pitchFamily="34" charset="-122"/>
              </a:rPr>
              <a:t>时候需要采用数值</a:t>
            </a:r>
            <a:r>
              <a:rPr lang="zh-CN" altLang="en-US" sz="2400" dirty="0" smtClean="0">
                <a:latin typeface="+mn-ea"/>
                <a:cs typeface="Arial Unicode MS" pitchFamily="34" charset="-122"/>
              </a:rPr>
              <a:t>求解，</a:t>
            </a:r>
            <a:r>
              <a:rPr kumimoji="1" lang="zh-CN" altLang="en-US" sz="2400" dirty="0" smtClean="0">
                <a:latin typeface="+mn-ea"/>
              </a:rPr>
              <a:t>计算</a:t>
            </a:r>
            <a:r>
              <a:rPr kumimoji="1" lang="zh-CN" altLang="en-US" sz="2400" dirty="0">
                <a:latin typeface="+mn-ea"/>
              </a:rPr>
              <a:t>量大、误差有累积、甚至不收敛等问题</a:t>
            </a:r>
            <a:endParaRPr kumimoji="1" lang="en-US" altLang="zh-CN" sz="2400" dirty="0">
              <a:latin typeface="+mn-ea"/>
            </a:endParaRPr>
          </a:p>
        </p:txBody>
      </p:sp>
    </p:spTree>
    <p:extLst>
      <p:ext uri="{BB962C8B-B14F-4D97-AF65-F5344CB8AC3E}">
        <p14:creationId xmlns:p14="http://schemas.microsoft.com/office/powerpoint/2010/main" val="243927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2954655"/>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光线与球面求交</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400" dirty="0">
                <a:latin typeface="+mn-ea"/>
                <a:cs typeface="Arial Unicode MS" pitchFamily="34" charset="-122"/>
              </a:rPr>
              <a:t>球面（位于原点）方程：</a:t>
            </a:r>
            <a:r>
              <a:rPr lang="en-US" altLang="zh-CN" sz="2400" dirty="0" smtClean="0">
                <a:latin typeface="+mn-ea"/>
                <a:cs typeface="Arial Unicode MS" pitchFamily="34" charset="-122"/>
              </a:rPr>
              <a:t>x</a:t>
            </a:r>
            <a:r>
              <a:rPr lang="en-US" altLang="zh-CN" sz="2400" baseline="30000" dirty="0" smtClean="0">
                <a:latin typeface="+mn-ea"/>
                <a:cs typeface="Arial Unicode MS" pitchFamily="34" charset="-122"/>
              </a:rPr>
              <a:t>2</a:t>
            </a:r>
            <a:r>
              <a:rPr lang="en-US" altLang="zh-CN" sz="2400" dirty="0" smtClean="0">
                <a:latin typeface="+mn-ea"/>
                <a:cs typeface="Arial Unicode MS" pitchFamily="34" charset="-122"/>
              </a:rPr>
              <a:t>+y</a:t>
            </a:r>
            <a:r>
              <a:rPr lang="en-US" altLang="zh-CN" sz="2400" baseline="30000" dirty="0" smtClean="0">
                <a:latin typeface="+mn-ea"/>
                <a:cs typeface="Arial Unicode MS" pitchFamily="34" charset="-122"/>
              </a:rPr>
              <a:t>2</a:t>
            </a:r>
            <a:r>
              <a:rPr lang="en-US" altLang="zh-CN" sz="2400" dirty="0" smtClean="0">
                <a:latin typeface="+mn-ea"/>
                <a:cs typeface="Arial Unicode MS" pitchFamily="34" charset="-122"/>
              </a:rPr>
              <a:t>+z</a:t>
            </a:r>
            <a:r>
              <a:rPr lang="en-US" altLang="zh-CN" sz="2400" baseline="30000" dirty="0" smtClean="0">
                <a:latin typeface="+mn-ea"/>
                <a:cs typeface="Arial Unicode MS" pitchFamily="34" charset="-122"/>
              </a:rPr>
              <a:t>2</a:t>
            </a:r>
            <a:r>
              <a:rPr lang="en-US" altLang="zh-CN" sz="2400" dirty="0" smtClean="0">
                <a:latin typeface="+mn-ea"/>
                <a:cs typeface="Arial Unicode MS" pitchFamily="34" charset="-122"/>
              </a:rPr>
              <a:t>-r</a:t>
            </a:r>
            <a:r>
              <a:rPr lang="en-US" altLang="zh-CN" sz="2400" baseline="30000" dirty="0" smtClean="0">
                <a:latin typeface="+mn-ea"/>
                <a:cs typeface="Arial Unicode MS" pitchFamily="34" charset="-122"/>
              </a:rPr>
              <a:t>2</a:t>
            </a:r>
            <a:r>
              <a:rPr lang="en-US" altLang="zh-CN" sz="2400" dirty="0" smtClean="0">
                <a:latin typeface="+mn-ea"/>
                <a:cs typeface="Arial Unicode MS" pitchFamily="34" charset="-122"/>
              </a:rPr>
              <a:t>=0</a:t>
            </a:r>
            <a:endParaRPr lang="en-US" altLang="zh-CN" sz="2400" dirty="0">
              <a:latin typeface="+mn-ea"/>
              <a:cs typeface="Arial Unicode MS" pitchFamily="34" charset="-122"/>
            </a:endParaRPr>
          </a:p>
          <a:p>
            <a:pPr marL="914400" lvl="1" indent="-457200" algn="just">
              <a:lnSpc>
                <a:spcPct val="150000"/>
              </a:lnSpc>
              <a:buClr>
                <a:srgbClr val="0070C0"/>
              </a:buClr>
              <a:buFont typeface="Wingdings" panose="05000000000000000000" pitchFamily="2" charset="2"/>
              <a:buChar char="n"/>
            </a:pPr>
            <a:r>
              <a:rPr lang="zh-CN" altLang="en-US" sz="2400" dirty="0">
                <a:latin typeface="+mn-ea"/>
                <a:cs typeface="Arial Unicode MS" pitchFamily="34" charset="-122"/>
              </a:rPr>
              <a:t>光线方程代入球面方程，得到关于</a:t>
            </a:r>
            <a:r>
              <a:rPr lang="en-US" altLang="zh-CN" sz="2400" dirty="0">
                <a:latin typeface="+mn-ea"/>
                <a:cs typeface="Arial Unicode MS" pitchFamily="34" charset="-122"/>
              </a:rPr>
              <a:t>t </a:t>
            </a:r>
            <a:r>
              <a:rPr lang="zh-CN" altLang="en-US" sz="2400" dirty="0">
                <a:latin typeface="+mn-ea"/>
                <a:cs typeface="Arial Unicode MS" pitchFamily="34" charset="-122"/>
              </a:rPr>
              <a:t>的二次方程</a:t>
            </a:r>
            <a:endParaRPr lang="en-US" altLang="zh-CN" sz="2400" dirty="0">
              <a:latin typeface="+mn-ea"/>
              <a:cs typeface="Arial Unicode MS" pitchFamily="34" charset="-122"/>
            </a:endParaRPr>
          </a:p>
          <a:p>
            <a:pPr marL="1371600" lvl="2" indent="-457200" algn="just">
              <a:lnSpc>
                <a:spcPct val="150000"/>
              </a:lnSpc>
              <a:buClr>
                <a:srgbClr val="0070C0"/>
              </a:buClr>
              <a:buFont typeface="Wingdings" panose="05000000000000000000" pitchFamily="2" charset="2"/>
              <a:buChar char="Ø"/>
            </a:pPr>
            <a:r>
              <a:rPr lang="en-US" altLang="zh-CN" sz="2400" dirty="0">
                <a:latin typeface="+mn-ea"/>
                <a:cs typeface="Arial Unicode MS" pitchFamily="34" charset="-122"/>
              </a:rPr>
              <a:t>(</a:t>
            </a:r>
            <a:r>
              <a:rPr lang="en-US" altLang="zh-CN" sz="2400" dirty="0" err="1">
                <a:latin typeface="+mn-ea"/>
                <a:cs typeface="Arial Unicode MS" pitchFamily="34" charset="-122"/>
              </a:rPr>
              <a:t>P</a:t>
            </a:r>
            <a:r>
              <a:rPr lang="en-US" altLang="zh-CN" sz="2400" baseline="-25000" dirty="0" err="1">
                <a:latin typeface="+mn-ea"/>
                <a:cs typeface="Arial Unicode MS" pitchFamily="34" charset="-122"/>
              </a:rPr>
              <a:t>x</a:t>
            </a:r>
            <a:r>
              <a:rPr lang="en-US" altLang="zh-CN" sz="2400" dirty="0" err="1">
                <a:latin typeface="+mn-ea"/>
                <a:cs typeface="Arial Unicode MS" pitchFamily="34" charset="-122"/>
              </a:rPr>
              <a:t>+t</a:t>
            </a:r>
            <a:r>
              <a:rPr lang="en-US" altLang="zh-CN" sz="2400" dirty="0">
                <a:latin typeface="+mn-ea"/>
                <a:cs typeface="Arial Unicode MS" pitchFamily="34" charset="-122"/>
              </a:rPr>
              <a:t> </a:t>
            </a:r>
            <a:r>
              <a:rPr lang="en-US" altLang="zh-CN" sz="2400" dirty="0" err="1">
                <a:latin typeface="+mn-ea"/>
                <a:cs typeface="Arial Unicode MS" pitchFamily="34" charset="-122"/>
              </a:rPr>
              <a:t>D</a:t>
            </a:r>
            <a:r>
              <a:rPr lang="en-US" altLang="zh-CN" sz="2400" baseline="-25000" dirty="0" err="1">
                <a:latin typeface="+mn-ea"/>
                <a:cs typeface="Arial Unicode MS" pitchFamily="34" charset="-122"/>
              </a:rPr>
              <a:t>x</a:t>
            </a:r>
            <a:r>
              <a:rPr lang="en-US" altLang="zh-CN" sz="2400" dirty="0">
                <a:latin typeface="+mn-ea"/>
                <a:cs typeface="Arial Unicode MS" pitchFamily="34" charset="-122"/>
              </a:rPr>
              <a:t>)</a:t>
            </a:r>
            <a:r>
              <a:rPr lang="en-US" altLang="zh-CN" sz="2400" baseline="30000" dirty="0">
                <a:latin typeface="+mn-ea"/>
                <a:cs typeface="Arial Unicode MS" pitchFamily="34" charset="-122"/>
              </a:rPr>
              <a:t>2</a:t>
            </a:r>
            <a:r>
              <a:rPr lang="en-US" altLang="zh-CN" sz="2400" dirty="0">
                <a:latin typeface="+mn-ea"/>
                <a:cs typeface="Arial Unicode MS" pitchFamily="34" charset="-122"/>
              </a:rPr>
              <a:t>+(</a:t>
            </a:r>
            <a:r>
              <a:rPr lang="en-US" altLang="zh-CN" sz="2400" dirty="0" err="1">
                <a:latin typeface="+mn-ea"/>
                <a:cs typeface="Arial Unicode MS" pitchFamily="34" charset="-122"/>
              </a:rPr>
              <a:t>P</a:t>
            </a:r>
            <a:r>
              <a:rPr lang="en-US" altLang="zh-CN" sz="2400" baseline="-25000" dirty="0" err="1">
                <a:latin typeface="+mn-ea"/>
                <a:cs typeface="Arial Unicode MS" pitchFamily="34" charset="-122"/>
              </a:rPr>
              <a:t>y</a:t>
            </a:r>
            <a:r>
              <a:rPr lang="en-US" altLang="zh-CN" sz="2400" dirty="0" err="1">
                <a:latin typeface="+mn-ea"/>
                <a:cs typeface="Arial Unicode MS" pitchFamily="34" charset="-122"/>
              </a:rPr>
              <a:t>+t</a:t>
            </a:r>
            <a:r>
              <a:rPr lang="en-US" altLang="zh-CN" sz="2400" dirty="0">
                <a:latin typeface="+mn-ea"/>
                <a:cs typeface="Arial Unicode MS" pitchFamily="34" charset="-122"/>
              </a:rPr>
              <a:t> </a:t>
            </a:r>
            <a:r>
              <a:rPr lang="en-US" altLang="zh-CN" sz="2400" dirty="0" err="1">
                <a:latin typeface="+mn-ea"/>
                <a:cs typeface="Arial Unicode MS" pitchFamily="34" charset="-122"/>
              </a:rPr>
              <a:t>D</a:t>
            </a:r>
            <a:r>
              <a:rPr lang="en-US" altLang="zh-CN" sz="2400" baseline="-25000" dirty="0" err="1">
                <a:latin typeface="+mn-ea"/>
                <a:cs typeface="Arial Unicode MS" pitchFamily="34" charset="-122"/>
              </a:rPr>
              <a:t>y</a:t>
            </a:r>
            <a:r>
              <a:rPr lang="en-US" altLang="zh-CN" sz="2400" dirty="0">
                <a:latin typeface="+mn-ea"/>
                <a:cs typeface="Arial Unicode MS" pitchFamily="34" charset="-122"/>
              </a:rPr>
              <a:t>)</a:t>
            </a:r>
            <a:r>
              <a:rPr lang="en-US" altLang="zh-CN" sz="2400" baseline="30000" dirty="0">
                <a:latin typeface="+mn-ea"/>
                <a:cs typeface="Arial Unicode MS" pitchFamily="34" charset="-122"/>
              </a:rPr>
              <a:t>2</a:t>
            </a:r>
            <a:r>
              <a:rPr lang="en-US" altLang="zh-CN" sz="2400" dirty="0">
                <a:latin typeface="+mn-ea"/>
                <a:cs typeface="Arial Unicode MS" pitchFamily="34" charset="-122"/>
              </a:rPr>
              <a:t>+(</a:t>
            </a:r>
            <a:r>
              <a:rPr lang="en-US" altLang="zh-CN" sz="2400" dirty="0" err="1">
                <a:latin typeface="+mn-ea"/>
                <a:cs typeface="Arial Unicode MS" pitchFamily="34" charset="-122"/>
              </a:rPr>
              <a:t>P</a:t>
            </a:r>
            <a:r>
              <a:rPr lang="en-US" altLang="zh-CN" sz="2400" baseline="-25000" dirty="0" err="1">
                <a:latin typeface="+mn-ea"/>
                <a:cs typeface="Arial Unicode MS" pitchFamily="34" charset="-122"/>
              </a:rPr>
              <a:t>z</a:t>
            </a:r>
            <a:r>
              <a:rPr lang="en-US" altLang="zh-CN" sz="2400" dirty="0" err="1">
                <a:latin typeface="+mn-ea"/>
                <a:cs typeface="Arial Unicode MS" pitchFamily="34" charset="-122"/>
              </a:rPr>
              <a:t>+t</a:t>
            </a:r>
            <a:r>
              <a:rPr lang="en-US" altLang="zh-CN" sz="2400" dirty="0">
                <a:latin typeface="+mn-ea"/>
                <a:cs typeface="Arial Unicode MS" pitchFamily="34" charset="-122"/>
              </a:rPr>
              <a:t> </a:t>
            </a:r>
            <a:r>
              <a:rPr lang="en-US" altLang="zh-CN" sz="2400" dirty="0" err="1">
                <a:latin typeface="+mn-ea"/>
                <a:cs typeface="Arial Unicode MS" pitchFamily="34" charset="-122"/>
              </a:rPr>
              <a:t>D</a:t>
            </a:r>
            <a:r>
              <a:rPr lang="en-US" altLang="zh-CN" sz="2400" baseline="-25000" dirty="0" err="1">
                <a:latin typeface="+mn-ea"/>
                <a:cs typeface="Arial Unicode MS" pitchFamily="34" charset="-122"/>
              </a:rPr>
              <a:t>z</a:t>
            </a:r>
            <a:r>
              <a:rPr lang="en-US" altLang="zh-CN" sz="2400" dirty="0">
                <a:latin typeface="+mn-ea"/>
                <a:cs typeface="Arial Unicode MS" pitchFamily="34" charset="-122"/>
              </a:rPr>
              <a:t>)</a:t>
            </a:r>
            <a:r>
              <a:rPr lang="en-US" altLang="zh-CN" sz="2400" baseline="30000" dirty="0">
                <a:latin typeface="+mn-ea"/>
                <a:cs typeface="Arial Unicode MS" pitchFamily="34" charset="-122"/>
              </a:rPr>
              <a:t>2</a:t>
            </a:r>
            <a:r>
              <a:rPr lang="en-US" altLang="zh-CN" sz="2400" dirty="0">
                <a:latin typeface="+mn-ea"/>
                <a:cs typeface="Arial Unicode MS" pitchFamily="34" charset="-122"/>
              </a:rPr>
              <a:t> – </a:t>
            </a:r>
            <a:r>
              <a:rPr lang="en-US" altLang="zh-CN" sz="2400" dirty="0" smtClean="0">
                <a:latin typeface="+mn-ea"/>
                <a:cs typeface="Arial Unicode MS" pitchFamily="34" charset="-122"/>
              </a:rPr>
              <a:t>r</a:t>
            </a:r>
            <a:r>
              <a:rPr lang="en-US" altLang="zh-CN" sz="2400" baseline="30000" dirty="0" smtClean="0">
                <a:latin typeface="+mn-ea"/>
                <a:cs typeface="Arial Unicode MS" pitchFamily="34" charset="-122"/>
              </a:rPr>
              <a:t>2</a:t>
            </a:r>
            <a:r>
              <a:rPr lang="en-US" altLang="zh-CN" sz="2400" dirty="0" smtClean="0">
                <a:latin typeface="+mn-ea"/>
                <a:cs typeface="Arial Unicode MS" pitchFamily="34" charset="-122"/>
              </a:rPr>
              <a:t>=0</a:t>
            </a:r>
            <a:endParaRPr lang="en-US" altLang="zh-CN" sz="2400" dirty="0">
              <a:latin typeface="+mn-ea"/>
              <a:cs typeface="Arial Unicode MS" pitchFamily="34" charset="-122"/>
            </a:endParaRPr>
          </a:p>
          <a:p>
            <a:pPr marL="914400" lvl="1" indent="-457200" algn="just">
              <a:lnSpc>
                <a:spcPct val="150000"/>
              </a:lnSpc>
              <a:buClr>
                <a:srgbClr val="0070C0"/>
              </a:buClr>
              <a:buFont typeface="Wingdings" panose="05000000000000000000" pitchFamily="2" charset="2"/>
              <a:buChar char="n"/>
            </a:pPr>
            <a:r>
              <a:rPr lang="zh-CN" altLang="en-US" sz="2400" dirty="0">
                <a:latin typeface="+mn-ea"/>
                <a:cs typeface="Arial Unicode MS" pitchFamily="34" charset="-122"/>
              </a:rPr>
              <a:t>利用一元二次方程求根公式</a:t>
            </a:r>
            <a:r>
              <a:rPr lang="en-US" altLang="zh-CN" sz="2400" dirty="0">
                <a:latin typeface="+mn-ea"/>
                <a:cs typeface="Arial Unicode MS" pitchFamily="34" charset="-122"/>
              </a:rPr>
              <a:t>,</a:t>
            </a:r>
            <a:r>
              <a:rPr lang="zh-CN" altLang="en-US" sz="2400" dirty="0">
                <a:latin typeface="+mn-ea"/>
                <a:cs typeface="Arial Unicode MS" pitchFamily="34" charset="-122"/>
              </a:rPr>
              <a:t>分别对应光线与球的两个交点，舍弃负</a:t>
            </a:r>
            <a:r>
              <a:rPr lang="zh-CN" altLang="en-US" sz="2400" dirty="0" smtClean="0">
                <a:latin typeface="+mn-ea"/>
                <a:cs typeface="Arial Unicode MS" pitchFamily="34" charset="-122"/>
              </a:rPr>
              <a:t>根</a:t>
            </a:r>
            <a:endParaRPr lang="en-US" altLang="zh-CN" sz="2400" dirty="0">
              <a:latin typeface="+mn-ea"/>
              <a:cs typeface="Arial Unicode MS" pitchFamily="34" charset="-122"/>
            </a:endParaRPr>
          </a:p>
        </p:txBody>
      </p:sp>
      <p:grpSp>
        <p:nvGrpSpPr>
          <p:cNvPr id="20" name="组合 19"/>
          <p:cNvGrpSpPr/>
          <p:nvPr/>
        </p:nvGrpSpPr>
        <p:grpSpPr>
          <a:xfrm>
            <a:off x="3532367" y="4201529"/>
            <a:ext cx="3832529" cy="2089941"/>
            <a:chOff x="3532367" y="4201529"/>
            <a:chExt cx="3832529" cy="2089941"/>
          </a:xfrm>
        </p:grpSpPr>
        <p:sp>
          <p:nvSpPr>
            <p:cNvPr id="3" name="椭圆 2"/>
            <p:cNvSpPr/>
            <p:nvPr/>
          </p:nvSpPr>
          <p:spPr>
            <a:xfrm>
              <a:off x="5009322" y="4403035"/>
              <a:ext cx="1808921" cy="1888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09322" y="5068956"/>
              <a:ext cx="1808921" cy="51683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3578087" y="4201529"/>
              <a:ext cx="3786809" cy="13318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380051" y="4839112"/>
              <a:ext cx="91440" cy="8606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054197" y="4606904"/>
              <a:ext cx="91440" cy="8606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532367" y="5490341"/>
              <a:ext cx="91440" cy="8606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907984" y="4560516"/>
              <a:ext cx="492443" cy="369332"/>
            </a:xfrm>
            <a:prstGeom prst="rect">
              <a:avLst/>
            </a:prstGeom>
            <a:noFill/>
          </p:spPr>
          <p:txBody>
            <a:bodyPr wrap="none" rtlCol="0">
              <a:spAutoFit/>
            </a:bodyPr>
            <a:lstStyle/>
            <a:p>
              <a:r>
                <a:rPr lang="en-US" altLang="zh-CN" dirty="0" smtClean="0"/>
                <a:t>Q1</a:t>
              </a:r>
              <a:endParaRPr lang="zh-CN" altLang="en-US" dirty="0"/>
            </a:p>
          </p:txBody>
        </p:sp>
        <p:sp>
          <p:nvSpPr>
            <p:cNvPr id="19" name="文本框 18"/>
            <p:cNvSpPr txBox="1"/>
            <p:nvPr/>
          </p:nvSpPr>
          <p:spPr>
            <a:xfrm>
              <a:off x="5853733" y="4233062"/>
              <a:ext cx="492443" cy="369332"/>
            </a:xfrm>
            <a:prstGeom prst="rect">
              <a:avLst/>
            </a:prstGeom>
            <a:noFill/>
          </p:spPr>
          <p:txBody>
            <a:bodyPr wrap="none" rtlCol="0">
              <a:spAutoFit/>
            </a:bodyPr>
            <a:lstStyle/>
            <a:p>
              <a:r>
                <a:rPr lang="en-US" altLang="zh-CN" dirty="0" smtClean="0"/>
                <a:t>Q2</a:t>
              </a:r>
              <a:endParaRPr lang="zh-CN" altLang="en-US" dirty="0"/>
            </a:p>
          </p:txBody>
        </p:sp>
      </p:grpSp>
    </p:spTree>
    <p:extLst>
      <p:ext uri="{BB962C8B-B14F-4D97-AF65-F5344CB8AC3E}">
        <p14:creationId xmlns:p14="http://schemas.microsoft.com/office/powerpoint/2010/main" val="1426434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5724644"/>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光线与三角面求交</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400" dirty="0" smtClean="0">
                <a:latin typeface="+mn-ea"/>
                <a:cs typeface="Arial Unicode MS" pitchFamily="34" charset="-122"/>
              </a:rPr>
              <a:t>平面</a:t>
            </a:r>
            <a:r>
              <a:rPr lang="zh-CN" altLang="en-US" sz="2400" dirty="0">
                <a:latin typeface="+mn-ea"/>
                <a:cs typeface="Arial Unicode MS" pitchFamily="34" charset="-122"/>
              </a:rPr>
              <a:t>方程</a:t>
            </a:r>
            <a:r>
              <a:rPr lang="zh-CN" altLang="en-US" sz="2400" dirty="0">
                <a:latin typeface="+mn-ea"/>
                <a:cs typeface="Arial Unicode MS" pitchFamily="34" charset="-122"/>
                <a:sym typeface="Wingdings" pitchFamily="2" charset="2"/>
              </a:rPr>
              <a:t>：（</a:t>
            </a:r>
            <a:r>
              <a:rPr lang="en-US" altLang="zh-CN" sz="2400" dirty="0" smtClean="0">
                <a:latin typeface="+mn-ea"/>
                <a:cs typeface="Arial Unicode MS" pitchFamily="34" charset="-122"/>
                <a:sym typeface="Wingdings" pitchFamily="2" charset="2"/>
              </a:rPr>
              <a:t>x-q ) </a:t>
            </a:r>
            <a:r>
              <a:rPr lang="en-US" altLang="zh-CN" sz="2400" dirty="0">
                <a:latin typeface="+mn-ea"/>
                <a:cs typeface="Arial Unicode MS" pitchFamily="34" charset="-122"/>
                <a:sym typeface="Wingdings" pitchFamily="2" charset="2"/>
              </a:rPr>
              <a:t>· </a:t>
            </a:r>
            <a:r>
              <a:rPr lang="en-US" altLang="zh-CN" sz="2400" dirty="0" smtClean="0">
                <a:latin typeface="+mn-ea"/>
                <a:cs typeface="Arial Unicode MS" pitchFamily="34" charset="-122"/>
                <a:sym typeface="Wingdings" pitchFamily="2" charset="2"/>
              </a:rPr>
              <a:t>n</a:t>
            </a:r>
            <a:r>
              <a:rPr lang="en-US" altLang="zh-CN" sz="2400" dirty="0" smtClean="0">
                <a:latin typeface="+mn-ea"/>
                <a:cs typeface="Arial Unicode MS" pitchFamily="34" charset="-122"/>
              </a:rPr>
              <a:t>=0</a:t>
            </a:r>
          </a:p>
          <a:p>
            <a:pPr marL="1371600" lvl="2" indent="-457200" algn="just">
              <a:lnSpc>
                <a:spcPct val="150000"/>
              </a:lnSpc>
              <a:buClr>
                <a:srgbClr val="0070C0"/>
              </a:buClr>
              <a:buFont typeface="Wingdings" panose="05000000000000000000" pitchFamily="2" charset="2"/>
              <a:buChar char="Ø"/>
            </a:pPr>
            <a:r>
              <a:rPr kumimoji="1" lang="en-US" altLang="zh-CN" sz="2400" dirty="0" smtClean="0">
                <a:latin typeface="+mn-ea"/>
                <a:cs typeface="Arial Unicode MS" pitchFamily="34" charset="-122"/>
              </a:rPr>
              <a:t>q</a:t>
            </a:r>
            <a:r>
              <a:rPr kumimoji="1" lang="zh-CN" altLang="en-US" sz="2400" dirty="0">
                <a:latin typeface="+mn-ea"/>
              </a:rPr>
              <a:t>是平面上一点，可取为三角形一个</a:t>
            </a:r>
            <a:r>
              <a:rPr kumimoji="1" lang="zh-CN" altLang="en-US" sz="2400" dirty="0" smtClean="0">
                <a:latin typeface="+mn-ea"/>
              </a:rPr>
              <a:t>顶点</a:t>
            </a:r>
            <a:endParaRPr kumimoji="1" lang="en-US" altLang="zh-CN" sz="2400" dirty="0" smtClean="0">
              <a:latin typeface="+mn-ea"/>
            </a:endParaRPr>
          </a:p>
          <a:p>
            <a:pPr marL="1371600" lvl="2" indent="-457200" algn="just">
              <a:lnSpc>
                <a:spcPct val="150000"/>
              </a:lnSpc>
              <a:buClr>
                <a:srgbClr val="0070C0"/>
              </a:buClr>
              <a:buFont typeface="Wingdings" panose="05000000000000000000" pitchFamily="2" charset="2"/>
              <a:buChar char="Ø"/>
            </a:pPr>
            <a:r>
              <a:rPr kumimoji="1" lang="en-US" altLang="zh-CN" sz="2400" dirty="0" smtClean="0">
                <a:latin typeface="+mn-ea"/>
                <a:cs typeface="Arial Unicode MS" pitchFamily="34" charset="-122"/>
              </a:rPr>
              <a:t>n</a:t>
            </a:r>
            <a:r>
              <a:rPr kumimoji="1" lang="zh-CN" altLang="en-US" sz="2400" dirty="0">
                <a:latin typeface="+mn-ea"/>
              </a:rPr>
              <a:t>是平面法向，可由三角形两条边向量做叉积</a:t>
            </a:r>
            <a:r>
              <a:rPr kumimoji="1" lang="zh-CN" altLang="en-US" sz="2400" dirty="0" smtClean="0">
                <a:latin typeface="+mn-ea"/>
              </a:rPr>
              <a:t>得到</a:t>
            </a:r>
            <a:endParaRPr kumimoji="1" lang="en-US" altLang="zh-CN" sz="24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400" dirty="0" smtClean="0">
                <a:latin typeface="+mn-ea"/>
                <a:cs typeface="Arial Unicode MS" pitchFamily="34" charset="-122"/>
              </a:rPr>
              <a:t>平面</a:t>
            </a:r>
            <a:r>
              <a:rPr lang="zh-CN" altLang="en-US" sz="2400" dirty="0">
                <a:latin typeface="+mn-ea"/>
                <a:cs typeface="Arial Unicode MS" pitchFamily="34" charset="-122"/>
              </a:rPr>
              <a:t>方程重写为</a:t>
            </a:r>
            <a:r>
              <a:rPr lang="zh-CN" altLang="en-US" sz="2400" dirty="0">
                <a:latin typeface="+mn-ea"/>
                <a:cs typeface="Arial Unicode MS" pitchFamily="34" charset="-122"/>
                <a:sym typeface="Wingdings" pitchFamily="2" charset="2"/>
              </a:rPr>
              <a:t>：</a:t>
            </a:r>
            <a:r>
              <a:rPr lang="en-US" altLang="zh-CN" sz="2400" dirty="0" err="1" smtClean="0">
                <a:latin typeface="+mn-ea"/>
                <a:cs typeface="Arial Unicode MS" pitchFamily="34" charset="-122"/>
                <a:sym typeface="Wingdings" pitchFamily="2" charset="2"/>
              </a:rPr>
              <a:t>x·n+D</a:t>
            </a:r>
            <a:r>
              <a:rPr lang="en-US" altLang="zh-CN" sz="2400" dirty="0" smtClean="0">
                <a:latin typeface="+mn-ea"/>
                <a:cs typeface="Arial Unicode MS" pitchFamily="34" charset="-122"/>
              </a:rPr>
              <a:t>=0</a:t>
            </a:r>
          </a:p>
          <a:p>
            <a:pPr marL="1371600" lvl="2" indent="-457200" algn="just">
              <a:lnSpc>
                <a:spcPct val="150000"/>
              </a:lnSpc>
              <a:buClr>
                <a:srgbClr val="0070C0"/>
              </a:buClr>
              <a:buFont typeface="Wingdings" panose="05000000000000000000" pitchFamily="2" charset="2"/>
              <a:buChar char="Ø"/>
            </a:pPr>
            <a:r>
              <a:rPr kumimoji="1" lang="zh-CN" altLang="en-US" sz="2400" dirty="0" smtClean="0">
                <a:latin typeface="+mn-ea"/>
              </a:rPr>
              <a:t>等价</a:t>
            </a:r>
            <a:r>
              <a:rPr kumimoji="1" lang="zh-CN" altLang="en-US" sz="2400" dirty="0">
                <a:latin typeface="+mn-ea"/>
              </a:rPr>
              <a:t>于平面方程</a:t>
            </a:r>
            <a:r>
              <a:rPr kumimoji="1" lang="en-US" altLang="zh-CN" sz="2400" dirty="0" err="1">
                <a:latin typeface="+mn-ea"/>
                <a:cs typeface="Arial Unicode MS" pitchFamily="34" charset="-122"/>
              </a:rPr>
              <a:t>Ax+By+Cz+D</a:t>
            </a:r>
            <a:r>
              <a:rPr kumimoji="1" lang="en-US" altLang="zh-CN" sz="2400" dirty="0">
                <a:latin typeface="+mn-ea"/>
                <a:cs typeface="Arial Unicode MS" pitchFamily="34" charset="-122"/>
              </a:rPr>
              <a:t>=0</a:t>
            </a:r>
            <a:r>
              <a:rPr kumimoji="1" lang="en-US" altLang="zh-CN" sz="2400" dirty="0">
                <a:latin typeface="+mn-ea"/>
              </a:rPr>
              <a:t>,</a:t>
            </a:r>
            <a:r>
              <a:rPr kumimoji="1" lang="zh-CN" altLang="en-US" sz="2400" dirty="0">
                <a:latin typeface="+mn-ea"/>
              </a:rPr>
              <a:t>其中</a:t>
            </a:r>
            <a:r>
              <a:rPr kumimoji="1" lang="en-US" altLang="zh-CN" sz="2400" dirty="0">
                <a:latin typeface="+mn-ea"/>
                <a:cs typeface="Arial Unicode MS" pitchFamily="34" charset="-122"/>
              </a:rPr>
              <a:t>(A,B,C)=n, D=-</a:t>
            </a:r>
            <a:r>
              <a:rPr kumimoji="1" lang="en-US" altLang="zh-CN" sz="2400" dirty="0" err="1" smtClean="0">
                <a:latin typeface="+mn-ea"/>
                <a:cs typeface="Arial Unicode MS" pitchFamily="34" charset="-122"/>
              </a:rPr>
              <a:t>q</a:t>
            </a:r>
            <a:r>
              <a:rPr lang="en-US" altLang="zh-CN" sz="2400" dirty="0" err="1" smtClean="0">
                <a:latin typeface="+mn-ea"/>
                <a:cs typeface="Arial Unicode MS" pitchFamily="34" charset="-122"/>
                <a:sym typeface="Wingdings" pitchFamily="2" charset="2"/>
              </a:rPr>
              <a:t>·</a:t>
            </a:r>
            <a:r>
              <a:rPr kumimoji="1" lang="en-US" altLang="zh-CN" sz="2400" dirty="0" err="1" smtClean="0">
                <a:latin typeface="+mn-ea"/>
                <a:cs typeface="Arial Unicode MS" pitchFamily="34" charset="-122"/>
              </a:rPr>
              <a:t>n</a:t>
            </a:r>
            <a:endParaRPr kumimoji="1" lang="en-US" altLang="zh-CN" sz="2400" dirty="0" smtClean="0">
              <a:latin typeface="+mn-ea"/>
              <a:cs typeface="Arial Unicode MS" pitchFamily="34" charset="-122"/>
            </a:endParaRPr>
          </a:p>
          <a:p>
            <a:pPr marL="914400" lvl="1" indent="-457200" algn="just">
              <a:lnSpc>
                <a:spcPct val="150000"/>
              </a:lnSpc>
              <a:buClr>
                <a:srgbClr val="0070C0"/>
              </a:buClr>
              <a:buFont typeface="Wingdings" panose="05000000000000000000" pitchFamily="2" charset="2"/>
              <a:buChar char="n"/>
            </a:pPr>
            <a:r>
              <a:rPr lang="zh-CN" altLang="en-US" sz="2400" dirty="0" smtClean="0">
                <a:latin typeface="+mn-ea"/>
                <a:cs typeface="Arial Unicode MS" pitchFamily="34" charset="-122"/>
              </a:rPr>
              <a:t>光线</a:t>
            </a:r>
            <a:r>
              <a:rPr lang="zh-CN" altLang="en-US" sz="2400" dirty="0">
                <a:latin typeface="+mn-ea"/>
                <a:cs typeface="Arial Unicode MS" pitchFamily="34" charset="-122"/>
              </a:rPr>
              <a:t>方程代入平面方程求解后得到：</a:t>
            </a:r>
            <a:r>
              <a:rPr lang="en-US" altLang="zh-CN" sz="2400" i="1" dirty="0">
                <a:latin typeface="+mn-ea"/>
                <a:cs typeface="Arial Unicode MS" pitchFamily="34" charset="-122"/>
              </a:rPr>
              <a:t>t </a:t>
            </a:r>
            <a:r>
              <a:rPr lang="en-US" altLang="zh-CN" sz="2400" dirty="0">
                <a:latin typeface="+mn-ea"/>
                <a:cs typeface="Arial Unicode MS" pitchFamily="34" charset="-122"/>
              </a:rPr>
              <a:t>= - (</a:t>
            </a:r>
            <a:r>
              <a:rPr lang="en-US" altLang="zh-CN" sz="2400" dirty="0" err="1">
                <a:latin typeface="+mn-ea"/>
                <a:cs typeface="Arial Unicode MS" pitchFamily="34" charset="-122"/>
              </a:rPr>
              <a:t>P</a:t>
            </a:r>
            <a:r>
              <a:rPr lang="en-US" altLang="zh-CN" sz="2400" dirty="0" err="1">
                <a:latin typeface="+mn-ea"/>
                <a:cs typeface="Arial Unicode MS" pitchFamily="34" charset="-122"/>
                <a:sym typeface="Wingdings" pitchFamily="2" charset="2"/>
              </a:rPr>
              <a:t>·</a:t>
            </a:r>
            <a:r>
              <a:rPr kumimoji="1" lang="en-US" altLang="zh-CN" sz="2400" dirty="0" err="1">
                <a:latin typeface="+mn-ea"/>
                <a:cs typeface="Arial Unicode MS" pitchFamily="34" charset="-122"/>
              </a:rPr>
              <a:t>n+D</a:t>
            </a:r>
            <a:r>
              <a:rPr kumimoji="1" lang="en-US" altLang="zh-CN" sz="2400" dirty="0">
                <a:latin typeface="+mn-ea"/>
                <a:cs typeface="Arial Unicode MS" pitchFamily="34" charset="-122"/>
              </a:rPr>
              <a:t>)/(</a:t>
            </a:r>
            <a:r>
              <a:rPr kumimoji="1" lang="en-US" altLang="zh-CN" sz="2400" dirty="0" err="1">
                <a:latin typeface="+mn-ea"/>
                <a:cs typeface="Arial Unicode MS" pitchFamily="34" charset="-122"/>
              </a:rPr>
              <a:t>D</a:t>
            </a:r>
            <a:r>
              <a:rPr lang="en-US" altLang="zh-CN" sz="2400" dirty="0" err="1">
                <a:latin typeface="+mn-ea"/>
                <a:cs typeface="Arial Unicode MS" pitchFamily="34" charset="-122"/>
                <a:sym typeface="Wingdings" pitchFamily="2" charset="2"/>
              </a:rPr>
              <a:t>·</a:t>
            </a:r>
            <a:r>
              <a:rPr kumimoji="1" lang="en-US" altLang="zh-CN" sz="2400" dirty="0" err="1">
                <a:latin typeface="+mn-ea"/>
                <a:cs typeface="Arial Unicode MS" pitchFamily="34" charset="-122"/>
              </a:rPr>
              <a:t>n</a:t>
            </a:r>
            <a:r>
              <a:rPr kumimoji="1" lang="en-US" altLang="zh-CN" sz="2400" dirty="0" smtClean="0">
                <a:latin typeface="+mn-ea"/>
                <a:cs typeface="Arial Unicode MS" pitchFamily="34" charset="-122"/>
              </a:rPr>
              <a:t>)</a:t>
            </a:r>
          </a:p>
          <a:p>
            <a:pPr marL="1371600" lvl="2" indent="-457200" algn="just">
              <a:lnSpc>
                <a:spcPct val="150000"/>
              </a:lnSpc>
              <a:buClr>
                <a:srgbClr val="0070C0"/>
              </a:buClr>
              <a:buFont typeface="Wingdings" panose="05000000000000000000" pitchFamily="2" charset="2"/>
              <a:buChar char="Ø"/>
            </a:pPr>
            <a:r>
              <a:rPr kumimoji="1" lang="zh-CN" altLang="en-US" sz="2400" dirty="0" smtClean="0">
                <a:latin typeface="+mn-ea"/>
              </a:rPr>
              <a:t>若</a:t>
            </a:r>
            <a:r>
              <a:rPr kumimoji="1" lang="en-US" altLang="zh-CN" sz="2400" dirty="0" err="1">
                <a:latin typeface="+mn-ea"/>
                <a:cs typeface="Arial Unicode MS" pitchFamily="34" charset="-122"/>
              </a:rPr>
              <a:t>D</a:t>
            </a:r>
            <a:r>
              <a:rPr lang="en-US" altLang="zh-CN" sz="2400" dirty="0" err="1">
                <a:latin typeface="+mn-ea"/>
                <a:cs typeface="Arial Unicode MS" pitchFamily="34" charset="-122"/>
                <a:sym typeface="Wingdings" pitchFamily="2" charset="2"/>
              </a:rPr>
              <a:t>·</a:t>
            </a:r>
            <a:r>
              <a:rPr kumimoji="1" lang="en-US" altLang="zh-CN" sz="2400" dirty="0" err="1">
                <a:latin typeface="+mn-ea"/>
                <a:cs typeface="Arial Unicode MS" pitchFamily="34" charset="-122"/>
              </a:rPr>
              <a:t>n</a:t>
            </a:r>
            <a:r>
              <a:rPr kumimoji="1" lang="en-US" altLang="zh-CN" sz="2400" dirty="0">
                <a:latin typeface="+mn-ea"/>
                <a:cs typeface="Arial Unicode MS" pitchFamily="34" charset="-122"/>
              </a:rPr>
              <a:t>=0</a:t>
            </a:r>
            <a:r>
              <a:rPr kumimoji="1" lang="zh-CN" altLang="en-US" sz="2400" dirty="0">
                <a:latin typeface="+mn-ea"/>
              </a:rPr>
              <a:t>，则光线与平面</a:t>
            </a:r>
            <a:r>
              <a:rPr kumimoji="1" lang="zh-CN" altLang="en-US" sz="2400" dirty="0" smtClean="0">
                <a:latin typeface="+mn-ea"/>
              </a:rPr>
              <a:t>平行</a:t>
            </a:r>
            <a:r>
              <a:rPr kumimoji="1" lang="en-US" altLang="zh-CN" sz="2400" dirty="0" smtClean="0">
                <a:latin typeface="+mn-ea"/>
              </a:rPr>
              <a:t>——</a:t>
            </a:r>
            <a:r>
              <a:rPr kumimoji="1" lang="zh-CN" altLang="en-US" sz="2400" dirty="0" smtClean="0">
                <a:latin typeface="+mn-ea"/>
              </a:rPr>
              <a:t>无交点</a:t>
            </a:r>
            <a:endParaRPr kumimoji="1" lang="en-US" altLang="zh-CN" sz="2400" dirty="0" smtClean="0">
              <a:latin typeface="+mn-ea"/>
            </a:endParaRPr>
          </a:p>
          <a:p>
            <a:pPr marL="1371600" lvl="2" indent="-457200" algn="just">
              <a:lnSpc>
                <a:spcPct val="150000"/>
              </a:lnSpc>
              <a:buClr>
                <a:srgbClr val="0070C0"/>
              </a:buClr>
              <a:buFont typeface="Wingdings" panose="05000000000000000000" pitchFamily="2" charset="2"/>
              <a:buChar char="Ø"/>
            </a:pPr>
            <a:r>
              <a:rPr kumimoji="1" lang="zh-CN" altLang="en-US" sz="2400" dirty="0" smtClean="0">
                <a:latin typeface="+mn-ea"/>
              </a:rPr>
              <a:t>若</a:t>
            </a:r>
            <a:r>
              <a:rPr kumimoji="1" lang="en-US" altLang="zh-CN" sz="2400" i="1" dirty="0">
                <a:latin typeface="+mn-ea"/>
                <a:cs typeface="Arial Unicode MS" pitchFamily="34" charset="-122"/>
              </a:rPr>
              <a:t>t </a:t>
            </a:r>
            <a:r>
              <a:rPr kumimoji="1" lang="en-US" altLang="zh-CN" sz="2400" dirty="0">
                <a:latin typeface="+mn-ea"/>
                <a:cs typeface="Arial Unicode MS" pitchFamily="34" charset="-122"/>
              </a:rPr>
              <a:t>&lt;0</a:t>
            </a:r>
            <a:r>
              <a:rPr kumimoji="1" lang="zh-CN" altLang="en-US" sz="2400" dirty="0">
                <a:latin typeface="+mn-ea"/>
              </a:rPr>
              <a:t>，则交点位于光线原点</a:t>
            </a:r>
            <a:r>
              <a:rPr kumimoji="1" lang="zh-CN" altLang="en-US" sz="2400" dirty="0" smtClean="0">
                <a:latin typeface="+mn-ea"/>
              </a:rPr>
              <a:t>之后</a:t>
            </a:r>
            <a:r>
              <a:rPr kumimoji="1" lang="en-US" altLang="zh-CN" sz="2400" dirty="0" smtClean="0">
                <a:latin typeface="+mn-ea"/>
              </a:rPr>
              <a:t>——</a:t>
            </a:r>
            <a:r>
              <a:rPr kumimoji="1" lang="zh-CN" altLang="en-US" sz="2400" dirty="0" smtClean="0">
                <a:latin typeface="+mn-ea"/>
              </a:rPr>
              <a:t>无效</a:t>
            </a:r>
            <a:r>
              <a:rPr kumimoji="1" lang="zh-CN" altLang="en-US" sz="2400" dirty="0">
                <a:latin typeface="+mn-ea"/>
              </a:rPr>
              <a:t>交点，</a:t>
            </a:r>
            <a:r>
              <a:rPr kumimoji="1" lang="zh-CN" altLang="en-US" sz="2400" dirty="0" smtClean="0">
                <a:latin typeface="+mn-ea"/>
              </a:rPr>
              <a:t>舍弃</a:t>
            </a:r>
            <a:endParaRPr kumimoji="1" lang="en-US" altLang="zh-CN" sz="2400" dirty="0" smtClean="0">
              <a:latin typeface="+mn-ea"/>
            </a:endParaRPr>
          </a:p>
          <a:p>
            <a:pPr marL="914400" lvl="1" indent="-457200" algn="just">
              <a:lnSpc>
                <a:spcPct val="150000"/>
              </a:lnSpc>
              <a:buClr>
                <a:srgbClr val="0070C0"/>
              </a:buClr>
              <a:buFont typeface="Wingdings" panose="05000000000000000000" pitchFamily="2" charset="2"/>
              <a:buChar char="n"/>
            </a:pPr>
            <a:r>
              <a:rPr lang="zh-CN" altLang="en-US" sz="2400" dirty="0" smtClean="0">
                <a:latin typeface="+mn-ea"/>
                <a:cs typeface="Arial Unicode MS" pitchFamily="34" charset="-122"/>
              </a:rPr>
              <a:t>将</a:t>
            </a:r>
            <a:r>
              <a:rPr lang="en-US" altLang="zh-CN" sz="2400" i="1" dirty="0">
                <a:latin typeface="+mn-ea"/>
                <a:cs typeface="Arial Unicode MS" pitchFamily="34" charset="-122"/>
              </a:rPr>
              <a:t>t </a:t>
            </a:r>
            <a:r>
              <a:rPr lang="zh-CN" altLang="en-US" sz="2400" dirty="0">
                <a:latin typeface="+mn-ea"/>
                <a:cs typeface="Arial Unicode MS" pitchFamily="34" charset="-122"/>
              </a:rPr>
              <a:t>代入平面方程，计算得到光线与平面的交点</a:t>
            </a:r>
            <a:r>
              <a:rPr lang="en-US" altLang="zh-CN" sz="2400" dirty="0" smtClean="0">
                <a:latin typeface="+mn-ea"/>
                <a:cs typeface="Arial Unicode MS" pitchFamily="34" charset="-122"/>
              </a:rPr>
              <a:t>X</a:t>
            </a:r>
            <a:endParaRPr lang="en-US" altLang="zh-CN" sz="2400" b="1" dirty="0" smtClean="0">
              <a:latin typeface="+mn-ea"/>
              <a:cs typeface="Arial Unicode MS" pitchFamily="34" charset="-122"/>
            </a:endParaRPr>
          </a:p>
        </p:txBody>
      </p:sp>
      <p:pic>
        <p:nvPicPr>
          <p:cNvPr id="11" name="Picture 8" descr="ray-plane intersec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1475" y="1167007"/>
            <a:ext cx="2930525"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782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rot="2700000">
            <a:off x="481528" y="324463"/>
            <a:ext cx="608141" cy="608141"/>
          </a:xfrm>
          <a:prstGeom prst="roundRect">
            <a:avLst/>
          </a:prstGeom>
          <a:solidFill>
            <a:schemeClr val="accent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4" name="直接连接符 3"/>
          <p:cNvCxnSpPr>
            <a:cxnSpLocks/>
          </p:cNvCxnSpPr>
          <p:nvPr/>
        </p:nvCxnSpPr>
        <p:spPr>
          <a:xfrm>
            <a:off x="1046328" y="1023585"/>
            <a:ext cx="111456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03349" y="366923"/>
            <a:ext cx="2646878" cy="584775"/>
          </a:xfrm>
          <a:prstGeom prst="rect">
            <a:avLst/>
          </a:prstGeom>
          <a:noFill/>
        </p:spPr>
        <p:txBody>
          <a:bodyPr wrap="none" rtlCol="0">
            <a:spAutoFit/>
            <a:scene3d>
              <a:camera prst="orthographicFront"/>
              <a:lightRig rig="threePt" dir="t"/>
            </a:scene3d>
            <a:sp3d contourW="6350"/>
          </a:bodyPr>
          <a:lstStyle/>
          <a:p>
            <a:pPr lvl="0">
              <a:defRPr/>
            </a:pPr>
            <a:r>
              <a:rPr lang="zh-CN" altLang="en-US" sz="3200" b="1" dirty="0" smtClean="0">
                <a:solidFill>
                  <a:srgbClr val="2980B9"/>
                </a:solidFill>
              </a:rPr>
              <a:t>整体光照模型</a:t>
            </a:r>
            <a:endParaRPr lang="zh-CN" altLang="en-US" sz="3200" b="1" dirty="0">
              <a:solidFill>
                <a:srgbClr val="2980B9"/>
              </a:solidFill>
            </a:endParaRPr>
          </a:p>
        </p:txBody>
      </p:sp>
      <p:sp>
        <p:nvSpPr>
          <p:cNvPr id="7" name="文本框 6"/>
          <p:cNvSpPr txBox="1"/>
          <p:nvPr/>
        </p:nvSpPr>
        <p:spPr>
          <a:xfrm>
            <a:off x="521743" y="400325"/>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rgbClr val="FFFFFF"/>
                </a:solidFill>
                <a:effectLst/>
                <a:uLnTx/>
                <a:uFillTx/>
                <a:latin typeface="Arial"/>
                <a:ea typeface="微软雅黑"/>
                <a:cs typeface="+mn-cs"/>
              </a:rPr>
              <a:t>02</a:t>
            </a:r>
            <a:endParaRPr kumimoji="0" lang="zh-CN" altLang="en-US" sz="2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任意多边形: 形状 10"/>
          <p:cNvSpPr/>
          <p:nvPr/>
        </p:nvSpPr>
        <p:spPr>
          <a:xfrm rot="2700000">
            <a:off x="10236192"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任意多边形: 形状 11"/>
          <p:cNvSpPr/>
          <p:nvPr/>
        </p:nvSpPr>
        <p:spPr>
          <a:xfrm rot="2700000">
            <a:off x="10688014"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任意多边形: 形状 12"/>
          <p:cNvSpPr/>
          <p:nvPr/>
        </p:nvSpPr>
        <p:spPr>
          <a:xfrm rot="2700000">
            <a:off x="11139835" y="807057"/>
            <a:ext cx="433056" cy="433056"/>
          </a:xfrm>
          <a:custGeom>
            <a:avLst/>
            <a:gdLst>
              <a:gd name="connsiteX0" fmla="*/ 29688 w 542085"/>
              <a:gd name="connsiteY0" fmla="*/ 29687 h 542085"/>
              <a:gd name="connsiteX1" fmla="*/ 101359 w 542085"/>
              <a:gd name="connsiteY1" fmla="*/ 0 h 542085"/>
              <a:gd name="connsiteX2" fmla="*/ 506782 w 542085"/>
              <a:gd name="connsiteY2" fmla="*/ 0 h 542085"/>
              <a:gd name="connsiteX3" fmla="*/ 542085 w 542085"/>
              <a:gd name="connsiteY3" fmla="*/ 7127 h 542085"/>
              <a:gd name="connsiteX4" fmla="*/ 7127 w 542085"/>
              <a:gd name="connsiteY4" fmla="*/ 542085 h 542085"/>
              <a:gd name="connsiteX5" fmla="*/ 0 w 542085"/>
              <a:gd name="connsiteY5" fmla="*/ 506782 h 542085"/>
              <a:gd name="connsiteX6" fmla="*/ 0 w 542085"/>
              <a:gd name="connsiteY6" fmla="*/ 101359 h 542085"/>
              <a:gd name="connsiteX7" fmla="*/ 29688 w 542085"/>
              <a:gd name="connsiteY7" fmla="*/ 29687 h 5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085" h="542085">
                <a:moveTo>
                  <a:pt x="29688" y="29687"/>
                </a:moveTo>
                <a:cubicBezTo>
                  <a:pt x="48030" y="11345"/>
                  <a:pt x="73370" y="0"/>
                  <a:pt x="101359" y="0"/>
                </a:cubicBezTo>
                <a:lnTo>
                  <a:pt x="506782" y="0"/>
                </a:lnTo>
                <a:lnTo>
                  <a:pt x="542085" y="7127"/>
                </a:lnTo>
                <a:lnTo>
                  <a:pt x="7127" y="542085"/>
                </a:lnTo>
                <a:lnTo>
                  <a:pt x="0" y="506782"/>
                </a:lnTo>
                <a:lnTo>
                  <a:pt x="0" y="101359"/>
                </a:lnTo>
                <a:cubicBezTo>
                  <a:pt x="0" y="73369"/>
                  <a:pt x="11345" y="48029"/>
                  <a:pt x="29688" y="29687"/>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矩形 13"/>
          <p:cNvSpPr/>
          <p:nvPr/>
        </p:nvSpPr>
        <p:spPr>
          <a:xfrm>
            <a:off x="934361" y="1045369"/>
            <a:ext cx="10823630" cy="4062651"/>
          </a:xfrm>
          <a:prstGeom prst="rect">
            <a:avLst/>
          </a:prstGeom>
        </p:spPr>
        <p:txBody>
          <a:bodyPr wrap="square">
            <a:spAutoFit/>
            <a:scene3d>
              <a:camera prst="orthographicFront"/>
              <a:lightRig rig="threePt" dir="t"/>
            </a:scene3d>
            <a:sp3d contourW="6350"/>
          </a:bodyPr>
          <a:lstStyle/>
          <a:p>
            <a:pPr marL="457200" indent="-457200" algn="just">
              <a:lnSpc>
                <a:spcPct val="150000"/>
              </a:lnSpc>
              <a:buClr>
                <a:srgbClr val="0070C0"/>
              </a:buClr>
              <a:buFont typeface="Wingdings" panose="05000000000000000000" pitchFamily="2" charset="2"/>
              <a:buChar char="p"/>
            </a:pPr>
            <a:r>
              <a:rPr lang="zh-CN" altLang="en-US" sz="2800" dirty="0" smtClean="0"/>
              <a:t>光线与三角面求交</a:t>
            </a:r>
            <a:endParaRPr lang="en-US" altLang="zh-CN" sz="2800" dirty="0" smtClean="0"/>
          </a:p>
          <a:p>
            <a:pPr marL="914400" lvl="1" indent="-457200" algn="just">
              <a:lnSpc>
                <a:spcPct val="150000"/>
              </a:lnSpc>
              <a:buClr>
                <a:srgbClr val="0070C0"/>
              </a:buClr>
              <a:buFont typeface="Wingdings" panose="05000000000000000000" pitchFamily="2" charset="2"/>
              <a:buChar char="n"/>
            </a:pPr>
            <a:r>
              <a:rPr lang="zh-CN" altLang="en-US" sz="2400" dirty="0" smtClean="0">
                <a:latin typeface="+mn-ea"/>
                <a:cs typeface="Arial Unicode MS" pitchFamily="34" charset="-122"/>
              </a:rPr>
              <a:t>将</a:t>
            </a:r>
            <a:r>
              <a:rPr lang="zh-CN" altLang="en-US" sz="2400" dirty="0">
                <a:latin typeface="+mn-ea"/>
                <a:cs typeface="Arial Unicode MS" pitchFamily="34" charset="-122"/>
              </a:rPr>
              <a:t>三维空间中点在三角形内的判别问题转化到二维平面</a:t>
            </a:r>
            <a:r>
              <a:rPr lang="zh-CN" altLang="en-US" sz="2400" dirty="0" smtClean="0">
                <a:latin typeface="+mn-ea"/>
                <a:cs typeface="Arial Unicode MS" pitchFamily="34" charset="-122"/>
              </a:rPr>
              <a:t>上</a:t>
            </a:r>
            <a:endParaRPr lang="en-US" altLang="zh-CN" sz="2400" dirty="0" smtClean="0">
              <a:latin typeface="+mn-ea"/>
              <a:cs typeface="Arial Unicode MS" pitchFamily="34" charset="-122"/>
            </a:endParaRPr>
          </a:p>
          <a:p>
            <a:pPr marL="914400" lvl="1" indent="-457200" algn="just">
              <a:lnSpc>
                <a:spcPct val="150000"/>
              </a:lnSpc>
              <a:buClr>
                <a:srgbClr val="0070C0"/>
              </a:buClr>
              <a:buFont typeface="Wingdings" panose="05000000000000000000" pitchFamily="2" charset="2"/>
              <a:buChar char="n"/>
            </a:pPr>
            <a:r>
              <a:rPr kumimoji="1" lang="zh-CN" altLang="en-US" sz="2400" dirty="0" smtClean="0">
                <a:latin typeface="+mn-ea"/>
              </a:rPr>
              <a:t>设</a:t>
            </a:r>
            <a:r>
              <a:rPr kumimoji="1" lang="zh-CN" altLang="en-US" sz="2400" dirty="0">
                <a:latin typeface="+mn-ea"/>
              </a:rPr>
              <a:t>平面方程为</a:t>
            </a:r>
            <a:r>
              <a:rPr kumimoji="1" lang="en-US" altLang="zh-CN" sz="2400" dirty="0" err="1">
                <a:latin typeface="+mn-ea"/>
                <a:cs typeface="Arial Unicode MS" pitchFamily="34" charset="-122"/>
              </a:rPr>
              <a:t>Ax+By+Cz+D</a:t>
            </a:r>
            <a:r>
              <a:rPr kumimoji="1" lang="en-US" altLang="zh-CN" sz="2400" dirty="0">
                <a:latin typeface="+mn-ea"/>
                <a:cs typeface="Arial Unicode MS" pitchFamily="34" charset="-122"/>
              </a:rPr>
              <a:t>=0</a:t>
            </a:r>
            <a:r>
              <a:rPr kumimoji="1" lang="zh-CN" altLang="en-US" sz="2400" dirty="0">
                <a:latin typeface="+mn-ea"/>
              </a:rPr>
              <a:t>，依据</a:t>
            </a:r>
            <a:r>
              <a:rPr kumimoji="1" lang="en-US" altLang="zh-CN" sz="2400" dirty="0">
                <a:latin typeface="+mn-ea"/>
                <a:cs typeface="Arial Unicode MS" pitchFamily="34" charset="-122"/>
              </a:rPr>
              <a:t>|A|,|B|,|C|</a:t>
            </a:r>
            <a:r>
              <a:rPr kumimoji="1" lang="zh-CN" altLang="en-US" sz="2400" dirty="0">
                <a:latin typeface="+mn-ea"/>
              </a:rPr>
              <a:t>大小决定</a:t>
            </a:r>
            <a:r>
              <a:rPr kumimoji="1" lang="zh-CN" altLang="en-US" sz="2400" dirty="0" smtClean="0">
                <a:latin typeface="+mn-ea"/>
              </a:rPr>
              <a:t>投影平面</a:t>
            </a:r>
            <a:endParaRPr kumimoji="1" lang="en-US" altLang="zh-CN" sz="2400" dirty="0" smtClean="0">
              <a:latin typeface="+mn-ea"/>
            </a:endParaRPr>
          </a:p>
          <a:p>
            <a:pPr marL="1371600" lvl="2" indent="-457200" algn="just">
              <a:lnSpc>
                <a:spcPct val="150000"/>
              </a:lnSpc>
              <a:buClr>
                <a:srgbClr val="0070C0"/>
              </a:buClr>
              <a:buFont typeface="Wingdings" panose="05000000000000000000" pitchFamily="2" charset="2"/>
              <a:buChar char="n"/>
            </a:pPr>
            <a:r>
              <a:rPr kumimoji="1" lang="zh-CN" altLang="en-US" sz="2400" dirty="0" smtClean="0">
                <a:latin typeface="+mn-ea"/>
              </a:rPr>
              <a:t>若</a:t>
            </a:r>
            <a:r>
              <a:rPr kumimoji="1" lang="en-US" altLang="zh-CN" sz="2400" dirty="0">
                <a:latin typeface="+mn-ea"/>
                <a:cs typeface="Arial Unicode MS" pitchFamily="34" charset="-122"/>
              </a:rPr>
              <a:t>|A|=max(|A|,|B|,|C|)</a:t>
            </a:r>
            <a:r>
              <a:rPr kumimoji="1" lang="zh-CN" altLang="en-US" sz="2400" dirty="0">
                <a:latin typeface="+mn-ea"/>
              </a:rPr>
              <a:t>，取</a:t>
            </a:r>
            <a:r>
              <a:rPr kumimoji="1" lang="en-US" altLang="zh-CN" sz="2400" dirty="0" err="1">
                <a:latin typeface="+mn-ea"/>
                <a:cs typeface="Arial Unicode MS" pitchFamily="34" charset="-122"/>
              </a:rPr>
              <a:t>yz</a:t>
            </a:r>
            <a:r>
              <a:rPr kumimoji="1" lang="zh-CN" altLang="en-US" sz="2400" dirty="0">
                <a:latin typeface="+mn-ea"/>
              </a:rPr>
              <a:t>为</a:t>
            </a:r>
            <a:r>
              <a:rPr kumimoji="1" lang="zh-CN" altLang="en-US" sz="2400" dirty="0" smtClean="0">
                <a:latin typeface="+mn-ea"/>
              </a:rPr>
              <a:t>投影平面</a:t>
            </a:r>
            <a:endParaRPr kumimoji="1" lang="en-US" altLang="zh-CN" sz="2400" dirty="0" smtClean="0">
              <a:latin typeface="+mn-ea"/>
            </a:endParaRPr>
          </a:p>
          <a:p>
            <a:pPr marL="1371600" lvl="2" indent="-457200" algn="just">
              <a:lnSpc>
                <a:spcPct val="150000"/>
              </a:lnSpc>
              <a:buClr>
                <a:srgbClr val="0070C0"/>
              </a:buClr>
              <a:buFont typeface="Wingdings" panose="05000000000000000000" pitchFamily="2" charset="2"/>
              <a:buChar char="n"/>
            </a:pPr>
            <a:r>
              <a:rPr kumimoji="1" lang="zh-CN" altLang="en-US" sz="2400" dirty="0" smtClean="0">
                <a:latin typeface="+mn-ea"/>
              </a:rPr>
              <a:t>若</a:t>
            </a:r>
            <a:r>
              <a:rPr kumimoji="1" lang="en-US" altLang="zh-CN" sz="2400" dirty="0">
                <a:latin typeface="+mn-ea"/>
                <a:cs typeface="Arial Unicode MS" pitchFamily="34" charset="-122"/>
              </a:rPr>
              <a:t>|B|=max(|A|,|B|,|C|)</a:t>
            </a:r>
            <a:r>
              <a:rPr kumimoji="1" lang="zh-CN" altLang="en-US" sz="2400" dirty="0">
                <a:latin typeface="+mn-ea"/>
              </a:rPr>
              <a:t>，取</a:t>
            </a:r>
            <a:r>
              <a:rPr kumimoji="1" lang="en-US" altLang="zh-CN" sz="2400" dirty="0" err="1">
                <a:latin typeface="+mn-ea"/>
                <a:cs typeface="Arial Unicode MS" pitchFamily="34" charset="-122"/>
              </a:rPr>
              <a:t>zx</a:t>
            </a:r>
            <a:r>
              <a:rPr kumimoji="1" lang="zh-CN" altLang="en-US" sz="2400" dirty="0">
                <a:latin typeface="+mn-ea"/>
              </a:rPr>
              <a:t>为</a:t>
            </a:r>
            <a:r>
              <a:rPr kumimoji="1" lang="zh-CN" altLang="en-US" sz="2400" dirty="0" smtClean="0">
                <a:latin typeface="+mn-ea"/>
              </a:rPr>
              <a:t>投影平面</a:t>
            </a:r>
            <a:endParaRPr kumimoji="1" lang="en-US" altLang="zh-CN" sz="2400" dirty="0" smtClean="0">
              <a:latin typeface="+mn-ea"/>
            </a:endParaRPr>
          </a:p>
          <a:p>
            <a:pPr marL="1371600" lvl="2" indent="-457200" algn="just">
              <a:lnSpc>
                <a:spcPct val="150000"/>
              </a:lnSpc>
              <a:buClr>
                <a:srgbClr val="0070C0"/>
              </a:buClr>
              <a:buFont typeface="Wingdings" panose="05000000000000000000" pitchFamily="2" charset="2"/>
              <a:buChar char="n"/>
            </a:pPr>
            <a:r>
              <a:rPr kumimoji="1" lang="zh-CN" altLang="en-US" sz="2400" dirty="0" smtClean="0">
                <a:latin typeface="+mn-ea"/>
              </a:rPr>
              <a:t>若</a:t>
            </a:r>
            <a:r>
              <a:rPr kumimoji="1" lang="en-US" altLang="zh-CN" sz="2400" dirty="0">
                <a:latin typeface="+mn-ea"/>
                <a:cs typeface="Arial Unicode MS" pitchFamily="34" charset="-122"/>
              </a:rPr>
              <a:t>|C|=max(|A|,|B|,|C|)</a:t>
            </a:r>
            <a:r>
              <a:rPr kumimoji="1" lang="zh-CN" altLang="en-US" sz="2400" dirty="0">
                <a:latin typeface="+mn-ea"/>
              </a:rPr>
              <a:t>，取</a:t>
            </a:r>
            <a:r>
              <a:rPr kumimoji="1" lang="en-US" altLang="zh-CN" sz="2400" dirty="0" err="1">
                <a:latin typeface="+mn-ea"/>
                <a:cs typeface="Arial Unicode MS" pitchFamily="34" charset="-122"/>
              </a:rPr>
              <a:t>xy</a:t>
            </a:r>
            <a:r>
              <a:rPr kumimoji="1" lang="zh-CN" altLang="en-US" sz="2400" dirty="0">
                <a:latin typeface="+mn-ea"/>
              </a:rPr>
              <a:t>为</a:t>
            </a:r>
            <a:r>
              <a:rPr kumimoji="1" lang="zh-CN" altLang="en-US" sz="2400" dirty="0" smtClean="0">
                <a:latin typeface="+mn-ea"/>
              </a:rPr>
              <a:t>投影平面</a:t>
            </a:r>
            <a:endParaRPr kumimoji="1" lang="en-US" altLang="zh-CN" sz="2400" dirty="0" smtClean="0">
              <a:latin typeface="+mn-ea"/>
            </a:endParaRPr>
          </a:p>
          <a:p>
            <a:pPr marL="914400" lvl="1" indent="-457200" algn="just">
              <a:lnSpc>
                <a:spcPct val="150000"/>
              </a:lnSpc>
              <a:buClr>
                <a:srgbClr val="0070C0"/>
              </a:buClr>
              <a:buFont typeface="Wingdings" panose="05000000000000000000" pitchFamily="2" charset="2"/>
              <a:buChar char="n"/>
            </a:pPr>
            <a:r>
              <a:rPr kumimoji="1" lang="zh-CN" altLang="en-US" sz="2400" dirty="0" smtClean="0">
                <a:latin typeface="+mn-ea"/>
              </a:rPr>
              <a:t>一旦</a:t>
            </a:r>
            <a:r>
              <a:rPr kumimoji="1" lang="zh-CN" altLang="en-US" sz="2400" dirty="0">
                <a:latin typeface="+mn-ea"/>
              </a:rPr>
              <a:t>确定投影平面，即可在该平面内进行点在三角形内部的</a:t>
            </a:r>
            <a:r>
              <a:rPr kumimoji="1" lang="zh-CN" altLang="en-US" sz="2400" dirty="0" smtClean="0">
                <a:latin typeface="+mn-ea"/>
              </a:rPr>
              <a:t>判别</a:t>
            </a:r>
          </a:p>
        </p:txBody>
      </p:sp>
    </p:spTree>
    <p:extLst>
      <p:ext uri="{BB962C8B-B14F-4D97-AF65-F5344CB8AC3E}">
        <p14:creationId xmlns:p14="http://schemas.microsoft.com/office/powerpoint/2010/main" val="33408655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rgbClr val="000000"/>
      </a:dk1>
      <a:lt1>
        <a:srgbClr val="FFFFFF"/>
      </a:lt1>
      <a:dk2>
        <a:srgbClr val="778495"/>
      </a:dk2>
      <a:lt2>
        <a:srgbClr val="F0F0F0"/>
      </a:lt2>
      <a:accent1>
        <a:srgbClr val="2980B9"/>
      </a:accent1>
      <a:accent2>
        <a:srgbClr val="16A085"/>
      </a:accent2>
      <a:accent3>
        <a:srgbClr val="9BBB59"/>
      </a:accent3>
      <a:accent4>
        <a:srgbClr val="F39C12"/>
      </a:accent4>
      <a:accent5>
        <a:srgbClr val="C0392B"/>
      </a:accent5>
      <a:accent6>
        <a:srgbClr val="2C3F50"/>
      </a:accent6>
      <a:hlink>
        <a:srgbClr val="2980B9"/>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2980B9"/>
    </a:accent1>
    <a:accent2>
      <a:srgbClr val="16A085"/>
    </a:accent2>
    <a:accent3>
      <a:srgbClr val="9BBB59"/>
    </a:accent3>
    <a:accent4>
      <a:srgbClr val="F39C12"/>
    </a:accent4>
    <a:accent5>
      <a:srgbClr val="C0392B"/>
    </a:accent5>
    <a:accent6>
      <a:srgbClr val="2C3F50"/>
    </a:accent6>
    <a:hlink>
      <a:srgbClr val="2980B9"/>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2980B9"/>
    </a:accent1>
    <a:accent2>
      <a:srgbClr val="16A085"/>
    </a:accent2>
    <a:accent3>
      <a:srgbClr val="9BBB59"/>
    </a:accent3>
    <a:accent4>
      <a:srgbClr val="F39C12"/>
    </a:accent4>
    <a:accent5>
      <a:srgbClr val="C0392B"/>
    </a:accent5>
    <a:accent6>
      <a:srgbClr val="2C3F50"/>
    </a:accent6>
    <a:hlink>
      <a:srgbClr val="2980B9"/>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2980B9"/>
    </a:accent1>
    <a:accent2>
      <a:srgbClr val="16A085"/>
    </a:accent2>
    <a:accent3>
      <a:srgbClr val="9BBB59"/>
    </a:accent3>
    <a:accent4>
      <a:srgbClr val="F39C12"/>
    </a:accent4>
    <a:accent5>
      <a:srgbClr val="C0392B"/>
    </a:accent5>
    <a:accent6>
      <a:srgbClr val="2C3F50"/>
    </a:accent6>
    <a:hlink>
      <a:srgbClr val="2980B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4542</TotalTime>
  <Words>11483</Words>
  <Application>Microsoft Office PowerPoint</Application>
  <PresentationFormat>宽屏</PresentationFormat>
  <Paragraphs>2095</Paragraphs>
  <Slides>278</Slides>
  <Notes>278</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6</vt:i4>
      </vt:variant>
      <vt:variant>
        <vt:lpstr>幻灯片标题</vt:lpstr>
      </vt:variant>
      <vt:variant>
        <vt:i4>278</vt:i4>
      </vt:variant>
    </vt:vector>
  </HeadingPairs>
  <TitlesOfParts>
    <vt:vector size="302" baseType="lpstr">
      <vt:lpstr>Arial Unicode MS</vt:lpstr>
      <vt:lpstr>UniversalMath1 BT</vt:lpstr>
      <vt:lpstr>等线</vt:lpstr>
      <vt:lpstr>黑体</vt:lpstr>
      <vt:lpstr>华文行楷</vt:lpstr>
      <vt:lpstr>楷体_GB2312</vt:lpstr>
      <vt:lpstr>时尚中黑简体</vt:lpstr>
      <vt:lpstr>宋体</vt:lpstr>
      <vt:lpstr>微软雅黑</vt:lpstr>
      <vt:lpstr>幼圆</vt:lpstr>
      <vt:lpstr>Arial</vt:lpstr>
      <vt:lpstr>Calibri</vt:lpstr>
      <vt:lpstr>Cambria Math</vt:lpstr>
      <vt:lpstr>Comic Sans MS</vt:lpstr>
      <vt:lpstr>Symbol</vt:lpstr>
      <vt:lpstr>Times New Roman</vt:lpstr>
      <vt:lpstr>Wingdings</vt:lpstr>
      <vt:lpstr>第一PPT，www.1ppt.com</vt:lpstr>
      <vt:lpstr>公式</vt:lpstr>
      <vt:lpstr>Equation</vt:lpstr>
      <vt:lpstr>Visio</vt:lpstr>
      <vt:lpstr>Equation.3</vt:lpstr>
      <vt:lpstr>Picture</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dc:title>
  <dc:creator>第一PPT</dc:creator>
  <cp:keywords>www.1ppt.com</cp:keywords>
  <dc:description>www.1ppt.com</dc:description>
  <cp:lastModifiedBy>hyf</cp:lastModifiedBy>
  <cp:revision>449</cp:revision>
  <dcterms:created xsi:type="dcterms:W3CDTF">2017-05-13T03:05:43Z</dcterms:created>
  <dcterms:modified xsi:type="dcterms:W3CDTF">2023-10-18T07:59:52Z</dcterms:modified>
</cp:coreProperties>
</file>